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sldIdLst>
    <p:sldId id="257" r:id="rId5"/>
    <p:sldId id="1510" r:id="rId6"/>
    <p:sldId id="1820" r:id="rId7"/>
    <p:sldId id="1821" r:id="rId8"/>
    <p:sldId id="1822" r:id="rId9"/>
    <p:sldId id="1823" r:id="rId10"/>
    <p:sldId id="1824" r:id="rId11"/>
    <p:sldId id="1825" r:id="rId12"/>
    <p:sldId id="1826" r:id="rId13"/>
    <p:sldId id="1827" r:id="rId14"/>
    <p:sldId id="1828" r:id="rId15"/>
    <p:sldId id="1890" r:id="rId16"/>
    <p:sldId id="1861" r:id="rId17"/>
    <p:sldId id="370" r:id="rId18"/>
    <p:sldId id="1849" r:id="rId19"/>
    <p:sldId id="385" r:id="rId20"/>
    <p:sldId id="386" r:id="rId21"/>
    <p:sldId id="393" r:id="rId22"/>
    <p:sldId id="387" r:id="rId23"/>
    <p:sldId id="388" r:id="rId24"/>
    <p:sldId id="372" r:id="rId25"/>
    <p:sldId id="1837" r:id="rId26"/>
    <p:sldId id="379" r:id="rId27"/>
    <p:sldId id="1865" r:id="rId28"/>
    <p:sldId id="383" r:id="rId29"/>
    <p:sldId id="1850" r:id="rId30"/>
    <p:sldId id="382" r:id="rId31"/>
    <p:sldId id="1838" r:id="rId32"/>
    <p:sldId id="1851" r:id="rId33"/>
    <p:sldId id="1862" r:id="rId34"/>
    <p:sldId id="1863" r:id="rId35"/>
    <p:sldId id="323" r:id="rId36"/>
    <p:sldId id="324" r:id="rId37"/>
    <p:sldId id="325" r:id="rId38"/>
    <p:sldId id="327" r:id="rId39"/>
    <p:sldId id="1853" r:id="rId40"/>
    <p:sldId id="1870" r:id="rId41"/>
    <p:sldId id="1864" r:id="rId42"/>
    <p:sldId id="1847" r:id="rId43"/>
    <p:sldId id="1860" r:id="rId44"/>
    <p:sldId id="1845" r:id="rId45"/>
    <p:sldId id="1848" r:id="rId46"/>
    <p:sldId id="1866" r:id="rId47"/>
    <p:sldId id="1867" r:id="rId48"/>
    <p:sldId id="1855" r:id="rId49"/>
    <p:sldId id="1859" r:id="rId50"/>
    <p:sldId id="394" r:id="rId51"/>
    <p:sldId id="1854" r:id="rId52"/>
    <p:sldId id="1856" r:id="rId53"/>
    <p:sldId id="1857" r:id="rId54"/>
    <p:sldId id="1868" r:id="rId55"/>
    <p:sldId id="1832" r:id="rId56"/>
    <p:sldId id="355" r:id="rId57"/>
    <p:sldId id="356" r:id="rId58"/>
    <p:sldId id="1893" r:id="rId59"/>
    <p:sldId id="1877" r:id="rId60"/>
    <p:sldId id="1889" r:id="rId61"/>
    <p:sldId id="365" r:id="rId62"/>
    <p:sldId id="357" r:id="rId63"/>
    <p:sldId id="1891" r:id="rId64"/>
    <p:sldId id="358" r:id="rId65"/>
    <p:sldId id="359" r:id="rId66"/>
    <p:sldId id="362" r:id="rId67"/>
    <p:sldId id="1892" r:id="rId68"/>
    <p:sldId id="360" r:id="rId69"/>
    <p:sldId id="361" r:id="rId70"/>
    <p:sldId id="1833" r:id="rId71"/>
    <p:sldId id="1882" r:id="rId72"/>
    <p:sldId id="1886" r:id="rId73"/>
    <p:sldId id="1887" r:id="rId74"/>
    <p:sldId id="1888" r:id="rId75"/>
    <p:sldId id="1871" r:id="rId76"/>
    <p:sldId id="1880" r:id="rId77"/>
    <p:sldId id="1875"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E08B64-544D-44D7-C1BC-79296ADC76A6}" name="Nicholas Werran" initials="NW" userId="S::nicholas.werran@dgmi.co.uk::fecd4d5c-f512-4e82-9b66-3da488b97a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D6043B"/>
    <a:srgbClr val="488E34"/>
    <a:srgbClr val="548235"/>
    <a:srgbClr val="C55A11"/>
    <a:srgbClr val="FFFFFF"/>
    <a:srgbClr val="D53880"/>
    <a:srgbClr val="7F7F7F"/>
    <a:srgbClr val="404040"/>
    <a:srgbClr val="418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48625-AB8B-4F42-B9C5-3DC1F4021B16}" v="19" dt="2022-04-05T14:23:59.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62" d="100"/>
          <a:sy n="62" d="100"/>
        </p:scale>
        <p:origin x="7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Evans-Jones" userId="fd143f76-9436-4df4-b9c3-1fa957d933a5" providerId="ADAL" clId="{95348625-AB8B-4F42-B9C5-3DC1F4021B16}"/>
    <pc:docChg chg="delSld">
      <pc:chgData name="George Evans-Jones" userId="fd143f76-9436-4df4-b9c3-1fa957d933a5" providerId="ADAL" clId="{95348625-AB8B-4F42-B9C5-3DC1F4021B16}" dt="2022-04-11T12:52:57.176" v="0" actId="2696"/>
      <pc:docMkLst>
        <pc:docMk/>
      </pc:docMkLst>
      <pc:sldChg chg="del">
        <pc:chgData name="George Evans-Jones" userId="fd143f76-9436-4df4-b9c3-1fa957d933a5" providerId="ADAL" clId="{95348625-AB8B-4F42-B9C5-3DC1F4021B16}" dt="2022-04-11T12:52:57.176" v="0" actId="2696"/>
        <pc:sldMkLst>
          <pc:docMk/>
          <pc:sldMk cId="306703958" sldId="18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09E6E-AFCC-4FB3-85FF-0A38B8381FBF}" type="doc">
      <dgm:prSet loTypeId="urn:microsoft.com/office/officeart/2005/8/layout/venn1" loCatId="relationship" qsTypeId="urn:microsoft.com/office/officeart/2005/8/quickstyle/simple3" qsCatId="simple" csTypeId="urn:microsoft.com/office/officeart/2005/8/colors/accent1_2" csCatId="accent1" phldr="1"/>
      <dgm:spPr/>
      <dgm:t>
        <a:bodyPr/>
        <a:lstStyle/>
        <a:p>
          <a:endParaRPr lang="en-GB"/>
        </a:p>
      </dgm:t>
    </dgm:pt>
    <dgm:pt modelId="{460A292A-D912-49E1-AF12-CC11CE7A064A}">
      <dgm:prSet phldrT="[Text]" custT="1"/>
      <dgm:spPr>
        <a:solidFill>
          <a:srgbClr val="C00000">
            <a:alpha val="49000"/>
          </a:srgbClr>
        </a:solidFill>
      </dgm:spPr>
      <dgm:t>
        <a:bodyPr/>
        <a:lstStyle/>
        <a:p>
          <a:r>
            <a:rPr lang="en-GB" sz="2400" b="1">
              <a:latin typeface="Arial" panose="020B0604020202020204" pitchFamily="34" charset="0"/>
              <a:cs typeface="Arial" panose="020B0604020202020204" pitchFamily="34" charset="0"/>
            </a:rPr>
            <a:t>Context</a:t>
          </a:r>
        </a:p>
      </dgm:t>
    </dgm:pt>
    <dgm:pt modelId="{E2BFB80D-38FD-4D15-9225-EC8F0176AA15}" type="parTrans" cxnId="{D3AE7BB3-8F6B-4465-A00C-834DFD33990B}">
      <dgm:prSet/>
      <dgm:spPr/>
      <dgm:t>
        <a:bodyPr/>
        <a:lstStyle/>
        <a:p>
          <a:endParaRPr lang="en-GB"/>
        </a:p>
      </dgm:t>
    </dgm:pt>
    <dgm:pt modelId="{CD0CF7F0-FAA7-4F78-A3CD-A47E7A8ED5F1}" type="sibTrans" cxnId="{D3AE7BB3-8F6B-4465-A00C-834DFD33990B}">
      <dgm:prSet/>
      <dgm:spPr/>
      <dgm:t>
        <a:bodyPr/>
        <a:lstStyle/>
        <a:p>
          <a:endParaRPr lang="en-GB"/>
        </a:p>
      </dgm:t>
    </dgm:pt>
    <dgm:pt modelId="{F0664A6F-7D64-4017-85FA-2A626E6B780A}">
      <dgm:prSet phldrT="[Text]"/>
      <dgm:spPr>
        <a:solidFill>
          <a:srgbClr val="C00000">
            <a:alpha val="50000"/>
          </a:srgbClr>
        </a:solidFill>
      </dgm:spPr>
      <dgm:t>
        <a:bodyPr/>
        <a:lstStyle/>
        <a:p>
          <a:r>
            <a:rPr lang="en-GB" b="1">
              <a:latin typeface="Arial" panose="020B0604020202020204" pitchFamily="34" charset="0"/>
              <a:cs typeface="Arial" panose="020B0604020202020204" pitchFamily="34" charset="0"/>
            </a:rPr>
            <a:t>Consequences </a:t>
          </a:r>
        </a:p>
      </dgm:t>
    </dgm:pt>
    <dgm:pt modelId="{58EAA7B7-3493-4194-8E49-B0FC12DF33B8}" type="parTrans" cxnId="{F7CB4237-0E7D-4E36-92F7-480841385C5F}">
      <dgm:prSet/>
      <dgm:spPr/>
      <dgm:t>
        <a:bodyPr/>
        <a:lstStyle/>
        <a:p>
          <a:endParaRPr lang="en-GB"/>
        </a:p>
      </dgm:t>
    </dgm:pt>
    <dgm:pt modelId="{D4B1F1E8-169F-48BF-BA05-8832C3994FE9}" type="sibTrans" cxnId="{F7CB4237-0E7D-4E36-92F7-480841385C5F}">
      <dgm:prSet/>
      <dgm:spPr/>
      <dgm:t>
        <a:bodyPr/>
        <a:lstStyle/>
        <a:p>
          <a:endParaRPr lang="en-GB"/>
        </a:p>
      </dgm:t>
    </dgm:pt>
    <dgm:pt modelId="{55798E29-AC50-4EA2-BD7D-5267A0D5C486}">
      <dgm:prSet phldrT="[Text]" custT="1"/>
      <dgm:spPr>
        <a:solidFill>
          <a:srgbClr val="C00000">
            <a:alpha val="51000"/>
          </a:srgbClr>
        </a:solidFill>
      </dgm:spPr>
      <dgm:t>
        <a:bodyPr/>
        <a:lstStyle/>
        <a:p>
          <a:r>
            <a:rPr lang="en-GB" sz="2000" b="1">
              <a:latin typeface="Arial" panose="020B0604020202020204" pitchFamily="34" charset="0"/>
              <a:cs typeface="Arial" panose="020B0604020202020204" pitchFamily="34" charset="0"/>
            </a:rPr>
            <a:t>Challenges</a:t>
          </a:r>
        </a:p>
      </dgm:t>
    </dgm:pt>
    <dgm:pt modelId="{D812D983-E6F6-46FB-B683-23E1FADA949A}" type="parTrans" cxnId="{F4E1FC6E-F3F5-44B5-8D0A-20A7F02E04A7}">
      <dgm:prSet/>
      <dgm:spPr/>
      <dgm:t>
        <a:bodyPr/>
        <a:lstStyle/>
        <a:p>
          <a:endParaRPr lang="en-GB"/>
        </a:p>
      </dgm:t>
    </dgm:pt>
    <dgm:pt modelId="{182C5E26-29B7-4DD7-9F34-D58BECD32501}" type="sibTrans" cxnId="{F4E1FC6E-F3F5-44B5-8D0A-20A7F02E04A7}">
      <dgm:prSet/>
      <dgm:spPr/>
      <dgm:t>
        <a:bodyPr/>
        <a:lstStyle/>
        <a:p>
          <a:endParaRPr lang="en-GB"/>
        </a:p>
      </dgm:t>
    </dgm:pt>
    <dgm:pt modelId="{5E40F2DC-CF92-4BE0-B762-101FCE3A3A96}" type="pres">
      <dgm:prSet presAssocID="{DF709E6E-AFCC-4FB3-85FF-0A38B8381FBF}" presName="compositeShape" presStyleCnt="0">
        <dgm:presLayoutVars>
          <dgm:chMax val="7"/>
          <dgm:dir/>
          <dgm:resizeHandles val="exact"/>
        </dgm:presLayoutVars>
      </dgm:prSet>
      <dgm:spPr/>
    </dgm:pt>
    <dgm:pt modelId="{F7147CBF-7D50-44BE-8765-838BF236E0B3}" type="pres">
      <dgm:prSet presAssocID="{460A292A-D912-49E1-AF12-CC11CE7A064A}" presName="circ1" presStyleLbl="vennNode1" presStyleIdx="0" presStyleCnt="3"/>
      <dgm:spPr/>
    </dgm:pt>
    <dgm:pt modelId="{3DFADB6A-6CE5-43F8-A49E-4BF09DE4099F}" type="pres">
      <dgm:prSet presAssocID="{460A292A-D912-49E1-AF12-CC11CE7A064A}" presName="circ1Tx" presStyleLbl="revTx" presStyleIdx="0" presStyleCnt="0">
        <dgm:presLayoutVars>
          <dgm:chMax val="0"/>
          <dgm:chPref val="0"/>
          <dgm:bulletEnabled val="1"/>
        </dgm:presLayoutVars>
      </dgm:prSet>
      <dgm:spPr/>
    </dgm:pt>
    <dgm:pt modelId="{225B972F-5D53-4909-B548-30578919F24A}" type="pres">
      <dgm:prSet presAssocID="{F0664A6F-7D64-4017-85FA-2A626E6B780A}" presName="circ2" presStyleLbl="vennNode1" presStyleIdx="1" presStyleCnt="3"/>
      <dgm:spPr/>
    </dgm:pt>
    <dgm:pt modelId="{115FCDCC-FD5E-4B06-ABD7-FE4EFA1A78F2}" type="pres">
      <dgm:prSet presAssocID="{F0664A6F-7D64-4017-85FA-2A626E6B780A}" presName="circ2Tx" presStyleLbl="revTx" presStyleIdx="0" presStyleCnt="0">
        <dgm:presLayoutVars>
          <dgm:chMax val="0"/>
          <dgm:chPref val="0"/>
          <dgm:bulletEnabled val="1"/>
        </dgm:presLayoutVars>
      </dgm:prSet>
      <dgm:spPr/>
    </dgm:pt>
    <dgm:pt modelId="{8A879545-8782-4DF5-A367-EC087F31C610}" type="pres">
      <dgm:prSet presAssocID="{55798E29-AC50-4EA2-BD7D-5267A0D5C486}" presName="circ3" presStyleLbl="vennNode1" presStyleIdx="2" presStyleCnt="3"/>
      <dgm:spPr/>
    </dgm:pt>
    <dgm:pt modelId="{F7AFB2D3-6417-4624-BA01-8C8B9C34FDD2}" type="pres">
      <dgm:prSet presAssocID="{55798E29-AC50-4EA2-BD7D-5267A0D5C486}" presName="circ3Tx" presStyleLbl="revTx" presStyleIdx="0" presStyleCnt="0">
        <dgm:presLayoutVars>
          <dgm:chMax val="0"/>
          <dgm:chPref val="0"/>
          <dgm:bulletEnabled val="1"/>
        </dgm:presLayoutVars>
      </dgm:prSet>
      <dgm:spPr/>
    </dgm:pt>
  </dgm:ptLst>
  <dgm:cxnLst>
    <dgm:cxn modelId="{4D8A3C0A-B1EB-409D-ADEC-462B08E9979C}" type="presOf" srcId="{460A292A-D912-49E1-AF12-CC11CE7A064A}" destId="{F7147CBF-7D50-44BE-8765-838BF236E0B3}" srcOrd="0" destOrd="0" presId="urn:microsoft.com/office/officeart/2005/8/layout/venn1"/>
    <dgm:cxn modelId="{F7CB4237-0E7D-4E36-92F7-480841385C5F}" srcId="{DF709E6E-AFCC-4FB3-85FF-0A38B8381FBF}" destId="{F0664A6F-7D64-4017-85FA-2A626E6B780A}" srcOrd="1" destOrd="0" parTransId="{58EAA7B7-3493-4194-8E49-B0FC12DF33B8}" sibTransId="{D4B1F1E8-169F-48BF-BA05-8832C3994FE9}"/>
    <dgm:cxn modelId="{90CE695D-CFF0-4632-8E29-E4DE6B794B6D}" type="presOf" srcId="{55798E29-AC50-4EA2-BD7D-5267A0D5C486}" destId="{8A879545-8782-4DF5-A367-EC087F31C610}" srcOrd="0" destOrd="0" presId="urn:microsoft.com/office/officeart/2005/8/layout/venn1"/>
    <dgm:cxn modelId="{BC6D494B-C98B-4F33-9833-A00B7E3CE358}" type="presOf" srcId="{55798E29-AC50-4EA2-BD7D-5267A0D5C486}" destId="{F7AFB2D3-6417-4624-BA01-8C8B9C34FDD2}" srcOrd="1" destOrd="0" presId="urn:microsoft.com/office/officeart/2005/8/layout/venn1"/>
    <dgm:cxn modelId="{F4E1FC6E-F3F5-44B5-8D0A-20A7F02E04A7}" srcId="{DF709E6E-AFCC-4FB3-85FF-0A38B8381FBF}" destId="{55798E29-AC50-4EA2-BD7D-5267A0D5C486}" srcOrd="2" destOrd="0" parTransId="{D812D983-E6F6-46FB-B683-23E1FADA949A}" sibTransId="{182C5E26-29B7-4DD7-9F34-D58BECD32501}"/>
    <dgm:cxn modelId="{D6CEC69A-413E-485B-9229-476CEF4FA239}" type="presOf" srcId="{F0664A6F-7D64-4017-85FA-2A626E6B780A}" destId="{115FCDCC-FD5E-4B06-ABD7-FE4EFA1A78F2}" srcOrd="1" destOrd="0" presId="urn:microsoft.com/office/officeart/2005/8/layout/venn1"/>
    <dgm:cxn modelId="{D3AE7BB3-8F6B-4465-A00C-834DFD33990B}" srcId="{DF709E6E-AFCC-4FB3-85FF-0A38B8381FBF}" destId="{460A292A-D912-49E1-AF12-CC11CE7A064A}" srcOrd="0" destOrd="0" parTransId="{E2BFB80D-38FD-4D15-9225-EC8F0176AA15}" sibTransId="{CD0CF7F0-FAA7-4F78-A3CD-A47E7A8ED5F1}"/>
    <dgm:cxn modelId="{7DF98FDA-6026-404F-A3B7-97A3BC440C20}" type="presOf" srcId="{DF709E6E-AFCC-4FB3-85FF-0A38B8381FBF}" destId="{5E40F2DC-CF92-4BE0-B762-101FCE3A3A96}" srcOrd="0" destOrd="0" presId="urn:microsoft.com/office/officeart/2005/8/layout/venn1"/>
    <dgm:cxn modelId="{D9F93FFB-4FE1-4E22-BFCA-4E19ED85EA41}" type="presOf" srcId="{460A292A-D912-49E1-AF12-CC11CE7A064A}" destId="{3DFADB6A-6CE5-43F8-A49E-4BF09DE4099F}" srcOrd="1" destOrd="0" presId="urn:microsoft.com/office/officeart/2005/8/layout/venn1"/>
    <dgm:cxn modelId="{634701FD-6A4F-4DD9-8723-A8C1DB6D07D9}" type="presOf" srcId="{F0664A6F-7D64-4017-85FA-2A626E6B780A}" destId="{225B972F-5D53-4909-B548-30578919F24A}" srcOrd="0" destOrd="0" presId="urn:microsoft.com/office/officeart/2005/8/layout/venn1"/>
    <dgm:cxn modelId="{EB56C3EC-9215-4601-B2E3-BA9AFB586865}" type="presParOf" srcId="{5E40F2DC-CF92-4BE0-B762-101FCE3A3A96}" destId="{F7147CBF-7D50-44BE-8765-838BF236E0B3}" srcOrd="0" destOrd="0" presId="urn:microsoft.com/office/officeart/2005/8/layout/venn1"/>
    <dgm:cxn modelId="{67A73930-77A4-4E54-8A6D-EC46F4C16CE0}" type="presParOf" srcId="{5E40F2DC-CF92-4BE0-B762-101FCE3A3A96}" destId="{3DFADB6A-6CE5-43F8-A49E-4BF09DE4099F}" srcOrd="1" destOrd="0" presId="urn:microsoft.com/office/officeart/2005/8/layout/venn1"/>
    <dgm:cxn modelId="{22D37703-0A80-4B97-ACEF-410A86E7749A}" type="presParOf" srcId="{5E40F2DC-CF92-4BE0-B762-101FCE3A3A96}" destId="{225B972F-5D53-4909-B548-30578919F24A}" srcOrd="2" destOrd="0" presId="urn:microsoft.com/office/officeart/2005/8/layout/venn1"/>
    <dgm:cxn modelId="{859E2898-F44B-471A-8348-12E7BDBEAACB}" type="presParOf" srcId="{5E40F2DC-CF92-4BE0-B762-101FCE3A3A96}" destId="{115FCDCC-FD5E-4B06-ABD7-FE4EFA1A78F2}" srcOrd="3" destOrd="0" presId="urn:microsoft.com/office/officeart/2005/8/layout/venn1"/>
    <dgm:cxn modelId="{5FC1F1F7-5756-4385-BE0F-D4CF7EA0A544}" type="presParOf" srcId="{5E40F2DC-CF92-4BE0-B762-101FCE3A3A96}" destId="{8A879545-8782-4DF5-A367-EC087F31C610}" srcOrd="4" destOrd="0" presId="urn:microsoft.com/office/officeart/2005/8/layout/venn1"/>
    <dgm:cxn modelId="{3A172D93-8A83-41A9-9B61-A38E81DB82A9}" type="presParOf" srcId="{5E40F2DC-CF92-4BE0-B762-101FCE3A3A96}" destId="{F7AFB2D3-6417-4624-BA01-8C8B9C34FDD2}" srcOrd="5"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09E6E-AFCC-4FB3-85FF-0A38B8381FBF}" type="doc">
      <dgm:prSet loTypeId="urn:microsoft.com/office/officeart/2005/8/layout/venn1" loCatId="relationship" qsTypeId="urn:microsoft.com/office/officeart/2005/8/quickstyle/simple3" qsCatId="simple" csTypeId="urn:microsoft.com/office/officeart/2005/8/colors/accent1_2" csCatId="accent1" phldr="1"/>
      <dgm:spPr/>
      <dgm:t>
        <a:bodyPr/>
        <a:lstStyle/>
        <a:p>
          <a:endParaRPr lang="en-GB"/>
        </a:p>
      </dgm:t>
    </dgm:pt>
    <dgm:pt modelId="{460A292A-D912-49E1-AF12-CC11CE7A064A}">
      <dgm:prSet phldrT="[Text]" custT="1"/>
      <dgm:spPr>
        <a:solidFill>
          <a:srgbClr val="C00000">
            <a:alpha val="49000"/>
          </a:srgbClr>
        </a:solidFill>
      </dgm:spPr>
      <dgm:t>
        <a:bodyPr/>
        <a:lstStyle/>
        <a:p>
          <a:r>
            <a:rPr lang="en-GB" sz="2400" b="1">
              <a:latin typeface="Arial" panose="020B0604020202020204" pitchFamily="34" charset="0"/>
              <a:cs typeface="Arial" panose="020B0604020202020204" pitchFamily="34" charset="0"/>
            </a:rPr>
            <a:t>Context</a:t>
          </a:r>
        </a:p>
      </dgm:t>
    </dgm:pt>
    <dgm:pt modelId="{E2BFB80D-38FD-4D15-9225-EC8F0176AA15}" type="parTrans" cxnId="{D3AE7BB3-8F6B-4465-A00C-834DFD33990B}">
      <dgm:prSet/>
      <dgm:spPr/>
      <dgm:t>
        <a:bodyPr/>
        <a:lstStyle/>
        <a:p>
          <a:endParaRPr lang="en-GB"/>
        </a:p>
      </dgm:t>
    </dgm:pt>
    <dgm:pt modelId="{CD0CF7F0-FAA7-4F78-A3CD-A47E7A8ED5F1}" type="sibTrans" cxnId="{D3AE7BB3-8F6B-4465-A00C-834DFD33990B}">
      <dgm:prSet/>
      <dgm:spPr/>
      <dgm:t>
        <a:bodyPr/>
        <a:lstStyle/>
        <a:p>
          <a:endParaRPr lang="en-GB"/>
        </a:p>
      </dgm:t>
    </dgm:pt>
    <dgm:pt modelId="{F0664A6F-7D64-4017-85FA-2A626E6B780A}">
      <dgm:prSet phldrT="[Text]"/>
      <dgm:spPr>
        <a:solidFill>
          <a:srgbClr val="C00000">
            <a:alpha val="50000"/>
          </a:srgbClr>
        </a:solidFill>
      </dgm:spPr>
      <dgm:t>
        <a:bodyPr/>
        <a:lstStyle/>
        <a:p>
          <a:r>
            <a:rPr lang="en-GB" b="1"/>
            <a:t>Consequences </a:t>
          </a:r>
        </a:p>
      </dgm:t>
    </dgm:pt>
    <dgm:pt modelId="{58EAA7B7-3493-4194-8E49-B0FC12DF33B8}" type="parTrans" cxnId="{F7CB4237-0E7D-4E36-92F7-480841385C5F}">
      <dgm:prSet/>
      <dgm:spPr/>
      <dgm:t>
        <a:bodyPr/>
        <a:lstStyle/>
        <a:p>
          <a:endParaRPr lang="en-GB"/>
        </a:p>
      </dgm:t>
    </dgm:pt>
    <dgm:pt modelId="{D4B1F1E8-169F-48BF-BA05-8832C3994FE9}" type="sibTrans" cxnId="{F7CB4237-0E7D-4E36-92F7-480841385C5F}">
      <dgm:prSet/>
      <dgm:spPr/>
      <dgm:t>
        <a:bodyPr/>
        <a:lstStyle/>
        <a:p>
          <a:endParaRPr lang="en-GB"/>
        </a:p>
      </dgm:t>
    </dgm:pt>
    <dgm:pt modelId="{55798E29-AC50-4EA2-BD7D-5267A0D5C486}">
      <dgm:prSet phldrT="[Text]" custT="1"/>
      <dgm:spPr>
        <a:solidFill>
          <a:srgbClr val="C00000">
            <a:alpha val="51000"/>
          </a:srgbClr>
        </a:solidFill>
      </dgm:spPr>
      <dgm:t>
        <a:bodyPr/>
        <a:lstStyle/>
        <a:p>
          <a:r>
            <a:rPr lang="en-GB" sz="2000" b="1">
              <a:latin typeface="Arial" panose="020B0604020202020204" pitchFamily="34" charset="0"/>
              <a:cs typeface="Arial" panose="020B0604020202020204" pitchFamily="34" charset="0"/>
            </a:rPr>
            <a:t>Challenges</a:t>
          </a:r>
        </a:p>
      </dgm:t>
    </dgm:pt>
    <dgm:pt modelId="{D812D983-E6F6-46FB-B683-23E1FADA949A}" type="parTrans" cxnId="{F4E1FC6E-F3F5-44B5-8D0A-20A7F02E04A7}">
      <dgm:prSet/>
      <dgm:spPr/>
      <dgm:t>
        <a:bodyPr/>
        <a:lstStyle/>
        <a:p>
          <a:endParaRPr lang="en-GB"/>
        </a:p>
      </dgm:t>
    </dgm:pt>
    <dgm:pt modelId="{182C5E26-29B7-4DD7-9F34-D58BECD32501}" type="sibTrans" cxnId="{F4E1FC6E-F3F5-44B5-8D0A-20A7F02E04A7}">
      <dgm:prSet/>
      <dgm:spPr/>
      <dgm:t>
        <a:bodyPr/>
        <a:lstStyle/>
        <a:p>
          <a:endParaRPr lang="en-GB"/>
        </a:p>
      </dgm:t>
    </dgm:pt>
    <dgm:pt modelId="{5E40F2DC-CF92-4BE0-B762-101FCE3A3A96}" type="pres">
      <dgm:prSet presAssocID="{DF709E6E-AFCC-4FB3-85FF-0A38B8381FBF}" presName="compositeShape" presStyleCnt="0">
        <dgm:presLayoutVars>
          <dgm:chMax val="7"/>
          <dgm:dir/>
          <dgm:resizeHandles val="exact"/>
        </dgm:presLayoutVars>
      </dgm:prSet>
      <dgm:spPr/>
    </dgm:pt>
    <dgm:pt modelId="{F7147CBF-7D50-44BE-8765-838BF236E0B3}" type="pres">
      <dgm:prSet presAssocID="{460A292A-D912-49E1-AF12-CC11CE7A064A}" presName="circ1" presStyleLbl="vennNode1" presStyleIdx="0" presStyleCnt="3"/>
      <dgm:spPr/>
    </dgm:pt>
    <dgm:pt modelId="{3DFADB6A-6CE5-43F8-A49E-4BF09DE4099F}" type="pres">
      <dgm:prSet presAssocID="{460A292A-D912-49E1-AF12-CC11CE7A064A}" presName="circ1Tx" presStyleLbl="revTx" presStyleIdx="0" presStyleCnt="0">
        <dgm:presLayoutVars>
          <dgm:chMax val="0"/>
          <dgm:chPref val="0"/>
          <dgm:bulletEnabled val="1"/>
        </dgm:presLayoutVars>
      </dgm:prSet>
      <dgm:spPr/>
    </dgm:pt>
    <dgm:pt modelId="{225B972F-5D53-4909-B548-30578919F24A}" type="pres">
      <dgm:prSet presAssocID="{F0664A6F-7D64-4017-85FA-2A626E6B780A}" presName="circ2" presStyleLbl="vennNode1" presStyleIdx="1" presStyleCnt="3"/>
      <dgm:spPr/>
    </dgm:pt>
    <dgm:pt modelId="{115FCDCC-FD5E-4B06-ABD7-FE4EFA1A78F2}" type="pres">
      <dgm:prSet presAssocID="{F0664A6F-7D64-4017-85FA-2A626E6B780A}" presName="circ2Tx" presStyleLbl="revTx" presStyleIdx="0" presStyleCnt="0">
        <dgm:presLayoutVars>
          <dgm:chMax val="0"/>
          <dgm:chPref val="0"/>
          <dgm:bulletEnabled val="1"/>
        </dgm:presLayoutVars>
      </dgm:prSet>
      <dgm:spPr/>
    </dgm:pt>
    <dgm:pt modelId="{8A879545-8782-4DF5-A367-EC087F31C610}" type="pres">
      <dgm:prSet presAssocID="{55798E29-AC50-4EA2-BD7D-5267A0D5C486}" presName="circ3" presStyleLbl="vennNode1" presStyleIdx="2" presStyleCnt="3"/>
      <dgm:spPr/>
    </dgm:pt>
    <dgm:pt modelId="{F7AFB2D3-6417-4624-BA01-8C8B9C34FDD2}" type="pres">
      <dgm:prSet presAssocID="{55798E29-AC50-4EA2-BD7D-5267A0D5C486}" presName="circ3Tx" presStyleLbl="revTx" presStyleIdx="0" presStyleCnt="0">
        <dgm:presLayoutVars>
          <dgm:chMax val="0"/>
          <dgm:chPref val="0"/>
          <dgm:bulletEnabled val="1"/>
        </dgm:presLayoutVars>
      </dgm:prSet>
      <dgm:spPr/>
    </dgm:pt>
  </dgm:ptLst>
  <dgm:cxnLst>
    <dgm:cxn modelId="{4D8A3C0A-B1EB-409D-ADEC-462B08E9979C}" type="presOf" srcId="{460A292A-D912-49E1-AF12-CC11CE7A064A}" destId="{F7147CBF-7D50-44BE-8765-838BF236E0B3}" srcOrd="0" destOrd="0" presId="urn:microsoft.com/office/officeart/2005/8/layout/venn1"/>
    <dgm:cxn modelId="{F7CB4237-0E7D-4E36-92F7-480841385C5F}" srcId="{DF709E6E-AFCC-4FB3-85FF-0A38B8381FBF}" destId="{F0664A6F-7D64-4017-85FA-2A626E6B780A}" srcOrd="1" destOrd="0" parTransId="{58EAA7B7-3493-4194-8E49-B0FC12DF33B8}" sibTransId="{D4B1F1E8-169F-48BF-BA05-8832C3994FE9}"/>
    <dgm:cxn modelId="{90CE695D-CFF0-4632-8E29-E4DE6B794B6D}" type="presOf" srcId="{55798E29-AC50-4EA2-BD7D-5267A0D5C486}" destId="{8A879545-8782-4DF5-A367-EC087F31C610}" srcOrd="0" destOrd="0" presId="urn:microsoft.com/office/officeart/2005/8/layout/venn1"/>
    <dgm:cxn modelId="{BC6D494B-C98B-4F33-9833-A00B7E3CE358}" type="presOf" srcId="{55798E29-AC50-4EA2-BD7D-5267A0D5C486}" destId="{F7AFB2D3-6417-4624-BA01-8C8B9C34FDD2}" srcOrd="1" destOrd="0" presId="urn:microsoft.com/office/officeart/2005/8/layout/venn1"/>
    <dgm:cxn modelId="{F4E1FC6E-F3F5-44B5-8D0A-20A7F02E04A7}" srcId="{DF709E6E-AFCC-4FB3-85FF-0A38B8381FBF}" destId="{55798E29-AC50-4EA2-BD7D-5267A0D5C486}" srcOrd="2" destOrd="0" parTransId="{D812D983-E6F6-46FB-B683-23E1FADA949A}" sibTransId="{182C5E26-29B7-4DD7-9F34-D58BECD32501}"/>
    <dgm:cxn modelId="{D6CEC69A-413E-485B-9229-476CEF4FA239}" type="presOf" srcId="{F0664A6F-7D64-4017-85FA-2A626E6B780A}" destId="{115FCDCC-FD5E-4B06-ABD7-FE4EFA1A78F2}" srcOrd="1" destOrd="0" presId="urn:microsoft.com/office/officeart/2005/8/layout/venn1"/>
    <dgm:cxn modelId="{D3AE7BB3-8F6B-4465-A00C-834DFD33990B}" srcId="{DF709E6E-AFCC-4FB3-85FF-0A38B8381FBF}" destId="{460A292A-D912-49E1-AF12-CC11CE7A064A}" srcOrd="0" destOrd="0" parTransId="{E2BFB80D-38FD-4D15-9225-EC8F0176AA15}" sibTransId="{CD0CF7F0-FAA7-4F78-A3CD-A47E7A8ED5F1}"/>
    <dgm:cxn modelId="{7DF98FDA-6026-404F-A3B7-97A3BC440C20}" type="presOf" srcId="{DF709E6E-AFCC-4FB3-85FF-0A38B8381FBF}" destId="{5E40F2DC-CF92-4BE0-B762-101FCE3A3A96}" srcOrd="0" destOrd="0" presId="urn:microsoft.com/office/officeart/2005/8/layout/venn1"/>
    <dgm:cxn modelId="{D9F93FFB-4FE1-4E22-BFCA-4E19ED85EA41}" type="presOf" srcId="{460A292A-D912-49E1-AF12-CC11CE7A064A}" destId="{3DFADB6A-6CE5-43F8-A49E-4BF09DE4099F}" srcOrd="1" destOrd="0" presId="urn:microsoft.com/office/officeart/2005/8/layout/venn1"/>
    <dgm:cxn modelId="{634701FD-6A4F-4DD9-8723-A8C1DB6D07D9}" type="presOf" srcId="{F0664A6F-7D64-4017-85FA-2A626E6B780A}" destId="{225B972F-5D53-4909-B548-30578919F24A}" srcOrd="0" destOrd="0" presId="urn:microsoft.com/office/officeart/2005/8/layout/venn1"/>
    <dgm:cxn modelId="{EB56C3EC-9215-4601-B2E3-BA9AFB586865}" type="presParOf" srcId="{5E40F2DC-CF92-4BE0-B762-101FCE3A3A96}" destId="{F7147CBF-7D50-44BE-8765-838BF236E0B3}" srcOrd="0" destOrd="0" presId="urn:microsoft.com/office/officeart/2005/8/layout/venn1"/>
    <dgm:cxn modelId="{67A73930-77A4-4E54-8A6D-EC46F4C16CE0}" type="presParOf" srcId="{5E40F2DC-CF92-4BE0-B762-101FCE3A3A96}" destId="{3DFADB6A-6CE5-43F8-A49E-4BF09DE4099F}" srcOrd="1" destOrd="0" presId="urn:microsoft.com/office/officeart/2005/8/layout/venn1"/>
    <dgm:cxn modelId="{22D37703-0A80-4B97-ACEF-410A86E7749A}" type="presParOf" srcId="{5E40F2DC-CF92-4BE0-B762-101FCE3A3A96}" destId="{225B972F-5D53-4909-B548-30578919F24A}" srcOrd="2" destOrd="0" presId="urn:microsoft.com/office/officeart/2005/8/layout/venn1"/>
    <dgm:cxn modelId="{859E2898-F44B-471A-8348-12E7BDBEAACB}" type="presParOf" srcId="{5E40F2DC-CF92-4BE0-B762-101FCE3A3A96}" destId="{115FCDCC-FD5E-4B06-ABD7-FE4EFA1A78F2}" srcOrd="3" destOrd="0" presId="urn:microsoft.com/office/officeart/2005/8/layout/venn1"/>
    <dgm:cxn modelId="{5FC1F1F7-5756-4385-BE0F-D4CF7EA0A544}" type="presParOf" srcId="{5E40F2DC-CF92-4BE0-B762-101FCE3A3A96}" destId="{8A879545-8782-4DF5-A367-EC087F31C610}" srcOrd="4" destOrd="0" presId="urn:microsoft.com/office/officeart/2005/8/layout/venn1"/>
    <dgm:cxn modelId="{3A172D93-8A83-41A9-9B61-A38E81DB82A9}" type="presParOf" srcId="{5E40F2DC-CF92-4BE0-B762-101FCE3A3A96}" destId="{F7AFB2D3-6417-4624-BA01-8C8B9C34FDD2}" srcOrd="5"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E056CB-CFE9-4F08-8510-B80E3F351FB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F00E593-89C8-4088-8E7C-2C14A6B7A6EB}">
      <dgm:prSet phldrT="[Text]"/>
      <dgm:spPr/>
      <dgm:t>
        <a:bodyPr/>
        <a:lstStyle/>
        <a:p>
          <a:r>
            <a:rPr lang="en-GB" b="1">
              <a:latin typeface="Arial" panose="020B0604020202020204" pitchFamily="34" charset="0"/>
              <a:cs typeface="Arial" panose="020B0604020202020204" pitchFamily="34" charset="0"/>
            </a:rPr>
            <a:t>Education</a:t>
          </a:r>
        </a:p>
      </dgm:t>
    </dgm:pt>
    <dgm:pt modelId="{4C6FABFC-4DB8-4135-B690-011B0F68A685}" type="parTrans" cxnId="{C7C3E305-550D-4862-B8D6-8FE6B4675750}">
      <dgm:prSet/>
      <dgm:spPr/>
      <dgm:t>
        <a:bodyPr/>
        <a:lstStyle/>
        <a:p>
          <a:endParaRPr lang="en-GB"/>
        </a:p>
      </dgm:t>
    </dgm:pt>
    <dgm:pt modelId="{24666C5E-45EB-4B06-B50C-C3C363ACD852}" type="sibTrans" cxnId="{C7C3E305-550D-4862-B8D6-8FE6B4675750}">
      <dgm:prSet/>
      <dgm:spPr>
        <a:solidFill>
          <a:schemeClr val="tx1"/>
        </a:solidFill>
      </dgm:spPr>
      <dgm:t>
        <a:bodyPr/>
        <a:lstStyle/>
        <a:p>
          <a:endParaRPr lang="en-GB"/>
        </a:p>
      </dgm:t>
    </dgm:pt>
    <dgm:pt modelId="{60E039E3-6874-4461-9628-6002E3DD8BFA}">
      <dgm:prSet phldrT="[Text]"/>
      <dgm:spPr/>
      <dgm:t>
        <a:bodyPr/>
        <a:lstStyle/>
        <a:p>
          <a:r>
            <a:rPr lang="en-GB" b="1">
              <a:latin typeface="Arial" panose="020B0604020202020204" pitchFamily="34" charset="0"/>
              <a:cs typeface="Arial" panose="020B0604020202020204" pitchFamily="34" charset="0"/>
            </a:rPr>
            <a:t>Skills</a:t>
          </a:r>
        </a:p>
      </dgm:t>
    </dgm:pt>
    <dgm:pt modelId="{2582C68B-32A2-4074-9A28-CDC29FB86BB0}" type="parTrans" cxnId="{2D9E360B-8356-4E51-AFEE-305871290CAA}">
      <dgm:prSet/>
      <dgm:spPr/>
      <dgm:t>
        <a:bodyPr/>
        <a:lstStyle/>
        <a:p>
          <a:endParaRPr lang="en-GB"/>
        </a:p>
      </dgm:t>
    </dgm:pt>
    <dgm:pt modelId="{0D86D7C1-F7F7-4CA1-BD75-1537FDB81AA0}" type="sibTrans" cxnId="{2D9E360B-8356-4E51-AFEE-305871290CAA}">
      <dgm:prSet/>
      <dgm:spPr>
        <a:solidFill>
          <a:schemeClr val="tx1"/>
        </a:solidFill>
      </dgm:spPr>
      <dgm:t>
        <a:bodyPr/>
        <a:lstStyle/>
        <a:p>
          <a:endParaRPr lang="en-GB"/>
        </a:p>
      </dgm:t>
    </dgm:pt>
    <dgm:pt modelId="{0518CE45-61B8-49C2-AEE3-3FE68C460BC8}">
      <dgm:prSet phldrT="[Text]"/>
      <dgm:spPr/>
      <dgm:t>
        <a:bodyPr/>
        <a:lstStyle/>
        <a:p>
          <a:r>
            <a:rPr lang="en-GB" b="1">
              <a:latin typeface="Arial" panose="020B0604020202020204" pitchFamily="34" charset="0"/>
              <a:cs typeface="Arial" panose="020B0604020202020204" pitchFamily="34" charset="0"/>
            </a:rPr>
            <a:t>Workforce</a:t>
          </a:r>
        </a:p>
      </dgm:t>
    </dgm:pt>
    <dgm:pt modelId="{9799A308-A68F-440F-BF03-E6A338EB2C48}" type="parTrans" cxnId="{4A7DC202-6E43-4479-AF4B-1DCD0538E08B}">
      <dgm:prSet/>
      <dgm:spPr/>
      <dgm:t>
        <a:bodyPr/>
        <a:lstStyle/>
        <a:p>
          <a:endParaRPr lang="en-GB"/>
        </a:p>
      </dgm:t>
    </dgm:pt>
    <dgm:pt modelId="{B9447345-C190-44F3-ACD5-061D3C2A9A1F}" type="sibTrans" cxnId="{4A7DC202-6E43-4479-AF4B-1DCD0538E08B}">
      <dgm:prSet/>
      <dgm:spPr>
        <a:solidFill>
          <a:schemeClr val="tx1"/>
        </a:solidFill>
      </dgm:spPr>
      <dgm:t>
        <a:bodyPr/>
        <a:lstStyle/>
        <a:p>
          <a:endParaRPr lang="en-GB"/>
        </a:p>
      </dgm:t>
    </dgm:pt>
    <dgm:pt modelId="{0EF433F4-850E-4C0A-A19F-02A0B1C306E0}">
      <dgm:prSet phldrT="[Text]"/>
      <dgm:spPr/>
      <dgm:t>
        <a:bodyPr/>
        <a:lstStyle/>
        <a:p>
          <a:r>
            <a:rPr lang="en-GB" b="1">
              <a:latin typeface="Arial" panose="020B0604020202020204" pitchFamily="34" charset="0"/>
              <a:cs typeface="Arial" panose="020B0604020202020204" pitchFamily="34" charset="0"/>
            </a:rPr>
            <a:t>Employer</a:t>
          </a:r>
          <a:r>
            <a:rPr lang="en-GB" b="1" baseline="0">
              <a:latin typeface="Arial" panose="020B0604020202020204" pitchFamily="34" charset="0"/>
              <a:cs typeface="Arial" panose="020B0604020202020204" pitchFamily="34" charset="0"/>
            </a:rPr>
            <a:t> Needs</a:t>
          </a:r>
          <a:endParaRPr lang="en-GB" b="1">
            <a:latin typeface="Arial" panose="020B0604020202020204" pitchFamily="34" charset="0"/>
            <a:cs typeface="Arial" panose="020B0604020202020204" pitchFamily="34" charset="0"/>
          </a:endParaRPr>
        </a:p>
      </dgm:t>
    </dgm:pt>
    <dgm:pt modelId="{DA04F3DC-CBFC-44D3-AD4F-F908C82AFA34}" type="parTrans" cxnId="{613076B0-7901-484E-8DE4-3035A10920E8}">
      <dgm:prSet/>
      <dgm:spPr/>
      <dgm:t>
        <a:bodyPr/>
        <a:lstStyle/>
        <a:p>
          <a:endParaRPr lang="en-GB"/>
        </a:p>
      </dgm:t>
    </dgm:pt>
    <dgm:pt modelId="{7AC8ACD0-775A-4BD1-AF9D-32C8839D956F}" type="sibTrans" cxnId="{613076B0-7901-484E-8DE4-3035A10920E8}">
      <dgm:prSet/>
      <dgm:spPr>
        <a:solidFill>
          <a:schemeClr val="tx1"/>
        </a:solidFill>
      </dgm:spPr>
      <dgm:t>
        <a:bodyPr/>
        <a:lstStyle/>
        <a:p>
          <a:endParaRPr lang="en-GB"/>
        </a:p>
      </dgm:t>
    </dgm:pt>
    <dgm:pt modelId="{59A0436D-023F-4CE8-8FE9-6A011EF4BBF1}" type="pres">
      <dgm:prSet presAssocID="{96E056CB-CFE9-4F08-8510-B80E3F351FB4}" presName="cycle" presStyleCnt="0">
        <dgm:presLayoutVars>
          <dgm:dir/>
          <dgm:resizeHandles val="exact"/>
        </dgm:presLayoutVars>
      </dgm:prSet>
      <dgm:spPr/>
    </dgm:pt>
    <dgm:pt modelId="{2A76BD8C-E989-4840-9C08-F4E4F21AA768}" type="pres">
      <dgm:prSet presAssocID="{DF00E593-89C8-4088-8E7C-2C14A6B7A6EB}" presName="node" presStyleLbl="node1" presStyleIdx="0" presStyleCnt="4">
        <dgm:presLayoutVars>
          <dgm:bulletEnabled val="1"/>
        </dgm:presLayoutVars>
      </dgm:prSet>
      <dgm:spPr/>
    </dgm:pt>
    <dgm:pt modelId="{FFAC97FC-1DA7-4560-83B2-D703F9048038}" type="pres">
      <dgm:prSet presAssocID="{24666C5E-45EB-4B06-B50C-C3C363ACD852}" presName="sibTrans" presStyleLbl="sibTrans2D1" presStyleIdx="0" presStyleCnt="4"/>
      <dgm:spPr/>
    </dgm:pt>
    <dgm:pt modelId="{0D4EEC85-7F1D-43DD-A189-DFA2BC0C1B87}" type="pres">
      <dgm:prSet presAssocID="{24666C5E-45EB-4B06-B50C-C3C363ACD852}" presName="connectorText" presStyleLbl="sibTrans2D1" presStyleIdx="0" presStyleCnt="4"/>
      <dgm:spPr/>
    </dgm:pt>
    <dgm:pt modelId="{5213A038-4E52-4A08-B9A5-0A5E7E231952}" type="pres">
      <dgm:prSet presAssocID="{60E039E3-6874-4461-9628-6002E3DD8BFA}" presName="node" presStyleLbl="node1" presStyleIdx="1" presStyleCnt="4">
        <dgm:presLayoutVars>
          <dgm:bulletEnabled val="1"/>
        </dgm:presLayoutVars>
      </dgm:prSet>
      <dgm:spPr/>
    </dgm:pt>
    <dgm:pt modelId="{F4356E2B-BF6E-4E9C-885E-8249CDCABFA3}" type="pres">
      <dgm:prSet presAssocID="{0D86D7C1-F7F7-4CA1-BD75-1537FDB81AA0}" presName="sibTrans" presStyleLbl="sibTrans2D1" presStyleIdx="1" presStyleCnt="4"/>
      <dgm:spPr/>
    </dgm:pt>
    <dgm:pt modelId="{1859E5E2-B94D-41CD-A47D-70907B7395A5}" type="pres">
      <dgm:prSet presAssocID="{0D86D7C1-F7F7-4CA1-BD75-1537FDB81AA0}" presName="connectorText" presStyleLbl="sibTrans2D1" presStyleIdx="1" presStyleCnt="4"/>
      <dgm:spPr/>
    </dgm:pt>
    <dgm:pt modelId="{61359D67-3A9C-4A7E-B147-341B1727BCBB}" type="pres">
      <dgm:prSet presAssocID="{0518CE45-61B8-49C2-AEE3-3FE68C460BC8}" presName="node" presStyleLbl="node1" presStyleIdx="2" presStyleCnt="4">
        <dgm:presLayoutVars>
          <dgm:bulletEnabled val="1"/>
        </dgm:presLayoutVars>
      </dgm:prSet>
      <dgm:spPr/>
    </dgm:pt>
    <dgm:pt modelId="{F120B654-A159-4F03-A6E3-A2CB27366B3F}" type="pres">
      <dgm:prSet presAssocID="{B9447345-C190-44F3-ACD5-061D3C2A9A1F}" presName="sibTrans" presStyleLbl="sibTrans2D1" presStyleIdx="2" presStyleCnt="4"/>
      <dgm:spPr/>
    </dgm:pt>
    <dgm:pt modelId="{573D950D-F488-40F5-9AB1-519D2847285C}" type="pres">
      <dgm:prSet presAssocID="{B9447345-C190-44F3-ACD5-061D3C2A9A1F}" presName="connectorText" presStyleLbl="sibTrans2D1" presStyleIdx="2" presStyleCnt="4"/>
      <dgm:spPr/>
    </dgm:pt>
    <dgm:pt modelId="{E5C223F6-931F-4750-AC1E-561A6B9654F6}" type="pres">
      <dgm:prSet presAssocID="{0EF433F4-850E-4C0A-A19F-02A0B1C306E0}" presName="node" presStyleLbl="node1" presStyleIdx="3" presStyleCnt="4">
        <dgm:presLayoutVars>
          <dgm:bulletEnabled val="1"/>
        </dgm:presLayoutVars>
      </dgm:prSet>
      <dgm:spPr/>
    </dgm:pt>
    <dgm:pt modelId="{3D90AC1A-D6F8-45C4-A14B-A357548AD716}" type="pres">
      <dgm:prSet presAssocID="{7AC8ACD0-775A-4BD1-AF9D-32C8839D956F}" presName="sibTrans" presStyleLbl="sibTrans2D1" presStyleIdx="3" presStyleCnt="4"/>
      <dgm:spPr/>
    </dgm:pt>
    <dgm:pt modelId="{DC7D5EE2-720B-4081-971F-27A88F6BE968}" type="pres">
      <dgm:prSet presAssocID="{7AC8ACD0-775A-4BD1-AF9D-32C8839D956F}" presName="connectorText" presStyleLbl="sibTrans2D1" presStyleIdx="3" presStyleCnt="4"/>
      <dgm:spPr/>
    </dgm:pt>
  </dgm:ptLst>
  <dgm:cxnLst>
    <dgm:cxn modelId="{4A7DC202-6E43-4479-AF4B-1DCD0538E08B}" srcId="{96E056CB-CFE9-4F08-8510-B80E3F351FB4}" destId="{0518CE45-61B8-49C2-AEE3-3FE68C460BC8}" srcOrd="2" destOrd="0" parTransId="{9799A308-A68F-440F-BF03-E6A338EB2C48}" sibTransId="{B9447345-C190-44F3-ACD5-061D3C2A9A1F}"/>
    <dgm:cxn modelId="{C7C3E305-550D-4862-B8D6-8FE6B4675750}" srcId="{96E056CB-CFE9-4F08-8510-B80E3F351FB4}" destId="{DF00E593-89C8-4088-8E7C-2C14A6B7A6EB}" srcOrd="0" destOrd="0" parTransId="{4C6FABFC-4DB8-4135-B690-011B0F68A685}" sibTransId="{24666C5E-45EB-4B06-B50C-C3C363ACD852}"/>
    <dgm:cxn modelId="{2D9E360B-8356-4E51-AFEE-305871290CAA}" srcId="{96E056CB-CFE9-4F08-8510-B80E3F351FB4}" destId="{60E039E3-6874-4461-9628-6002E3DD8BFA}" srcOrd="1" destOrd="0" parTransId="{2582C68B-32A2-4074-9A28-CDC29FB86BB0}" sibTransId="{0D86D7C1-F7F7-4CA1-BD75-1537FDB81AA0}"/>
    <dgm:cxn modelId="{0D2CF90F-7FA4-4BFF-A254-1D4EF753929E}" type="presOf" srcId="{7AC8ACD0-775A-4BD1-AF9D-32C8839D956F}" destId="{3D90AC1A-D6F8-45C4-A14B-A357548AD716}" srcOrd="0" destOrd="0" presId="urn:microsoft.com/office/officeart/2005/8/layout/cycle2"/>
    <dgm:cxn modelId="{3FDBD118-D556-47D2-B71B-63D57BE34041}" type="presOf" srcId="{24666C5E-45EB-4B06-B50C-C3C363ACD852}" destId="{0D4EEC85-7F1D-43DD-A189-DFA2BC0C1B87}" srcOrd="1" destOrd="0" presId="urn:microsoft.com/office/officeart/2005/8/layout/cycle2"/>
    <dgm:cxn modelId="{3F86CE32-3B23-40B3-BD97-D0F69A889E00}" type="presOf" srcId="{0EF433F4-850E-4C0A-A19F-02A0B1C306E0}" destId="{E5C223F6-931F-4750-AC1E-561A6B9654F6}" srcOrd="0" destOrd="0" presId="urn:microsoft.com/office/officeart/2005/8/layout/cycle2"/>
    <dgm:cxn modelId="{00CB2D44-86A1-4C89-AA45-3857A3471194}" type="presOf" srcId="{7AC8ACD0-775A-4BD1-AF9D-32C8839D956F}" destId="{DC7D5EE2-720B-4081-971F-27A88F6BE968}" srcOrd="1" destOrd="0" presId="urn:microsoft.com/office/officeart/2005/8/layout/cycle2"/>
    <dgm:cxn modelId="{47EC8747-612D-4657-8581-703908DC7612}" type="presOf" srcId="{B9447345-C190-44F3-ACD5-061D3C2A9A1F}" destId="{F120B654-A159-4F03-A6E3-A2CB27366B3F}" srcOrd="0" destOrd="0" presId="urn:microsoft.com/office/officeart/2005/8/layout/cycle2"/>
    <dgm:cxn modelId="{1A0DE977-107C-41FB-A652-8733446CD9A8}" type="presOf" srcId="{96E056CB-CFE9-4F08-8510-B80E3F351FB4}" destId="{59A0436D-023F-4CE8-8FE9-6A011EF4BBF1}" srcOrd="0" destOrd="0" presId="urn:microsoft.com/office/officeart/2005/8/layout/cycle2"/>
    <dgm:cxn modelId="{282CB67D-EB6D-4ABB-9D44-59AC8DAAEA02}" type="presOf" srcId="{60E039E3-6874-4461-9628-6002E3DD8BFA}" destId="{5213A038-4E52-4A08-B9A5-0A5E7E231952}" srcOrd="0" destOrd="0" presId="urn:microsoft.com/office/officeart/2005/8/layout/cycle2"/>
    <dgm:cxn modelId="{EE96BCA6-79F5-449C-8BDB-0B0231846263}" type="presOf" srcId="{0D86D7C1-F7F7-4CA1-BD75-1537FDB81AA0}" destId="{1859E5E2-B94D-41CD-A47D-70907B7395A5}" srcOrd="1" destOrd="0" presId="urn:microsoft.com/office/officeart/2005/8/layout/cycle2"/>
    <dgm:cxn modelId="{613076B0-7901-484E-8DE4-3035A10920E8}" srcId="{96E056CB-CFE9-4F08-8510-B80E3F351FB4}" destId="{0EF433F4-850E-4C0A-A19F-02A0B1C306E0}" srcOrd="3" destOrd="0" parTransId="{DA04F3DC-CBFC-44D3-AD4F-F908C82AFA34}" sibTransId="{7AC8ACD0-775A-4BD1-AF9D-32C8839D956F}"/>
    <dgm:cxn modelId="{0B95B2B8-B4BA-4DEE-BE19-FF46A8DDF0BD}" type="presOf" srcId="{B9447345-C190-44F3-ACD5-061D3C2A9A1F}" destId="{573D950D-F488-40F5-9AB1-519D2847285C}" srcOrd="1" destOrd="0" presId="urn:microsoft.com/office/officeart/2005/8/layout/cycle2"/>
    <dgm:cxn modelId="{4890D1CC-5971-4CA4-9964-CBEE822AC560}" type="presOf" srcId="{0518CE45-61B8-49C2-AEE3-3FE68C460BC8}" destId="{61359D67-3A9C-4A7E-B147-341B1727BCBB}" srcOrd="0" destOrd="0" presId="urn:microsoft.com/office/officeart/2005/8/layout/cycle2"/>
    <dgm:cxn modelId="{E5620AED-112B-411C-BCFB-4097C32403FE}" type="presOf" srcId="{24666C5E-45EB-4B06-B50C-C3C363ACD852}" destId="{FFAC97FC-1DA7-4560-83B2-D703F9048038}" srcOrd="0" destOrd="0" presId="urn:microsoft.com/office/officeart/2005/8/layout/cycle2"/>
    <dgm:cxn modelId="{36DB31ED-94D8-4EAC-81F8-ED34CCBD7FEE}" type="presOf" srcId="{DF00E593-89C8-4088-8E7C-2C14A6B7A6EB}" destId="{2A76BD8C-E989-4840-9C08-F4E4F21AA768}" srcOrd="0" destOrd="0" presId="urn:microsoft.com/office/officeart/2005/8/layout/cycle2"/>
    <dgm:cxn modelId="{12F45AF3-AACB-4063-B8F6-57AA07A1D663}" type="presOf" srcId="{0D86D7C1-F7F7-4CA1-BD75-1537FDB81AA0}" destId="{F4356E2B-BF6E-4E9C-885E-8249CDCABFA3}" srcOrd="0" destOrd="0" presId="urn:microsoft.com/office/officeart/2005/8/layout/cycle2"/>
    <dgm:cxn modelId="{12F66DFE-1B3E-4420-8D69-24D9DFF3A529}" type="presParOf" srcId="{59A0436D-023F-4CE8-8FE9-6A011EF4BBF1}" destId="{2A76BD8C-E989-4840-9C08-F4E4F21AA768}" srcOrd="0" destOrd="0" presId="urn:microsoft.com/office/officeart/2005/8/layout/cycle2"/>
    <dgm:cxn modelId="{1D95FD72-44E6-44C7-9FF1-154F5CB09D60}" type="presParOf" srcId="{59A0436D-023F-4CE8-8FE9-6A011EF4BBF1}" destId="{FFAC97FC-1DA7-4560-83B2-D703F9048038}" srcOrd="1" destOrd="0" presId="urn:microsoft.com/office/officeart/2005/8/layout/cycle2"/>
    <dgm:cxn modelId="{87DE9637-15B2-49A4-B90B-D309650B7F95}" type="presParOf" srcId="{FFAC97FC-1DA7-4560-83B2-D703F9048038}" destId="{0D4EEC85-7F1D-43DD-A189-DFA2BC0C1B87}" srcOrd="0" destOrd="0" presId="urn:microsoft.com/office/officeart/2005/8/layout/cycle2"/>
    <dgm:cxn modelId="{34C94CBE-A8AD-4FD5-8F86-DE28D2EA3F0F}" type="presParOf" srcId="{59A0436D-023F-4CE8-8FE9-6A011EF4BBF1}" destId="{5213A038-4E52-4A08-B9A5-0A5E7E231952}" srcOrd="2" destOrd="0" presId="urn:microsoft.com/office/officeart/2005/8/layout/cycle2"/>
    <dgm:cxn modelId="{A2EC8637-4649-4466-8BB8-5C0B2CCDE13F}" type="presParOf" srcId="{59A0436D-023F-4CE8-8FE9-6A011EF4BBF1}" destId="{F4356E2B-BF6E-4E9C-885E-8249CDCABFA3}" srcOrd="3" destOrd="0" presId="urn:microsoft.com/office/officeart/2005/8/layout/cycle2"/>
    <dgm:cxn modelId="{AC814C79-1D3E-4758-9F1E-12C02BFDBEF4}" type="presParOf" srcId="{F4356E2B-BF6E-4E9C-885E-8249CDCABFA3}" destId="{1859E5E2-B94D-41CD-A47D-70907B7395A5}" srcOrd="0" destOrd="0" presId="urn:microsoft.com/office/officeart/2005/8/layout/cycle2"/>
    <dgm:cxn modelId="{AC4A6C81-9197-44EE-AF87-916AB26B35E3}" type="presParOf" srcId="{59A0436D-023F-4CE8-8FE9-6A011EF4BBF1}" destId="{61359D67-3A9C-4A7E-B147-341B1727BCBB}" srcOrd="4" destOrd="0" presId="urn:microsoft.com/office/officeart/2005/8/layout/cycle2"/>
    <dgm:cxn modelId="{590B3272-2D68-4476-84BC-4F5B34226041}" type="presParOf" srcId="{59A0436D-023F-4CE8-8FE9-6A011EF4BBF1}" destId="{F120B654-A159-4F03-A6E3-A2CB27366B3F}" srcOrd="5" destOrd="0" presId="urn:microsoft.com/office/officeart/2005/8/layout/cycle2"/>
    <dgm:cxn modelId="{7BD31B18-A841-40FE-9955-4C74FE3B83D5}" type="presParOf" srcId="{F120B654-A159-4F03-A6E3-A2CB27366B3F}" destId="{573D950D-F488-40F5-9AB1-519D2847285C}" srcOrd="0" destOrd="0" presId="urn:microsoft.com/office/officeart/2005/8/layout/cycle2"/>
    <dgm:cxn modelId="{752BC24B-FD71-4DE3-BE7B-AA7AC7ED6757}" type="presParOf" srcId="{59A0436D-023F-4CE8-8FE9-6A011EF4BBF1}" destId="{E5C223F6-931F-4750-AC1E-561A6B9654F6}" srcOrd="6" destOrd="0" presId="urn:microsoft.com/office/officeart/2005/8/layout/cycle2"/>
    <dgm:cxn modelId="{7EF3F0CB-34AF-4FF0-B5A4-8709B0E55C55}" type="presParOf" srcId="{59A0436D-023F-4CE8-8FE9-6A011EF4BBF1}" destId="{3D90AC1A-D6F8-45C4-A14B-A357548AD716}" srcOrd="7" destOrd="0" presId="urn:microsoft.com/office/officeart/2005/8/layout/cycle2"/>
    <dgm:cxn modelId="{305F0EA1-C060-4111-9527-8CF06317A22B}" type="presParOf" srcId="{3D90AC1A-D6F8-45C4-A14B-A357548AD716}" destId="{DC7D5EE2-720B-4081-971F-27A88F6BE96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47CBF-7D50-44BE-8765-838BF236E0B3}">
      <dsp:nvSpPr>
        <dsp:cNvPr id="0" name=""/>
        <dsp:cNvSpPr/>
      </dsp:nvSpPr>
      <dsp:spPr>
        <a:xfrm>
          <a:off x="1668780" y="51646"/>
          <a:ext cx="2479039" cy="2479039"/>
        </a:xfrm>
        <a:prstGeom prst="ellipse">
          <a:avLst/>
        </a:prstGeom>
        <a:solidFill>
          <a:srgbClr val="C00000">
            <a:alpha val="49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Context</a:t>
          </a:r>
        </a:p>
      </dsp:txBody>
      <dsp:txXfrm>
        <a:off x="1999318" y="485478"/>
        <a:ext cx="1817962" cy="1115567"/>
      </dsp:txXfrm>
    </dsp:sp>
    <dsp:sp modelId="{225B972F-5D53-4909-B548-30578919F24A}">
      <dsp:nvSpPr>
        <dsp:cNvPr id="0" name=""/>
        <dsp:cNvSpPr/>
      </dsp:nvSpPr>
      <dsp:spPr>
        <a:xfrm>
          <a:off x="2563300" y="1601046"/>
          <a:ext cx="2479039" cy="2479039"/>
        </a:xfrm>
        <a:prstGeom prst="ellipse">
          <a:avLst/>
        </a:prstGeom>
        <a:solidFill>
          <a:srgbClr val="C00000">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a:latin typeface="Arial" panose="020B0604020202020204" pitchFamily="34" charset="0"/>
              <a:cs typeface="Arial" panose="020B0604020202020204" pitchFamily="34" charset="0"/>
            </a:rPr>
            <a:t>Consequences </a:t>
          </a:r>
        </a:p>
      </dsp:txBody>
      <dsp:txXfrm>
        <a:off x="3321473" y="2241465"/>
        <a:ext cx="1487423" cy="1363471"/>
      </dsp:txXfrm>
    </dsp:sp>
    <dsp:sp modelId="{8A879545-8782-4DF5-A367-EC087F31C610}">
      <dsp:nvSpPr>
        <dsp:cNvPr id="0" name=""/>
        <dsp:cNvSpPr/>
      </dsp:nvSpPr>
      <dsp:spPr>
        <a:xfrm>
          <a:off x="774259" y="1601046"/>
          <a:ext cx="2479039" cy="2479039"/>
        </a:xfrm>
        <a:prstGeom prst="ellipse">
          <a:avLst/>
        </a:prstGeom>
        <a:solidFill>
          <a:srgbClr val="C00000">
            <a:alpha val="51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a:latin typeface="Arial" panose="020B0604020202020204" pitchFamily="34" charset="0"/>
              <a:cs typeface="Arial" panose="020B0604020202020204" pitchFamily="34" charset="0"/>
            </a:rPr>
            <a:t>Challenges</a:t>
          </a:r>
        </a:p>
      </dsp:txBody>
      <dsp:txXfrm>
        <a:off x="1007702" y="2241465"/>
        <a:ext cx="1487423" cy="1363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47CBF-7D50-44BE-8765-838BF236E0B3}">
      <dsp:nvSpPr>
        <dsp:cNvPr id="0" name=""/>
        <dsp:cNvSpPr/>
      </dsp:nvSpPr>
      <dsp:spPr>
        <a:xfrm>
          <a:off x="1668780" y="51646"/>
          <a:ext cx="2479039" cy="2479039"/>
        </a:xfrm>
        <a:prstGeom prst="ellipse">
          <a:avLst/>
        </a:prstGeom>
        <a:solidFill>
          <a:srgbClr val="C00000">
            <a:alpha val="49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Context</a:t>
          </a:r>
        </a:p>
      </dsp:txBody>
      <dsp:txXfrm>
        <a:off x="1999318" y="485478"/>
        <a:ext cx="1817962" cy="1115567"/>
      </dsp:txXfrm>
    </dsp:sp>
    <dsp:sp modelId="{225B972F-5D53-4909-B548-30578919F24A}">
      <dsp:nvSpPr>
        <dsp:cNvPr id="0" name=""/>
        <dsp:cNvSpPr/>
      </dsp:nvSpPr>
      <dsp:spPr>
        <a:xfrm>
          <a:off x="2563300" y="1601046"/>
          <a:ext cx="2479039" cy="2479039"/>
        </a:xfrm>
        <a:prstGeom prst="ellipse">
          <a:avLst/>
        </a:prstGeom>
        <a:solidFill>
          <a:srgbClr val="C00000">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b="1" kern="1200"/>
            <a:t>Consequences </a:t>
          </a:r>
        </a:p>
      </dsp:txBody>
      <dsp:txXfrm>
        <a:off x="3321473" y="2241465"/>
        <a:ext cx="1487423" cy="1363471"/>
      </dsp:txXfrm>
    </dsp:sp>
    <dsp:sp modelId="{8A879545-8782-4DF5-A367-EC087F31C610}">
      <dsp:nvSpPr>
        <dsp:cNvPr id="0" name=""/>
        <dsp:cNvSpPr/>
      </dsp:nvSpPr>
      <dsp:spPr>
        <a:xfrm>
          <a:off x="774259" y="1601046"/>
          <a:ext cx="2479039" cy="2479039"/>
        </a:xfrm>
        <a:prstGeom prst="ellipse">
          <a:avLst/>
        </a:prstGeom>
        <a:solidFill>
          <a:srgbClr val="C00000">
            <a:alpha val="51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a:latin typeface="Arial" panose="020B0604020202020204" pitchFamily="34" charset="0"/>
              <a:cs typeface="Arial" panose="020B0604020202020204" pitchFamily="34" charset="0"/>
            </a:rPr>
            <a:t>Challenges</a:t>
          </a:r>
        </a:p>
      </dsp:txBody>
      <dsp:txXfrm>
        <a:off x="1007702" y="2241465"/>
        <a:ext cx="1487423" cy="1363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BD8C-E989-4840-9C08-F4E4F21AA768}">
      <dsp:nvSpPr>
        <dsp:cNvPr id="0" name=""/>
        <dsp:cNvSpPr/>
      </dsp:nvSpPr>
      <dsp:spPr>
        <a:xfrm>
          <a:off x="2938199" y="1405"/>
          <a:ext cx="1493390" cy="1493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latin typeface="Arial" panose="020B0604020202020204" pitchFamily="34" charset="0"/>
              <a:cs typeface="Arial" panose="020B0604020202020204" pitchFamily="34" charset="0"/>
            </a:rPr>
            <a:t>Education</a:t>
          </a:r>
        </a:p>
      </dsp:txBody>
      <dsp:txXfrm>
        <a:off x="3156901" y="220107"/>
        <a:ext cx="1055986" cy="1055986"/>
      </dsp:txXfrm>
    </dsp:sp>
    <dsp:sp modelId="{FFAC97FC-1DA7-4560-83B2-D703F9048038}">
      <dsp:nvSpPr>
        <dsp:cNvPr id="0" name=""/>
        <dsp:cNvSpPr/>
      </dsp:nvSpPr>
      <dsp:spPr>
        <a:xfrm rot="2700000">
          <a:off x="4271259" y="1280904"/>
          <a:ext cx="396898" cy="50401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288696" y="1339611"/>
        <a:ext cx="277829" cy="302411"/>
      </dsp:txXfrm>
    </dsp:sp>
    <dsp:sp modelId="{5213A038-4E52-4A08-B9A5-0A5E7E231952}">
      <dsp:nvSpPr>
        <dsp:cNvPr id="0" name=""/>
        <dsp:cNvSpPr/>
      </dsp:nvSpPr>
      <dsp:spPr>
        <a:xfrm>
          <a:off x="4523714" y="1586919"/>
          <a:ext cx="1493390" cy="1493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latin typeface="Arial" panose="020B0604020202020204" pitchFamily="34" charset="0"/>
              <a:cs typeface="Arial" panose="020B0604020202020204" pitchFamily="34" charset="0"/>
            </a:rPr>
            <a:t>Skills</a:t>
          </a:r>
        </a:p>
      </dsp:txBody>
      <dsp:txXfrm>
        <a:off x="4742416" y="1805621"/>
        <a:ext cx="1055986" cy="1055986"/>
      </dsp:txXfrm>
    </dsp:sp>
    <dsp:sp modelId="{F4356E2B-BF6E-4E9C-885E-8249CDCABFA3}">
      <dsp:nvSpPr>
        <dsp:cNvPr id="0" name=""/>
        <dsp:cNvSpPr/>
      </dsp:nvSpPr>
      <dsp:spPr>
        <a:xfrm rot="8100000">
          <a:off x="4287145" y="2866419"/>
          <a:ext cx="396898" cy="50401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4388777" y="2925126"/>
        <a:ext cx="277829" cy="302411"/>
      </dsp:txXfrm>
    </dsp:sp>
    <dsp:sp modelId="{61359D67-3A9C-4A7E-B147-341B1727BCBB}">
      <dsp:nvSpPr>
        <dsp:cNvPr id="0" name=""/>
        <dsp:cNvSpPr/>
      </dsp:nvSpPr>
      <dsp:spPr>
        <a:xfrm>
          <a:off x="2938199" y="3172433"/>
          <a:ext cx="1493390" cy="1493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latin typeface="Arial" panose="020B0604020202020204" pitchFamily="34" charset="0"/>
              <a:cs typeface="Arial" panose="020B0604020202020204" pitchFamily="34" charset="0"/>
            </a:rPr>
            <a:t>Workforce</a:t>
          </a:r>
        </a:p>
      </dsp:txBody>
      <dsp:txXfrm>
        <a:off x="3156901" y="3391135"/>
        <a:ext cx="1055986" cy="1055986"/>
      </dsp:txXfrm>
    </dsp:sp>
    <dsp:sp modelId="{F120B654-A159-4F03-A6E3-A2CB27366B3F}">
      <dsp:nvSpPr>
        <dsp:cNvPr id="0" name=""/>
        <dsp:cNvSpPr/>
      </dsp:nvSpPr>
      <dsp:spPr>
        <a:xfrm rot="13500000">
          <a:off x="2701631" y="2882305"/>
          <a:ext cx="396898" cy="50401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803263" y="3025206"/>
        <a:ext cx="277829" cy="302411"/>
      </dsp:txXfrm>
    </dsp:sp>
    <dsp:sp modelId="{E5C223F6-931F-4750-AC1E-561A6B9654F6}">
      <dsp:nvSpPr>
        <dsp:cNvPr id="0" name=""/>
        <dsp:cNvSpPr/>
      </dsp:nvSpPr>
      <dsp:spPr>
        <a:xfrm>
          <a:off x="1352685" y="1586919"/>
          <a:ext cx="1493390" cy="1493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latin typeface="Arial" panose="020B0604020202020204" pitchFamily="34" charset="0"/>
              <a:cs typeface="Arial" panose="020B0604020202020204" pitchFamily="34" charset="0"/>
            </a:rPr>
            <a:t>Employer</a:t>
          </a:r>
          <a:r>
            <a:rPr lang="en-GB" sz="1600" b="1" kern="1200" baseline="0">
              <a:latin typeface="Arial" panose="020B0604020202020204" pitchFamily="34" charset="0"/>
              <a:cs typeface="Arial" panose="020B0604020202020204" pitchFamily="34" charset="0"/>
            </a:rPr>
            <a:t> Needs</a:t>
          </a:r>
          <a:endParaRPr lang="en-GB" sz="1600" b="1" kern="1200">
            <a:latin typeface="Arial" panose="020B0604020202020204" pitchFamily="34" charset="0"/>
            <a:cs typeface="Arial" panose="020B0604020202020204" pitchFamily="34" charset="0"/>
          </a:endParaRPr>
        </a:p>
      </dsp:txBody>
      <dsp:txXfrm>
        <a:off x="1571387" y="1805621"/>
        <a:ext cx="1055986" cy="1055986"/>
      </dsp:txXfrm>
    </dsp:sp>
    <dsp:sp modelId="{3D90AC1A-D6F8-45C4-A14B-A357548AD716}">
      <dsp:nvSpPr>
        <dsp:cNvPr id="0" name=""/>
        <dsp:cNvSpPr/>
      </dsp:nvSpPr>
      <dsp:spPr>
        <a:xfrm rot="18900000">
          <a:off x="2685745" y="1296790"/>
          <a:ext cx="396898" cy="50401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703182" y="1439691"/>
        <a:ext cx="277829" cy="30241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03223-5DDE-47D2-895C-F1289D9F4ACA}" type="datetimeFigureOut">
              <a:rPr lang="en-GB" smtClean="0"/>
              <a:t>11/04/2022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EABB7-2CAE-4C0B-96E9-8B098E4A4D8D}" type="slidenum">
              <a:rPr lang="en-GB" smtClean="0"/>
              <a:t>‹#›</a:t>
            </a:fld>
            <a:endParaRPr lang="en-GB"/>
          </a:p>
        </p:txBody>
      </p:sp>
    </p:spTree>
    <p:extLst>
      <p:ext uri="{BB962C8B-B14F-4D97-AF65-F5344CB8AC3E}">
        <p14:creationId xmlns:p14="http://schemas.microsoft.com/office/powerpoint/2010/main" val="223259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88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84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73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31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81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7EABB7-2CAE-4C0B-96E9-8B098E4A4D8D}" type="slidenum">
              <a:rPr lang="en-GB" smtClean="0"/>
              <a:t>55</a:t>
            </a:fld>
            <a:endParaRPr lang="en-GB"/>
          </a:p>
        </p:txBody>
      </p:sp>
    </p:spTree>
    <p:extLst>
      <p:ext uri="{BB962C8B-B14F-4D97-AF65-F5344CB8AC3E}">
        <p14:creationId xmlns:p14="http://schemas.microsoft.com/office/powerpoint/2010/main" val="64623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7EABB7-2CAE-4C0B-96E9-8B098E4A4D8D}" type="slidenum">
              <a:rPr lang="en-GB" smtClean="0"/>
              <a:t>56</a:t>
            </a:fld>
            <a:endParaRPr lang="en-GB"/>
          </a:p>
        </p:txBody>
      </p:sp>
    </p:spTree>
    <p:extLst>
      <p:ext uri="{BB962C8B-B14F-4D97-AF65-F5344CB8AC3E}">
        <p14:creationId xmlns:p14="http://schemas.microsoft.com/office/powerpoint/2010/main" val="243343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7EABB7-2CAE-4C0B-96E9-8B098E4A4D8D}" type="slidenum">
              <a:rPr lang="en-GB" smtClean="0"/>
              <a:t>57</a:t>
            </a:fld>
            <a:endParaRPr lang="en-GB"/>
          </a:p>
        </p:txBody>
      </p:sp>
    </p:spTree>
    <p:extLst>
      <p:ext uri="{BB962C8B-B14F-4D97-AF65-F5344CB8AC3E}">
        <p14:creationId xmlns:p14="http://schemas.microsoft.com/office/powerpoint/2010/main" val="303944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C113-B2B6-4F03-8712-BE79A9F7D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359569-B46B-4689-B735-4E6607A9A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79F1B1-7584-4621-80EC-E76AA066AD41}"/>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5" name="Footer Placeholder 4">
            <a:extLst>
              <a:ext uri="{FF2B5EF4-FFF2-40B4-BE49-F238E27FC236}">
                <a16:creationId xmlns:a16="http://schemas.microsoft.com/office/drawing/2014/main" id="{1AB709BF-7F0E-498F-A7F6-8AB30BE93F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F0E7FD-5F7B-48CB-88B4-EF6FC0004597}"/>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305350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B01C-C36C-4E0F-BE22-30603F7F29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AB6721-2052-4774-B886-20CB336608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B4FA3-2679-4447-B8A8-C0CABE621A08}"/>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5" name="Footer Placeholder 4">
            <a:extLst>
              <a:ext uri="{FF2B5EF4-FFF2-40B4-BE49-F238E27FC236}">
                <a16:creationId xmlns:a16="http://schemas.microsoft.com/office/drawing/2014/main" id="{79BFC77E-D084-4B92-8587-310E57BAF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06E2C4-0E95-4F81-ACB1-B420BB63890F}"/>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119837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9FD77-15E8-4333-BC22-CDC307BD07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9E2C82-4FE9-4427-A164-8F33FDD59D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FCC757-FDC3-44D5-88C1-77FD8382EDB8}"/>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5" name="Footer Placeholder 4">
            <a:extLst>
              <a:ext uri="{FF2B5EF4-FFF2-40B4-BE49-F238E27FC236}">
                <a16:creationId xmlns:a16="http://schemas.microsoft.com/office/drawing/2014/main" id="{B1BA17EB-A57A-42E3-BD9B-4B16F0B0D0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E203E9-A751-4279-8524-5EE1A93F4741}"/>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390937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OMES 2 no agend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35467" y="234044"/>
            <a:ext cx="11937999" cy="662395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a:t>Click to edit Master title style</a:t>
            </a:r>
            <a:endParaRPr lang="en-GB"/>
          </a:p>
        </p:txBody>
      </p:sp>
      <p:sp>
        <p:nvSpPr>
          <p:cNvPr id="9" name="Rectangle 8"/>
          <p:cNvSpPr/>
          <p:nvPr userDrawn="1"/>
        </p:nvSpPr>
        <p:spPr>
          <a:xfrm>
            <a:off x="118534" y="135466"/>
            <a:ext cx="11954933" cy="6722534"/>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Tree>
    <p:extLst>
      <p:ext uri="{BB962C8B-B14F-4D97-AF65-F5344CB8AC3E}">
        <p14:creationId xmlns:p14="http://schemas.microsoft.com/office/powerpoint/2010/main" val="35200549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OMES backg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35467" y="234045"/>
            <a:ext cx="11937999" cy="646520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a:t>Click to edit Master title style</a:t>
            </a:r>
            <a:endParaRPr lang="en-GB"/>
          </a:p>
        </p:txBody>
      </p:sp>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pic>
        <p:nvPicPr>
          <p:cNvPr id="12" name="Picture 11"/>
          <p:cNvPicPr>
            <a:picLocks noChangeAspect="1"/>
          </p:cNvPicPr>
          <p:nvPr userDrawn="1"/>
        </p:nvPicPr>
        <p:blipFill rotWithShape="1">
          <a:blip r:embed="rId4" cstate="email">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
        <p:nvSpPr>
          <p:cNvPr id="56" name="Rectangle 55"/>
          <p:cNvSpPr/>
          <p:nvPr userDrawn="1"/>
        </p:nvSpPr>
        <p:spPr>
          <a:xfrm>
            <a:off x="359001" y="1114081"/>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a:solidFill>
                  <a:prstClr val="black"/>
                </a:solidFill>
                <a:latin typeface="Arial" panose="020B0604020202020204" pitchFamily="34" charset="0"/>
                <a:cs typeface="Arial" panose="020B0604020202020204" pitchFamily="34" charset="0"/>
              </a:rPr>
              <a:t>Stakeholders</a:t>
            </a:r>
          </a:p>
        </p:txBody>
      </p:sp>
      <p:sp>
        <p:nvSpPr>
          <p:cNvPr id="58" name="Rectangle 57"/>
          <p:cNvSpPr/>
          <p:nvPr userDrawn="1"/>
        </p:nvSpPr>
        <p:spPr>
          <a:xfrm>
            <a:off x="9647702" y="1114208"/>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a:solidFill>
                  <a:prstClr val="black"/>
                </a:solidFill>
                <a:latin typeface="Arial" panose="020B0604020202020204" pitchFamily="34" charset="0"/>
                <a:cs typeface="Arial" panose="020B0604020202020204" pitchFamily="34" charset="0"/>
              </a:rPr>
              <a:t>The Goal</a:t>
            </a:r>
          </a:p>
        </p:txBody>
      </p:sp>
      <p:sp>
        <p:nvSpPr>
          <p:cNvPr id="59" name="Rectangle 58"/>
          <p:cNvSpPr/>
          <p:nvPr userDrawn="1"/>
        </p:nvSpPr>
        <p:spPr>
          <a:xfrm>
            <a:off x="5774014" y="1146739"/>
            <a:ext cx="1622983" cy="694056"/>
          </a:xfrm>
          <a:prstGeom prst="rect">
            <a:avLst/>
          </a:prstGeom>
          <a:noFill/>
          <a:ln w="28575" cap="flat" cmpd="sng" algn="ctr">
            <a:noFill/>
            <a:prstDash val="solid"/>
            <a:miter lim="800000"/>
          </a:ln>
          <a:effectLst/>
        </p:spPr>
        <p:txBody>
          <a:bodyPr rtlCol="0" anchor="ctr"/>
          <a:lstStyle/>
          <a:p>
            <a:pPr algn="ctr">
              <a:defRPr/>
            </a:pPr>
            <a:r>
              <a:rPr lang="en-GB" sz="1900" b="1" kern="0">
                <a:solidFill>
                  <a:prstClr val="black"/>
                </a:solidFill>
                <a:latin typeface="Arial" panose="020B0604020202020204" pitchFamily="34" charset="0"/>
                <a:cs typeface="Arial" panose="020B0604020202020204" pitchFamily="34" charset="0"/>
              </a:rPr>
              <a:t>Barriers</a:t>
            </a:r>
          </a:p>
        </p:txBody>
      </p:sp>
      <p:sp>
        <p:nvSpPr>
          <p:cNvPr id="60" name="Rectangle 59"/>
          <p:cNvSpPr/>
          <p:nvPr userDrawn="1"/>
        </p:nvSpPr>
        <p:spPr>
          <a:xfrm>
            <a:off x="2749241" y="1142342"/>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a:solidFill>
                  <a:prstClr val="black"/>
                </a:solidFill>
                <a:latin typeface="Arial" panose="020B0604020202020204" pitchFamily="34" charset="0"/>
                <a:cs typeface="Arial" panose="020B0604020202020204" pitchFamily="34" charset="0"/>
              </a:rPr>
              <a:t>Building Blocks</a:t>
            </a:r>
          </a:p>
        </p:txBody>
      </p:sp>
      <p:sp>
        <p:nvSpPr>
          <p:cNvPr id="61" name="Rectangle 60"/>
          <p:cNvSpPr/>
          <p:nvPr userDrawn="1"/>
        </p:nvSpPr>
        <p:spPr>
          <a:xfrm>
            <a:off x="5885410" y="2373069"/>
            <a:ext cx="1438131" cy="601105"/>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a:solidFill>
                  <a:prstClr val="black"/>
                </a:solidFill>
                <a:latin typeface="Arial" panose="020B0604020202020204" pitchFamily="34" charset="0"/>
                <a:cs typeface="Arial" panose="020B0604020202020204" pitchFamily="34" charset="0"/>
              </a:rPr>
              <a:t>Short Term Priorities </a:t>
            </a:r>
          </a:p>
        </p:txBody>
      </p:sp>
      <p:sp>
        <p:nvSpPr>
          <p:cNvPr id="62" name="Rectangle 61"/>
          <p:cNvSpPr/>
          <p:nvPr userDrawn="1"/>
        </p:nvSpPr>
        <p:spPr>
          <a:xfrm>
            <a:off x="5885410" y="3133192"/>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a:solidFill>
                  <a:prstClr val="black"/>
                </a:solidFill>
                <a:latin typeface="Arial" panose="020B0604020202020204" pitchFamily="34" charset="0"/>
                <a:cs typeface="Arial" panose="020B0604020202020204" pitchFamily="34" charset="0"/>
              </a:rPr>
              <a:t>No Blueprint</a:t>
            </a:r>
          </a:p>
        </p:txBody>
      </p:sp>
      <p:sp>
        <p:nvSpPr>
          <p:cNvPr id="63" name="Rectangle 62"/>
          <p:cNvSpPr/>
          <p:nvPr userDrawn="1"/>
        </p:nvSpPr>
        <p:spPr>
          <a:xfrm>
            <a:off x="5885410" y="3878408"/>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a:solidFill>
                  <a:prstClr val="black"/>
                </a:solidFill>
                <a:latin typeface="Arial" panose="020B0604020202020204" pitchFamily="34" charset="0"/>
                <a:cs typeface="Arial" panose="020B0604020202020204" pitchFamily="34" charset="0"/>
              </a:rPr>
              <a:t>Different Systems</a:t>
            </a:r>
          </a:p>
        </p:txBody>
      </p:sp>
      <p:sp>
        <p:nvSpPr>
          <p:cNvPr id="64" name="Rectangle 63"/>
          <p:cNvSpPr/>
          <p:nvPr userDrawn="1"/>
        </p:nvSpPr>
        <p:spPr>
          <a:xfrm>
            <a:off x="5885410" y="4611043"/>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a:solidFill>
                  <a:prstClr val="black"/>
                </a:solidFill>
                <a:latin typeface="Arial" panose="020B0604020202020204" pitchFamily="34" charset="0"/>
                <a:cs typeface="Arial" panose="020B0604020202020204" pitchFamily="34" charset="0"/>
              </a:rPr>
              <a:t>Siloed Budgets</a:t>
            </a:r>
          </a:p>
        </p:txBody>
      </p:sp>
      <p:sp>
        <p:nvSpPr>
          <p:cNvPr id="65" name="Rectangle 64"/>
          <p:cNvSpPr/>
          <p:nvPr userDrawn="1"/>
        </p:nvSpPr>
        <p:spPr>
          <a:xfrm>
            <a:off x="5885410" y="5390661"/>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a:solidFill>
                  <a:prstClr val="black"/>
                </a:solidFill>
                <a:latin typeface="Arial" panose="020B0604020202020204" pitchFamily="34" charset="0"/>
                <a:cs typeface="Arial" panose="020B0604020202020204" pitchFamily="34" charset="0"/>
              </a:rPr>
              <a:t>Fear &amp; Risk of Failure</a:t>
            </a:r>
          </a:p>
        </p:txBody>
      </p:sp>
      <p:sp>
        <p:nvSpPr>
          <p:cNvPr id="66" name="Rectangle 65"/>
          <p:cNvSpPr/>
          <p:nvPr userDrawn="1"/>
        </p:nvSpPr>
        <p:spPr>
          <a:xfrm>
            <a:off x="7749739" y="1146889"/>
            <a:ext cx="1755041" cy="694056"/>
          </a:xfrm>
          <a:prstGeom prst="rect">
            <a:avLst/>
          </a:prstGeom>
          <a:noFill/>
          <a:ln w="28575" cap="flat" cmpd="sng" algn="ctr">
            <a:noFill/>
            <a:prstDash val="solid"/>
            <a:miter lim="800000"/>
          </a:ln>
          <a:effectLst/>
        </p:spPr>
        <p:txBody>
          <a:bodyPr rtlCol="0" anchor="ctr"/>
          <a:lstStyle/>
          <a:p>
            <a:pPr algn="ctr">
              <a:defRPr/>
            </a:pPr>
            <a:r>
              <a:rPr lang="en-GB" sz="1900" b="1" kern="0">
                <a:solidFill>
                  <a:prstClr val="black"/>
                </a:solidFill>
                <a:latin typeface="Arial" panose="020B0604020202020204" pitchFamily="34" charset="0"/>
                <a:cs typeface="Arial" panose="020B0604020202020204" pitchFamily="34" charset="0"/>
              </a:rPr>
              <a:t>Aims</a:t>
            </a:r>
          </a:p>
        </p:txBody>
      </p:sp>
      <p:sp>
        <p:nvSpPr>
          <p:cNvPr id="33" name="Rectangle 32">
            <a:extLst>
              <a:ext uri="{FF2B5EF4-FFF2-40B4-BE49-F238E27FC236}">
                <a16:creationId xmlns:a16="http://schemas.microsoft.com/office/drawing/2014/main" id="{203F9A13-A96F-42B2-85B5-76D5AA94F4E9}"/>
              </a:ext>
            </a:extLst>
          </p:cNvPr>
          <p:cNvSpPr/>
          <p:nvPr userDrawn="1"/>
        </p:nvSpPr>
        <p:spPr>
          <a:xfrm>
            <a:off x="9986079" y="2974174"/>
            <a:ext cx="1947492" cy="2337413"/>
          </a:xfrm>
          <a:prstGeom prst="rect">
            <a:avLst/>
          </a:prstGeom>
          <a:solidFill>
            <a:srgbClr val="D6043B"/>
          </a:solidFill>
          <a:ln w="28575" cap="flat" cmpd="sng" algn="ctr">
            <a:noFill/>
            <a:prstDash val="solid"/>
            <a:miter lim="800000"/>
          </a:ln>
          <a:effectLst/>
        </p:spPr>
        <p:txBody>
          <a:bodyPr lIns="108000" rIns="10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sm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Place-based approach that delivers</a:t>
            </a:r>
            <a:endParaRPr kumimoji="0" lang="en-GB" sz="2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31A019FF-E4AA-4FE1-9E7D-41D0651C8704}"/>
              </a:ext>
            </a:extLst>
          </p:cNvPr>
          <p:cNvSpPr/>
          <p:nvPr userDrawn="1"/>
        </p:nvSpPr>
        <p:spPr>
          <a:xfrm>
            <a:off x="490842" y="1769863"/>
            <a:ext cx="1720344" cy="637202"/>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Local Government</a:t>
            </a:r>
          </a:p>
        </p:txBody>
      </p:sp>
      <p:sp>
        <p:nvSpPr>
          <p:cNvPr id="34" name="Rectangle 33">
            <a:extLst>
              <a:ext uri="{FF2B5EF4-FFF2-40B4-BE49-F238E27FC236}">
                <a16:creationId xmlns:a16="http://schemas.microsoft.com/office/drawing/2014/main" id="{B42FDCF1-45EC-4FF3-B395-588F32E27CB3}"/>
              </a:ext>
            </a:extLst>
          </p:cNvPr>
          <p:cNvSpPr/>
          <p:nvPr userDrawn="1"/>
        </p:nvSpPr>
        <p:spPr>
          <a:xfrm>
            <a:off x="493696" y="2449845"/>
            <a:ext cx="1720344" cy="636693"/>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NHS CCGs, Trusts &amp; GPs</a:t>
            </a:r>
          </a:p>
        </p:txBody>
      </p:sp>
      <p:sp>
        <p:nvSpPr>
          <p:cNvPr id="35" name="Rectangle 34">
            <a:extLst>
              <a:ext uri="{FF2B5EF4-FFF2-40B4-BE49-F238E27FC236}">
                <a16:creationId xmlns:a16="http://schemas.microsoft.com/office/drawing/2014/main" id="{DAC7BC89-EC70-4DDC-B1C6-D8D5A8F3A288}"/>
              </a:ext>
            </a:extLst>
          </p:cNvPr>
          <p:cNvSpPr/>
          <p:nvPr userDrawn="1"/>
        </p:nvSpPr>
        <p:spPr>
          <a:xfrm>
            <a:off x="490842" y="385960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Residents &amp; Third Sector</a:t>
            </a:r>
          </a:p>
        </p:txBody>
      </p:sp>
      <p:sp>
        <p:nvSpPr>
          <p:cNvPr id="36" name="Rectangle 35">
            <a:extLst>
              <a:ext uri="{FF2B5EF4-FFF2-40B4-BE49-F238E27FC236}">
                <a16:creationId xmlns:a16="http://schemas.microsoft.com/office/drawing/2014/main" id="{04DC9689-A8D7-4C9F-9F0B-7C9DEC5381D6}"/>
              </a:ext>
            </a:extLst>
          </p:cNvPr>
          <p:cNvSpPr/>
          <p:nvPr userDrawn="1"/>
        </p:nvSpPr>
        <p:spPr>
          <a:xfrm>
            <a:off x="490841" y="6005670"/>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 / Private Sector Housing</a:t>
            </a:r>
          </a:p>
        </p:txBody>
      </p:sp>
      <p:sp>
        <p:nvSpPr>
          <p:cNvPr id="37" name="Rectangle 36">
            <a:extLst>
              <a:ext uri="{FF2B5EF4-FFF2-40B4-BE49-F238E27FC236}">
                <a16:creationId xmlns:a16="http://schemas.microsoft.com/office/drawing/2014/main" id="{CE2F213A-09F6-4AC2-A732-D2C96354BD1E}"/>
              </a:ext>
            </a:extLst>
          </p:cNvPr>
          <p:cNvSpPr/>
          <p:nvPr userDrawn="1"/>
        </p:nvSpPr>
        <p:spPr>
          <a:xfrm>
            <a:off x="490842" y="3129272"/>
            <a:ext cx="1720344" cy="65766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Housing Associations</a:t>
            </a:r>
          </a:p>
        </p:txBody>
      </p:sp>
      <p:sp>
        <p:nvSpPr>
          <p:cNvPr id="38" name="Rectangle 37">
            <a:extLst>
              <a:ext uri="{FF2B5EF4-FFF2-40B4-BE49-F238E27FC236}">
                <a16:creationId xmlns:a16="http://schemas.microsoft.com/office/drawing/2014/main" id="{C9107E8B-ED9D-435C-A4D1-5547C52635D9}"/>
              </a:ext>
            </a:extLst>
          </p:cNvPr>
          <p:cNvSpPr/>
          <p:nvPr userDrawn="1"/>
        </p:nvSpPr>
        <p:spPr>
          <a:xfrm>
            <a:off x="490842" y="528701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Central Government</a:t>
            </a:r>
          </a:p>
        </p:txBody>
      </p:sp>
      <p:sp>
        <p:nvSpPr>
          <p:cNvPr id="39" name="Rectangle 38">
            <a:extLst>
              <a:ext uri="{FF2B5EF4-FFF2-40B4-BE49-F238E27FC236}">
                <a16:creationId xmlns:a16="http://schemas.microsoft.com/office/drawing/2014/main" id="{9B564BAC-A074-4023-A4E6-B2C1A694715A}"/>
              </a:ext>
            </a:extLst>
          </p:cNvPr>
          <p:cNvSpPr/>
          <p:nvPr userDrawn="1"/>
        </p:nvSpPr>
        <p:spPr>
          <a:xfrm>
            <a:off x="490842" y="4571411"/>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Education Providers</a:t>
            </a:r>
          </a:p>
        </p:txBody>
      </p:sp>
    </p:spTree>
    <p:extLst>
      <p:ext uri="{BB962C8B-B14F-4D97-AF65-F5344CB8AC3E}">
        <p14:creationId xmlns:p14="http://schemas.microsoft.com/office/powerpoint/2010/main" val="31396491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C5A-0AEE-4F9E-A04E-F48E315B6B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12034B-1000-4702-85F3-6A106ED5FE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2F5F31-975F-4B5B-9DFE-D8CD69050945}"/>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5" name="Footer Placeholder 4">
            <a:extLst>
              <a:ext uri="{FF2B5EF4-FFF2-40B4-BE49-F238E27FC236}">
                <a16:creationId xmlns:a16="http://schemas.microsoft.com/office/drawing/2014/main" id="{65173B26-0A1D-4C21-8124-CB3C12BA93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9E3C45-D095-4327-BD0B-BB3912E6F272}"/>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412741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09B1-7DF4-4642-8391-F8A3D4421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C9F2DB-54EF-4008-8EF6-D180B9A4A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24F921-3D9F-41D0-B14A-3F85E396B8EE}"/>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5" name="Footer Placeholder 4">
            <a:extLst>
              <a:ext uri="{FF2B5EF4-FFF2-40B4-BE49-F238E27FC236}">
                <a16:creationId xmlns:a16="http://schemas.microsoft.com/office/drawing/2014/main" id="{990B08A4-CBA6-46C6-B177-5F1555989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E8E04D-78A8-4A9E-9408-4F749A6411D1}"/>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362935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FF71-8826-45DC-81A1-7DEE0A9CFB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C21579-CA96-4687-8877-2B4F0B4EE9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883351-B275-44E6-A03C-EDD6C057D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73644A-B3BB-4968-88C3-A9A36E8F296B}"/>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6" name="Footer Placeholder 5">
            <a:extLst>
              <a:ext uri="{FF2B5EF4-FFF2-40B4-BE49-F238E27FC236}">
                <a16:creationId xmlns:a16="http://schemas.microsoft.com/office/drawing/2014/main" id="{F953DCA5-989D-4A6B-8AC8-F9DA0D86E4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CE0849-98A9-4211-92AE-E27BAAA91F06}"/>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63227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3FD8-D47F-49DB-A24E-1590D88184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CC880-E3ED-48A7-AAF9-7E33B0675C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2E8F2D-AE1C-42CC-A47C-6D4B6CB14F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FFF986-4B4E-49FF-AE98-B54167CB6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8F44D-FCCD-4E50-8717-E7AC4A1D44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E970B1-057E-4E20-A2D5-84E983471BF1}"/>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8" name="Footer Placeholder 7">
            <a:extLst>
              <a:ext uri="{FF2B5EF4-FFF2-40B4-BE49-F238E27FC236}">
                <a16:creationId xmlns:a16="http://schemas.microsoft.com/office/drawing/2014/main" id="{0C0DF1BB-4826-4B72-BF45-33D7897E1F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3BF34D-EBA5-4E84-8706-36DFB05BC680}"/>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97719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B00D-C304-445E-ACB2-E1F4A2415C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A33B5A-0D10-4899-B059-32DFC56EA0DD}"/>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4" name="Footer Placeholder 3">
            <a:extLst>
              <a:ext uri="{FF2B5EF4-FFF2-40B4-BE49-F238E27FC236}">
                <a16:creationId xmlns:a16="http://schemas.microsoft.com/office/drawing/2014/main" id="{7BB77023-5488-4657-9829-3A3B7D123E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B773D0-9D20-4E60-9B4F-5C632C98A0E8}"/>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6659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A1E1B-A8E0-4972-966A-C988CA4E551D}"/>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3" name="Footer Placeholder 2">
            <a:extLst>
              <a:ext uri="{FF2B5EF4-FFF2-40B4-BE49-F238E27FC236}">
                <a16:creationId xmlns:a16="http://schemas.microsoft.com/office/drawing/2014/main" id="{79827056-E5E2-4D1A-9C76-00A66603B6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2D39A0-DF3D-4B73-AB66-FE927D80F83E}"/>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49192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83CD-C3D3-4CF4-8E6C-3B63CD51E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E07EC6-02B3-4A33-8F1D-EBF34184DF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E3A5C7-9019-44D2-9044-11BF786E2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242682-C3FA-40AA-9408-0CFCAF74CA7E}"/>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6" name="Footer Placeholder 5">
            <a:extLst>
              <a:ext uri="{FF2B5EF4-FFF2-40B4-BE49-F238E27FC236}">
                <a16:creationId xmlns:a16="http://schemas.microsoft.com/office/drawing/2014/main" id="{6E4C6529-9A6A-42EE-BB23-D4603D0E45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5B675-989B-409D-871C-BE23BF24CC7C}"/>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361423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3368-0094-4D4A-B2A6-4415BA742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896439-16D5-4259-986A-62B207283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C3B477-7858-4B5A-B5E4-A91D46E6E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B192F-36C7-4B00-B6D0-01EDEC1E02A4}"/>
              </a:ext>
            </a:extLst>
          </p:cNvPr>
          <p:cNvSpPr>
            <a:spLocks noGrp="1"/>
          </p:cNvSpPr>
          <p:nvPr>
            <p:ph type="dt" sz="half" idx="10"/>
          </p:nvPr>
        </p:nvSpPr>
        <p:spPr/>
        <p:txBody>
          <a:bodyPr/>
          <a:lstStyle/>
          <a:p>
            <a:fld id="{166750E0-F92C-4062-8545-325590425FD9}" type="datetimeFigureOut">
              <a:rPr lang="en-GB" smtClean="0"/>
              <a:t>11/04/2022</a:t>
            </a:fld>
            <a:endParaRPr lang="en-GB"/>
          </a:p>
        </p:txBody>
      </p:sp>
      <p:sp>
        <p:nvSpPr>
          <p:cNvPr id="6" name="Footer Placeholder 5">
            <a:extLst>
              <a:ext uri="{FF2B5EF4-FFF2-40B4-BE49-F238E27FC236}">
                <a16:creationId xmlns:a16="http://schemas.microsoft.com/office/drawing/2014/main" id="{A5B697D1-85B2-4319-A266-DED7048B8B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D1303D-0E51-47A7-8D04-22AE362A1E2C}"/>
              </a:ext>
            </a:extLst>
          </p:cNvPr>
          <p:cNvSpPr>
            <a:spLocks noGrp="1"/>
          </p:cNvSpPr>
          <p:nvPr>
            <p:ph type="sldNum" sz="quarter" idx="12"/>
          </p:nvPr>
        </p:nvSpPr>
        <p:spPr/>
        <p:txBody>
          <a:bodyPr/>
          <a:lstStyle/>
          <a:p>
            <a:fld id="{FC62DE46-E4DE-4060-A872-BA4583ABC719}" type="slidenum">
              <a:rPr lang="en-GB" smtClean="0"/>
              <a:t>‹#›</a:t>
            </a:fld>
            <a:endParaRPr lang="en-GB"/>
          </a:p>
        </p:txBody>
      </p:sp>
    </p:spTree>
    <p:extLst>
      <p:ext uri="{BB962C8B-B14F-4D97-AF65-F5344CB8AC3E}">
        <p14:creationId xmlns:p14="http://schemas.microsoft.com/office/powerpoint/2010/main" val="57831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486147-7967-490B-A880-92B5AC291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48D913-1452-4241-A5F7-6E9C692ED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EEA350-0289-432D-B186-BC45C5FE5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50E0-F92C-4062-8545-325590425FD9}" type="datetimeFigureOut">
              <a:rPr lang="en-GB" smtClean="0"/>
              <a:t>11/04/2022</a:t>
            </a:fld>
            <a:endParaRPr lang="en-GB"/>
          </a:p>
        </p:txBody>
      </p:sp>
      <p:sp>
        <p:nvSpPr>
          <p:cNvPr id="5" name="Footer Placeholder 4">
            <a:extLst>
              <a:ext uri="{FF2B5EF4-FFF2-40B4-BE49-F238E27FC236}">
                <a16:creationId xmlns:a16="http://schemas.microsoft.com/office/drawing/2014/main" id="{A6E055BE-765B-4107-90AF-E5BFC1307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C56005-D9EF-407B-9B73-6757F3148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2DE46-E4DE-4060-A872-BA4583ABC719}" type="slidenum">
              <a:rPr lang="en-GB" smtClean="0"/>
              <a:t>‹#›</a:t>
            </a:fld>
            <a:endParaRPr lang="en-GB"/>
          </a:p>
        </p:txBody>
      </p:sp>
    </p:spTree>
    <p:extLst>
      <p:ext uri="{BB962C8B-B14F-4D97-AF65-F5344CB8AC3E}">
        <p14:creationId xmlns:p14="http://schemas.microsoft.com/office/powerpoint/2010/main" val="2011505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sv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6.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7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06D7BC-B438-4CD0-B708-3CB300BBFAD6}"/>
              </a:ext>
            </a:extLst>
          </p:cNvPr>
          <p:cNvSpPr/>
          <p:nvPr/>
        </p:nvSpPr>
        <p:spPr>
          <a:xfrm>
            <a:off x="0" y="4273617"/>
            <a:ext cx="12192000" cy="1856071"/>
          </a:xfrm>
          <a:prstGeom prst="rect">
            <a:avLst/>
          </a:prstGeom>
          <a:solidFill>
            <a:schemeClr val="bg1">
              <a:lumMod val="6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b="1">
                <a:solidFill>
                  <a:schemeClr val="tx1"/>
                </a:solidFill>
                <a:latin typeface="Impact" panose="020B0806030902050204" pitchFamily="34" charset="0"/>
                <a:cs typeface="Arial" panose="020B0604020202020204" pitchFamily="34" charset="0"/>
              </a:rPr>
              <a:t>Swale’s Playbook for Place – </a:t>
            </a:r>
          </a:p>
          <a:p>
            <a:r>
              <a:rPr lang="en-GB" sz="5400" b="1">
                <a:solidFill>
                  <a:schemeClr val="tx1"/>
                </a:solidFill>
                <a:latin typeface="Impact" panose="020B0806030902050204" pitchFamily="34" charset="0"/>
                <a:cs typeface="Arial" panose="020B0604020202020204" pitchFamily="34" charset="0"/>
              </a:rPr>
              <a:t>Dominant Strategy</a:t>
            </a:r>
          </a:p>
        </p:txBody>
      </p:sp>
      <p:grpSp>
        <p:nvGrpSpPr>
          <p:cNvPr id="5" name="Group 4">
            <a:extLst>
              <a:ext uri="{FF2B5EF4-FFF2-40B4-BE49-F238E27FC236}">
                <a16:creationId xmlns:a16="http://schemas.microsoft.com/office/drawing/2014/main" id="{A6FD8264-12CE-4DFD-BC05-01347CEC79A7}"/>
              </a:ext>
            </a:extLst>
          </p:cNvPr>
          <p:cNvGrpSpPr>
            <a:grpSpLocks noChangeAspect="1"/>
          </p:cNvGrpSpPr>
          <p:nvPr/>
        </p:nvGrpSpPr>
        <p:grpSpPr>
          <a:xfrm>
            <a:off x="10518379" y="4473413"/>
            <a:ext cx="1483929" cy="1251551"/>
            <a:chOff x="9749367" y="-346304"/>
            <a:chExt cx="5997434" cy="5058259"/>
          </a:xfrm>
          <a:solidFill>
            <a:srgbClr val="C00000"/>
          </a:solidFill>
        </p:grpSpPr>
        <p:sp>
          <p:nvSpPr>
            <p:cNvPr id="7" name="Freeform: Shape 6">
              <a:extLst>
                <a:ext uri="{FF2B5EF4-FFF2-40B4-BE49-F238E27FC236}">
                  <a16:creationId xmlns:a16="http://schemas.microsoft.com/office/drawing/2014/main" id="{0C843B5B-582F-4FC1-895F-3DFB910670FF}"/>
                </a:ext>
              </a:extLst>
            </p:cNvPr>
            <p:cNvSpPr/>
            <p:nvPr/>
          </p:nvSpPr>
          <p:spPr>
            <a:xfrm>
              <a:off x="11456877" y="-346304"/>
              <a:ext cx="3294195" cy="2052035"/>
            </a:xfrm>
            <a:custGeom>
              <a:avLst/>
              <a:gdLst>
                <a:gd name="connsiteX0" fmla="*/ 651758 w 3294195"/>
                <a:gd name="connsiteY0" fmla="*/ 1747235 h 2052035"/>
                <a:gd name="connsiteX1" fmla="*/ 664458 w 3294195"/>
                <a:gd name="connsiteY1" fmla="*/ 1544035 h 2052035"/>
                <a:gd name="connsiteX2" fmla="*/ 715258 w 3294195"/>
                <a:gd name="connsiteY2" fmla="*/ 1493235 h 2052035"/>
                <a:gd name="connsiteX3" fmla="*/ 639058 w 3294195"/>
                <a:gd name="connsiteY3" fmla="*/ 1378935 h 2052035"/>
                <a:gd name="connsiteX4" fmla="*/ 550158 w 3294195"/>
                <a:gd name="connsiteY4" fmla="*/ 1366235 h 2052035"/>
                <a:gd name="connsiteX5" fmla="*/ 473958 w 3294195"/>
                <a:gd name="connsiteY5" fmla="*/ 1290035 h 2052035"/>
                <a:gd name="connsiteX6" fmla="*/ 397758 w 3294195"/>
                <a:gd name="connsiteY6" fmla="*/ 1226535 h 2052035"/>
                <a:gd name="connsiteX7" fmla="*/ 346958 w 3294195"/>
                <a:gd name="connsiteY7" fmla="*/ 1163035 h 2052035"/>
                <a:gd name="connsiteX8" fmla="*/ 194558 w 3294195"/>
                <a:gd name="connsiteY8" fmla="*/ 1124935 h 2052035"/>
                <a:gd name="connsiteX9" fmla="*/ 143758 w 3294195"/>
                <a:gd name="connsiteY9" fmla="*/ 1074135 h 2052035"/>
                <a:gd name="connsiteX10" fmla="*/ 118358 w 3294195"/>
                <a:gd name="connsiteY10" fmla="*/ 1036035 h 2052035"/>
                <a:gd name="connsiteX11" fmla="*/ 80258 w 3294195"/>
                <a:gd name="connsiteY11" fmla="*/ 1010635 h 2052035"/>
                <a:gd name="connsiteX12" fmla="*/ 29458 w 3294195"/>
                <a:gd name="connsiteY12" fmla="*/ 896335 h 2052035"/>
                <a:gd name="connsiteX13" fmla="*/ 16758 w 3294195"/>
                <a:gd name="connsiteY13" fmla="*/ 845535 h 2052035"/>
                <a:gd name="connsiteX14" fmla="*/ 4058 w 3294195"/>
                <a:gd name="connsiteY14" fmla="*/ 807435 h 2052035"/>
                <a:gd name="connsiteX15" fmla="*/ 92958 w 3294195"/>
                <a:gd name="connsiteY15" fmla="*/ 896335 h 2052035"/>
                <a:gd name="connsiteX16" fmla="*/ 143758 w 3294195"/>
                <a:gd name="connsiteY16" fmla="*/ 934435 h 2052035"/>
                <a:gd name="connsiteX17" fmla="*/ 232658 w 3294195"/>
                <a:gd name="connsiteY17" fmla="*/ 909035 h 2052035"/>
                <a:gd name="connsiteX18" fmla="*/ 245358 w 3294195"/>
                <a:gd name="connsiteY18" fmla="*/ 832835 h 2052035"/>
                <a:gd name="connsiteX19" fmla="*/ 258058 w 3294195"/>
                <a:gd name="connsiteY19" fmla="*/ 782035 h 2052035"/>
                <a:gd name="connsiteX20" fmla="*/ 245358 w 3294195"/>
                <a:gd name="connsiteY20" fmla="*/ 578835 h 2052035"/>
                <a:gd name="connsiteX21" fmla="*/ 181858 w 3294195"/>
                <a:gd name="connsiteY21" fmla="*/ 566135 h 2052035"/>
                <a:gd name="connsiteX22" fmla="*/ 169158 w 3294195"/>
                <a:gd name="connsiteY22" fmla="*/ 528035 h 2052035"/>
                <a:gd name="connsiteX23" fmla="*/ 181858 w 3294195"/>
                <a:gd name="connsiteY23" fmla="*/ 489935 h 2052035"/>
                <a:gd name="connsiteX24" fmla="*/ 296158 w 3294195"/>
                <a:gd name="connsiteY24" fmla="*/ 426435 h 2052035"/>
                <a:gd name="connsiteX25" fmla="*/ 283458 w 3294195"/>
                <a:gd name="connsiteY25" fmla="*/ 197835 h 2052035"/>
                <a:gd name="connsiteX26" fmla="*/ 258058 w 3294195"/>
                <a:gd name="connsiteY26" fmla="*/ 159735 h 2052035"/>
                <a:gd name="connsiteX27" fmla="*/ 270758 w 3294195"/>
                <a:gd name="connsiteY27" fmla="*/ 7335 h 2052035"/>
                <a:gd name="connsiteX28" fmla="*/ 334258 w 3294195"/>
                <a:gd name="connsiteY28" fmla="*/ 20035 h 2052035"/>
                <a:gd name="connsiteX29" fmla="*/ 410458 w 3294195"/>
                <a:gd name="connsiteY29" fmla="*/ 70835 h 2052035"/>
                <a:gd name="connsiteX30" fmla="*/ 435858 w 3294195"/>
                <a:gd name="connsiteY30" fmla="*/ 108935 h 2052035"/>
                <a:gd name="connsiteX31" fmla="*/ 499358 w 3294195"/>
                <a:gd name="connsiteY31" fmla="*/ 121635 h 2052035"/>
                <a:gd name="connsiteX32" fmla="*/ 804158 w 3294195"/>
                <a:gd name="connsiteY32" fmla="*/ 134335 h 2052035"/>
                <a:gd name="connsiteX33" fmla="*/ 905758 w 3294195"/>
                <a:gd name="connsiteY33" fmla="*/ 185135 h 2052035"/>
                <a:gd name="connsiteX34" fmla="*/ 1058158 w 3294195"/>
                <a:gd name="connsiteY34" fmla="*/ 235935 h 2052035"/>
                <a:gd name="connsiteX35" fmla="*/ 1083558 w 3294195"/>
                <a:gd name="connsiteY35" fmla="*/ 274035 h 2052035"/>
                <a:gd name="connsiteX36" fmla="*/ 1172458 w 3294195"/>
                <a:gd name="connsiteY36" fmla="*/ 324835 h 2052035"/>
                <a:gd name="connsiteX37" fmla="*/ 1210558 w 3294195"/>
                <a:gd name="connsiteY37" fmla="*/ 350235 h 2052035"/>
                <a:gd name="connsiteX38" fmla="*/ 1261358 w 3294195"/>
                <a:gd name="connsiteY38" fmla="*/ 375635 h 2052035"/>
                <a:gd name="connsiteX39" fmla="*/ 1299458 w 3294195"/>
                <a:gd name="connsiteY39" fmla="*/ 401035 h 2052035"/>
                <a:gd name="connsiteX40" fmla="*/ 1375658 w 3294195"/>
                <a:gd name="connsiteY40" fmla="*/ 426435 h 2052035"/>
                <a:gd name="connsiteX41" fmla="*/ 1451858 w 3294195"/>
                <a:gd name="connsiteY41" fmla="*/ 477235 h 2052035"/>
                <a:gd name="connsiteX42" fmla="*/ 1629658 w 3294195"/>
                <a:gd name="connsiteY42" fmla="*/ 502635 h 2052035"/>
                <a:gd name="connsiteX43" fmla="*/ 1705858 w 3294195"/>
                <a:gd name="connsiteY43" fmla="*/ 515335 h 2052035"/>
                <a:gd name="connsiteX44" fmla="*/ 2378958 w 3294195"/>
                <a:gd name="connsiteY44" fmla="*/ 528035 h 2052035"/>
                <a:gd name="connsiteX45" fmla="*/ 2417058 w 3294195"/>
                <a:gd name="connsiteY45" fmla="*/ 566135 h 2052035"/>
                <a:gd name="connsiteX46" fmla="*/ 2505958 w 3294195"/>
                <a:gd name="connsiteY46" fmla="*/ 604235 h 2052035"/>
                <a:gd name="connsiteX47" fmla="*/ 2594858 w 3294195"/>
                <a:gd name="connsiteY47" fmla="*/ 667735 h 2052035"/>
                <a:gd name="connsiteX48" fmla="*/ 2620258 w 3294195"/>
                <a:gd name="connsiteY48" fmla="*/ 718535 h 2052035"/>
                <a:gd name="connsiteX49" fmla="*/ 2632958 w 3294195"/>
                <a:gd name="connsiteY49" fmla="*/ 807435 h 2052035"/>
                <a:gd name="connsiteX50" fmla="*/ 2747258 w 3294195"/>
                <a:gd name="connsiteY50" fmla="*/ 909035 h 2052035"/>
                <a:gd name="connsiteX51" fmla="*/ 2810758 w 3294195"/>
                <a:gd name="connsiteY51" fmla="*/ 959835 h 2052035"/>
                <a:gd name="connsiteX52" fmla="*/ 2886958 w 3294195"/>
                <a:gd name="connsiteY52" fmla="*/ 1036035 h 2052035"/>
                <a:gd name="connsiteX53" fmla="*/ 2912358 w 3294195"/>
                <a:gd name="connsiteY53" fmla="*/ 1074135 h 2052035"/>
                <a:gd name="connsiteX54" fmla="*/ 2988558 w 3294195"/>
                <a:gd name="connsiteY54" fmla="*/ 1112235 h 2052035"/>
                <a:gd name="connsiteX55" fmla="*/ 3115558 w 3294195"/>
                <a:gd name="connsiteY55" fmla="*/ 1226535 h 2052035"/>
                <a:gd name="connsiteX56" fmla="*/ 3140958 w 3294195"/>
                <a:gd name="connsiteY56" fmla="*/ 1264635 h 2052035"/>
                <a:gd name="connsiteX57" fmla="*/ 3153658 w 3294195"/>
                <a:gd name="connsiteY57" fmla="*/ 1315435 h 2052035"/>
                <a:gd name="connsiteX58" fmla="*/ 3217158 w 3294195"/>
                <a:gd name="connsiteY58" fmla="*/ 1391635 h 2052035"/>
                <a:gd name="connsiteX59" fmla="*/ 3267958 w 3294195"/>
                <a:gd name="connsiteY59" fmla="*/ 1480535 h 2052035"/>
                <a:gd name="connsiteX60" fmla="*/ 3293358 w 3294195"/>
                <a:gd name="connsiteY60" fmla="*/ 1544035 h 2052035"/>
                <a:gd name="connsiteX61" fmla="*/ 3280658 w 3294195"/>
                <a:gd name="connsiteY61" fmla="*/ 1709135 h 2052035"/>
                <a:gd name="connsiteX62" fmla="*/ 3204458 w 3294195"/>
                <a:gd name="connsiteY62" fmla="*/ 1734535 h 2052035"/>
                <a:gd name="connsiteX63" fmla="*/ 3166358 w 3294195"/>
                <a:gd name="connsiteY63" fmla="*/ 1645635 h 2052035"/>
                <a:gd name="connsiteX64" fmla="*/ 3090158 w 3294195"/>
                <a:gd name="connsiteY64" fmla="*/ 1658335 h 2052035"/>
                <a:gd name="connsiteX65" fmla="*/ 3077458 w 3294195"/>
                <a:gd name="connsiteY65" fmla="*/ 1721835 h 2052035"/>
                <a:gd name="connsiteX66" fmla="*/ 3026658 w 3294195"/>
                <a:gd name="connsiteY66" fmla="*/ 1759935 h 2052035"/>
                <a:gd name="connsiteX67" fmla="*/ 2988558 w 3294195"/>
                <a:gd name="connsiteY67" fmla="*/ 1798035 h 2052035"/>
                <a:gd name="connsiteX68" fmla="*/ 2899658 w 3294195"/>
                <a:gd name="connsiteY68" fmla="*/ 1886935 h 2052035"/>
                <a:gd name="connsiteX69" fmla="*/ 2861558 w 3294195"/>
                <a:gd name="connsiteY69" fmla="*/ 1912335 h 2052035"/>
                <a:gd name="connsiteX70" fmla="*/ 2798058 w 3294195"/>
                <a:gd name="connsiteY70" fmla="*/ 1963135 h 2052035"/>
                <a:gd name="connsiteX71" fmla="*/ 2747258 w 3294195"/>
                <a:gd name="connsiteY71" fmla="*/ 2001235 h 2052035"/>
                <a:gd name="connsiteX72" fmla="*/ 2658358 w 3294195"/>
                <a:gd name="connsiteY72" fmla="*/ 2026635 h 2052035"/>
                <a:gd name="connsiteX73" fmla="*/ 2607558 w 3294195"/>
                <a:gd name="connsiteY73" fmla="*/ 2052035 h 2052035"/>
                <a:gd name="connsiteX74" fmla="*/ 2442458 w 3294195"/>
                <a:gd name="connsiteY74" fmla="*/ 2039335 h 2052035"/>
                <a:gd name="connsiteX75" fmla="*/ 2404358 w 3294195"/>
                <a:gd name="connsiteY75" fmla="*/ 2026635 h 2052035"/>
                <a:gd name="connsiteX76" fmla="*/ 2315458 w 3294195"/>
                <a:gd name="connsiteY76" fmla="*/ 1963135 h 2052035"/>
                <a:gd name="connsiteX77" fmla="*/ 2290058 w 3294195"/>
                <a:gd name="connsiteY77" fmla="*/ 1925035 h 2052035"/>
                <a:gd name="connsiteX78" fmla="*/ 2201158 w 3294195"/>
                <a:gd name="connsiteY78" fmla="*/ 1823435 h 2052035"/>
                <a:gd name="connsiteX79" fmla="*/ 1959858 w 3294195"/>
                <a:gd name="connsiteY79" fmla="*/ 1836135 h 2052035"/>
                <a:gd name="connsiteX80" fmla="*/ 1756658 w 3294195"/>
                <a:gd name="connsiteY80" fmla="*/ 1848835 h 2052035"/>
                <a:gd name="connsiteX81" fmla="*/ 1489958 w 3294195"/>
                <a:gd name="connsiteY81" fmla="*/ 1836135 h 2052035"/>
                <a:gd name="connsiteX82" fmla="*/ 1451858 w 3294195"/>
                <a:gd name="connsiteY82" fmla="*/ 1798035 h 2052035"/>
                <a:gd name="connsiteX83" fmla="*/ 1185158 w 3294195"/>
                <a:gd name="connsiteY83" fmla="*/ 1759935 h 2052035"/>
                <a:gd name="connsiteX84" fmla="*/ 1108958 w 3294195"/>
                <a:gd name="connsiteY84" fmla="*/ 1772635 h 2052035"/>
                <a:gd name="connsiteX85" fmla="*/ 1070858 w 3294195"/>
                <a:gd name="connsiteY85" fmla="*/ 1823435 h 2052035"/>
                <a:gd name="connsiteX86" fmla="*/ 1007358 w 3294195"/>
                <a:gd name="connsiteY86" fmla="*/ 1632935 h 2052035"/>
                <a:gd name="connsiteX87" fmla="*/ 943858 w 3294195"/>
                <a:gd name="connsiteY87" fmla="*/ 1658335 h 2052035"/>
                <a:gd name="connsiteX88" fmla="*/ 918458 w 3294195"/>
                <a:gd name="connsiteY88" fmla="*/ 1696435 h 2052035"/>
                <a:gd name="connsiteX89" fmla="*/ 867658 w 3294195"/>
                <a:gd name="connsiteY89" fmla="*/ 1747235 h 2052035"/>
                <a:gd name="connsiteX90" fmla="*/ 829558 w 3294195"/>
                <a:gd name="connsiteY90" fmla="*/ 1772635 h 2052035"/>
                <a:gd name="connsiteX91" fmla="*/ 778758 w 3294195"/>
                <a:gd name="connsiteY91" fmla="*/ 1810735 h 2052035"/>
                <a:gd name="connsiteX92" fmla="*/ 651758 w 3294195"/>
                <a:gd name="connsiteY92" fmla="*/ 1747235 h 205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94195" h="2052035">
                  <a:moveTo>
                    <a:pt x="651758" y="1747235"/>
                  </a:moveTo>
                  <a:cubicBezTo>
                    <a:pt x="632708" y="1702785"/>
                    <a:pt x="647998" y="1609874"/>
                    <a:pt x="664458" y="1544035"/>
                  </a:cubicBezTo>
                  <a:cubicBezTo>
                    <a:pt x="670266" y="1520803"/>
                    <a:pt x="710974" y="1516796"/>
                    <a:pt x="715258" y="1493235"/>
                  </a:cubicBezTo>
                  <a:cubicBezTo>
                    <a:pt x="727343" y="1426766"/>
                    <a:pt x="691202" y="1393156"/>
                    <a:pt x="639058" y="1378935"/>
                  </a:cubicBezTo>
                  <a:cubicBezTo>
                    <a:pt x="610179" y="1371059"/>
                    <a:pt x="579791" y="1370468"/>
                    <a:pt x="550158" y="1366235"/>
                  </a:cubicBezTo>
                  <a:cubicBezTo>
                    <a:pt x="524758" y="1340835"/>
                    <a:pt x="503846" y="1309960"/>
                    <a:pt x="473958" y="1290035"/>
                  </a:cubicBezTo>
                  <a:cubicBezTo>
                    <a:pt x="433379" y="1262982"/>
                    <a:pt x="431983" y="1265649"/>
                    <a:pt x="397758" y="1226535"/>
                  </a:cubicBezTo>
                  <a:cubicBezTo>
                    <a:pt x="379908" y="1206135"/>
                    <a:pt x="371203" y="1175157"/>
                    <a:pt x="346958" y="1163035"/>
                  </a:cubicBezTo>
                  <a:cubicBezTo>
                    <a:pt x="300123" y="1139617"/>
                    <a:pt x="194558" y="1124935"/>
                    <a:pt x="194558" y="1124935"/>
                  </a:cubicBezTo>
                  <a:cubicBezTo>
                    <a:pt x="177625" y="1108002"/>
                    <a:pt x="159343" y="1092317"/>
                    <a:pt x="143758" y="1074135"/>
                  </a:cubicBezTo>
                  <a:cubicBezTo>
                    <a:pt x="133825" y="1062546"/>
                    <a:pt x="129151" y="1046828"/>
                    <a:pt x="118358" y="1036035"/>
                  </a:cubicBezTo>
                  <a:cubicBezTo>
                    <a:pt x="107565" y="1025242"/>
                    <a:pt x="92958" y="1019102"/>
                    <a:pt x="80258" y="1010635"/>
                  </a:cubicBezTo>
                  <a:cubicBezTo>
                    <a:pt x="46899" y="960597"/>
                    <a:pt x="47594" y="968879"/>
                    <a:pt x="29458" y="896335"/>
                  </a:cubicBezTo>
                  <a:cubicBezTo>
                    <a:pt x="25225" y="879402"/>
                    <a:pt x="21553" y="862318"/>
                    <a:pt x="16758" y="845535"/>
                  </a:cubicBezTo>
                  <a:cubicBezTo>
                    <a:pt x="13080" y="832663"/>
                    <a:pt x="-8929" y="804188"/>
                    <a:pt x="4058" y="807435"/>
                  </a:cubicBezTo>
                  <a:cubicBezTo>
                    <a:pt x="72043" y="824431"/>
                    <a:pt x="56708" y="860085"/>
                    <a:pt x="92958" y="896335"/>
                  </a:cubicBezTo>
                  <a:cubicBezTo>
                    <a:pt x="107925" y="911302"/>
                    <a:pt x="126825" y="921735"/>
                    <a:pt x="143758" y="934435"/>
                  </a:cubicBezTo>
                  <a:cubicBezTo>
                    <a:pt x="173391" y="925968"/>
                    <a:pt x="210866" y="930827"/>
                    <a:pt x="232658" y="909035"/>
                  </a:cubicBezTo>
                  <a:cubicBezTo>
                    <a:pt x="250866" y="890827"/>
                    <a:pt x="240308" y="858085"/>
                    <a:pt x="245358" y="832835"/>
                  </a:cubicBezTo>
                  <a:cubicBezTo>
                    <a:pt x="248781" y="815719"/>
                    <a:pt x="253825" y="798968"/>
                    <a:pt x="258058" y="782035"/>
                  </a:cubicBezTo>
                  <a:cubicBezTo>
                    <a:pt x="253825" y="714302"/>
                    <a:pt x="267945" y="642832"/>
                    <a:pt x="245358" y="578835"/>
                  </a:cubicBezTo>
                  <a:cubicBezTo>
                    <a:pt x="238174" y="558480"/>
                    <a:pt x="199819" y="578109"/>
                    <a:pt x="181858" y="566135"/>
                  </a:cubicBezTo>
                  <a:cubicBezTo>
                    <a:pt x="170719" y="558709"/>
                    <a:pt x="173391" y="540735"/>
                    <a:pt x="169158" y="528035"/>
                  </a:cubicBezTo>
                  <a:cubicBezTo>
                    <a:pt x="173391" y="515335"/>
                    <a:pt x="173495" y="500388"/>
                    <a:pt x="181858" y="489935"/>
                  </a:cubicBezTo>
                  <a:cubicBezTo>
                    <a:pt x="195575" y="472788"/>
                    <a:pt x="295632" y="426698"/>
                    <a:pt x="296158" y="426435"/>
                  </a:cubicBezTo>
                  <a:cubicBezTo>
                    <a:pt x="326845" y="334374"/>
                    <a:pt x="321495" y="369001"/>
                    <a:pt x="283458" y="197835"/>
                  </a:cubicBezTo>
                  <a:cubicBezTo>
                    <a:pt x="280147" y="182935"/>
                    <a:pt x="266525" y="172435"/>
                    <a:pt x="258058" y="159735"/>
                  </a:cubicBezTo>
                  <a:cubicBezTo>
                    <a:pt x="262291" y="108935"/>
                    <a:pt x="246348" y="52087"/>
                    <a:pt x="270758" y="7335"/>
                  </a:cubicBezTo>
                  <a:cubicBezTo>
                    <a:pt x="281094" y="-11615"/>
                    <a:pt x="314607" y="11103"/>
                    <a:pt x="334258" y="20035"/>
                  </a:cubicBezTo>
                  <a:cubicBezTo>
                    <a:pt x="362049" y="32667"/>
                    <a:pt x="410458" y="70835"/>
                    <a:pt x="410458" y="70835"/>
                  </a:cubicBezTo>
                  <a:cubicBezTo>
                    <a:pt x="418925" y="83535"/>
                    <a:pt x="422606" y="101362"/>
                    <a:pt x="435858" y="108935"/>
                  </a:cubicBezTo>
                  <a:cubicBezTo>
                    <a:pt x="454600" y="119645"/>
                    <a:pt x="477823" y="120150"/>
                    <a:pt x="499358" y="121635"/>
                  </a:cubicBezTo>
                  <a:cubicBezTo>
                    <a:pt x="600805" y="128631"/>
                    <a:pt x="702558" y="130102"/>
                    <a:pt x="804158" y="134335"/>
                  </a:cubicBezTo>
                  <a:cubicBezTo>
                    <a:pt x="838025" y="151268"/>
                    <a:pt x="869837" y="173161"/>
                    <a:pt x="905758" y="185135"/>
                  </a:cubicBezTo>
                  <a:lnTo>
                    <a:pt x="1058158" y="235935"/>
                  </a:lnTo>
                  <a:cubicBezTo>
                    <a:pt x="1066625" y="248635"/>
                    <a:pt x="1072765" y="263242"/>
                    <a:pt x="1083558" y="274035"/>
                  </a:cubicBezTo>
                  <a:cubicBezTo>
                    <a:pt x="1104186" y="294663"/>
                    <a:pt x="1149216" y="311554"/>
                    <a:pt x="1172458" y="324835"/>
                  </a:cubicBezTo>
                  <a:cubicBezTo>
                    <a:pt x="1185710" y="332408"/>
                    <a:pt x="1197306" y="342662"/>
                    <a:pt x="1210558" y="350235"/>
                  </a:cubicBezTo>
                  <a:cubicBezTo>
                    <a:pt x="1226996" y="359628"/>
                    <a:pt x="1244920" y="366242"/>
                    <a:pt x="1261358" y="375635"/>
                  </a:cubicBezTo>
                  <a:cubicBezTo>
                    <a:pt x="1274610" y="383208"/>
                    <a:pt x="1285510" y="394836"/>
                    <a:pt x="1299458" y="401035"/>
                  </a:cubicBezTo>
                  <a:cubicBezTo>
                    <a:pt x="1323924" y="411909"/>
                    <a:pt x="1353381" y="411583"/>
                    <a:pt x="1375658" y="426435"/>
                  </a:cubicBezTo>
                  <a:cubicBezTo>
                    <a:pt x="1401058" y="443368"/>
                    <a:pt x="1422242" y="469831"/>
                    <a:pt x="1451858" y="477235"/>
                  </a:cubicBezTo>
                  <a:cubicBezTo>
                    <a:pt x="1555778" y="503215"/>
                    <a:pt x="1456417" y="480980"/>
                    <a:pt x="1629658" y="502635"/>
                  </a:cubicBezTo>
                  <a:cubicBezTo>
                    <a:pt x="1655210" y="505829"/>
                    <a:pt x="1680122" y="514463"/>
                    <a:pt x="1705858" y="515335"/>
                  </a:cubicBezTo>
                  <a:cubicBezTo>
                    <a:pt x="1930136" y="522938"/>
                    <a:pt x="2154591" y="523802"/>
                    <a:pt x="2378958" y="528035"/>
                  </a:cubicBezTo>
                  <a:cubicBezTo>
                    <a:pt x="2391658" y="540735"/>
                    <a:pt x="2402443" y="555696"/>
                    <a:pt x="2417058" y="566135"/>
                  </a:cubicBezTo>
                  <a:cubicBezTo>
                    <a:pt x="2478721" y="610180"/>
                    <a:pt x="2450683" y="576597"/>
                    <a:pt x="2505958" y="604235"/>
                  </a:cubicBezTo>
                  <a:cubicBezTo>
                    <a:pt x="2524529" y="613520"/>
                    <a:pt x="2583353" y="659106"/>
                    <a:pt x="2594858" y="667735"/>
                  </a:cubicBezTo>
                  <a:cubicBezTo>
                    <a:pt x="2603325" y="684668"/>
                    <a:pt x="2615277" y="700270"/>
                    <a:pt x="2620258" y="718535"/>
                  </a:cubicBezTo>
                  <a:cubicBezTo>
                    <a:pt x="2628134" y="747414"/>
                    <a:pt x="2618766" y="781079"/>
                    <a:pt x="2632958" y="807435"/>
                  </a:cubicBezTo>
                  <a:cubicBezTo>
                    <a:pt x="2664645" y="866282"/>
                    <a:pt x="2702770" y="875669"/>
                    <a:pt x="2747258" y="909035"/>
                  </a:cubicBezTo>
                  <a:cubicBezTo>
                    <a:pt x="2768943" y="925299"/>
                    <a:pt x="2791591" y="940668"/>
                    <a:pt x="2810758" y="959835"/>
                  </a:cubicBezTo>
                  <a:cubicBezTo>
                    <a:pt x="2905274" y="1054351"/>
                    <a:pt x="2797168" y="976175"/>
                    <a:pt x="2886958" y="1036035"/>
                  </a:cubicBezTo>
                  <a:cubicBezTo>
                    <a:pt x="2895425" y="1048735"/>
                    <a:pt x="2901565" y="1063342"/>
                    <a:pt x="2912358" y="1074135"/>
                  </a:cubicBezTo>
                  <a:cubicBezTo>
                    <a:pt x="2936977" y="1098754"/>
                    <a:pt x="2957570" y="1101906"/>
                    <a:pt x="2988558" y="1112235"/>
                  </a:cubicBezTo>
                  <a:cubicBezTo>
                    <a:pt x="3032281" y="1145027"/>
                    <a:pt x="3085169" y="1180951"/>
                    <a:pt x="3115558" y="1226535"/>
                  </a:cubicBezTo>
                  <a:lnTo>
                    <a:pt x="3140958" y="1264635"/>
                  </a:lnTo>
                  <a:cubicBezTo>
                    <a:pt x="3145191" y="1281568"/>
                    <a:pt x="3146782" y="1299392"/>
                    <a:pt x="3153658" y="1315435"/>
                  </a:cubicBezTo>
                  <a:cubicBezTo>
                    <a:pt x="3166919" y="1346377"/>
                    <a:pt x="3194272" y="1368749"/>
                    <a:pt x="3217158" y="1391635"/>
                  </a:cubicBezTo>
                  <a:cubicBezTo>
                    <a:pt x="3247898" y="1483855"/>
                    <a:pt x="3203886" y="1365205"/>
                    <a:pt x="3267958" y="1480535"/>
                  </a:cubicBezTo>
                  <a:cubicBezTo>
                    <a:pt x="3279029" y="1500463"/>
                    <a:pt x="3284891" y="1522868"/>
                    <a:pt x="3293358" y="1544035"/>
                  </a:cubicBezTo>
                  <a:cubicBezTo>
                    <a:pt x="3289125" y="1599068"/>
                    <a:pt x="3304000" y="1659117"/>
                    <a:pt x="3280658" y="1709135"/>
                  </a:cubicBezTo>
                  <a:cubicBezTo>
                    <a:pt x="3269336" y="1733397"/>
                    <a:pt x="3204458" y="1734535"/>
                    <a:pt x="3204458" y="1734535"/>
                  </a:cubicBezTo>
                  <a:cubicBezTo>
                    <a:pt x="3191758" y="1704902"/>
                    <a:pt x="3193183" y="1663519"/>
                    <a:pt x="3166358" y="1645635"/>
                  </a:cubicBezTo>
                  <a:cubicBezTo>
                    <a:pt x="3144932" y="1631351"/>
                    <a:pt x="3109709" y="1641577"/>
                    <a:pt x="3090158" y="1658335"/>
                  </a:cubicBezTo>
                  <a:cubicBezTo>
                    <a:pt x="3073769" y="1672383"/>
                    <a:pt x="3088898" y="1703530"/>
                    <a:pt x="3077458" y="1721835"/>
                  </a:cubicBezTo>
                  <a:cubicBezTo>
                    <a:pt x="3066240" y="1739784"/>
                    <a:pt x="3042729" y="1746160"/>
                    <a:pt x="3026658" y="1759935"/>
                  </a:cubicBezTo>
                  <a:cubicBezTo>
                    <a:pt x="3013021" y="1771624"/>
                    <a:pt x="3001258" y="1785335"/>
                    <a:pt x="2988558" y="1798035"/>
                  </a:cubicBezTo>
                  <a:cubicBezTo>
                    <a:pt x="2966205" y="1865095"/>
                    <a:pt x="2986997" y="1828709"/>
                    <a:pt x="2899658" y="1886935"/>
                  </a:cubicBezTo>
                  <a:lnTo>
                    <a:pt x="2861558" y="1912335"/>
                  </a:lnTo>
                  <a:cubicBezTo>
                    <a:pt x="2813360" y="1984632"/>
                    <a:pt x="2864120" y="1925385"/>
                    <a:pt x="2798058" y="1963135"/>
                  </a:cubicBezTo>
                  <a:cubicBezTo>
                    <a:pt x="2779680" y="1973637"/>
                    <a:pt x="2765636" y="1990733"/>
                    <a:pt x="2747258" y="2001235"/>
                  </a:cubicBezTo>
                  <a:cubicBezTo>
                    <a:pt x="2727720" y="2012400"/>
                    <a:pt x="2676354" y="2019887"/>
                    <a:pt x="2658358" y="2026635"/>
                  </a:cubicBezTo>
                  <a:cubicBezTo>
                    <a:pt x="2640631" y="2033282"/>
                    <a:pt x="2624491" y="2043568"/>
                    <a:pt x="2607558" y="2052035"/>
                  </a:cubicBezTo>
                  <a:cubicBezTo>
                    <a:pt x="2552525" y="2047802"/>
                    <a:pt x="2497228" y="2046181"/>
                    <a:pt x="2442458" y="2039335"/>
                  </a:cubicBezTo>
                  <a:cubicBezTo>
                    <a:pt x="2429174" y="2037675"/>
                    <a:pt x="2416663" y="2031908"/>
                    <a:pt x="2404358" y="2026635"/>
                  </a:cubicBezTo>
                  <a:cubicBezTo>
                    <a:pt x="2357755" y="2006662"/>
                    <a:pt x="2347723" y="2001853"/>
                    <a:pt x="2315458" y="1963135"/>
                  </a:cubicBezTo>
                  <a:cubicBezTo>
                    <a:pt x="2305687" y="1951409"/>
                    <a:pt x="2299991" y="1936624"/>
                    <a:pt x="2290058" y="1925035"/>
                  </a:cubicBezTo>
                  <a:cubicBezTo>
                    <a:pt x="2158524" y="1771578"/>
                    <a:pt x="2311757" y="1970900"/>
                    <a:pt x="2201158" y="1823435"/>
                  </a:cubicBezTo>
                  <a:lnTo>
                    <a:pt x="1959858" y="1836135"/>
                  </a:lnTo>
                  <a:cubicBezTo>
                    <a:pt x="1892103" y="1840007"/>
                    <a:pt x="1824523" y="1848835"/>
                    <a:pt x="1756658" y="1848835"/>
                  </a:cubicBezTo>
                  <a:cubicBezTo>
                    <a:pt x="1667657" y="1848835"/>
                    <a:pt x="1578858" y="1840368"/>
                    <a:pt x="1489958" y="1836135"/>
                  </a:cubicBezTo>
                  <a:cubicBezTo>
                    <a:pt x="1477258" y="1823435"/>
                    <a:pt x="1465656" y="1809533"/>
                    <a:pt x="1451858" y="1798035"/>
                  </a:cubicBezTo>
                  <a:cubicBezTo>
                    <a:pt x="1372029" y="1731511"/>
                    <a:pt x="1320141" y="1767434"/>
                    <a:pt x="1185158" y="1759935"/>
                  </a:cubicBezTo>
                  <a:cubicBezTo>
                    <a:pt x="1159758" y="1764168"/>
                    <a:pt x="1131468" y="1760130"/>
                    <a:pt x="1108958" y="1772635"/>
                  </a:cubicBezTo>
                  <a:cubicBezTo>
                    <a:pt x="1090455" y="1782914"/>
                    <a:pt x="1078719" y="1843088"/>
                    <a:pt x="1070858" y="1823435"/>
                  </a:cubicBezTo>
                  <a:cubicBezTo>
                    <a:pt x="985647" y="1610408"/>
                    <a:pt x="1136737" y="1665280"/>
                    <a:pt x="1007358" y="1632935"/>
                  </a:cubicBezTo>
                  <a:cubicBezTo>
                    <a:pt x="986191" y="1641402"/>
                    <a:pt x="962409" y="1645084"/>
                    <a:pt x="943858" y="1658335"/>
                  </a:cubicBezTo>
                  <a:cubicBezTo>
                    <a:pt x="931438" y="1667207"/>
                    <a:pt x="928391" y="1684846"/>
                    <a:pt x="918458" y="1696435"/>
                  </a:cubicBezTo>
                  <a:cubicBezTo>
                    <a:pt x="902873" y="1714617"/>
                    <a:pt x="885840" y="1731650"/>
                    <a:pt x="867658" y="1747235"/>
                  </a:cubicBezTo>
                  <a:cubicBezTo>
                    <a:pt x="856069" y="1757168"/>
                    <a:pt x="841978" y="1763763"/>
                    <a:pt x="829558" y="1772635"/>
                  </a:cubicBezTo>
                  <a:cubicBezTo>
                    <a:pt x="812334" y="1784938"/>
                    <a:pt x="795691" y="1798035"/>
                    <a:pt x="778758" y="1810735"/>
                  </a:cubicBezTo>
                  <a:cubicBezTo>
                    <a:pt x="693221" y="1796479"/>
                    <a:pt x="670808" y="1791685"/>
                    <a:pt x="651758" y="17472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5DDEF6B-3146-44BA-9EB2-5F436E8F1FE6}"/>
                </a:ext>
              </a:extLst>
            </p:cNvPr>
            <p:cNvSpPr/>
            <p:nvPr/>
          </p:nvSpPr>
          <p:spPr>
            <a:xfrm>
              <a:off x="9749367" y="203657"/>
              <a:ext cx="5997434" cy="4508298"/>
            </a:xfrm>
            <a:custGeom>
              <a:avLst/>
              <a:gdLst>
                <a:gd name="connsiteX0" fmla="*/ 1783704 w 5997434"/>
                <a:gd name="connsiteY0" fmla="*/ 12030 h 4508298"/>
                <a:gd name="connsiteX1" fmla="*/ 1809104 w 5997434"/>
                <a:gd name="connsiteY1" fmla="*/ 37430 h 4508298"/>
                <a:gd name="connsiteX2" fmla="*/ 1847204 w 5997434"/>
                <a:gd name="connsiteY2" fmla="*/ 100930 h 4508298"/>
                <a:gd name="connsiteX3" fmla="*/ 1732904 w 5997434"/>
                <a:gd name="connsiteY3" fmla="*/ 164430 h 4508298"/>
                <a:gd name="connsiteX4" fmla="*/ 1669404 w 5997434"/>
                <a:gd name="connsiteY4" fmla="*/ 189830 h 4508298"/>
                <a:gd name="connsiteX5" fmla="*/ 1656704 w 5997434"/>
                <a:gd name="connsiteY5" fmla="*/ 418430 h 4508298"/>
                <a:gd name="connsiteX6" fmla="*/ 1669404 w 5997434"/>
                <a:gd name="connsiteY6" fmla="*/ 481930 h 4508298"/>
                <a:gd name="connsiteX7" fmla="*/ 1720204 w 5997434"/>
                <a:gd name="connsiteY7" fmla="*/ 520030 h 4508298"/>
                <a:gd name="connsiteX8" fmla="*/ 1745604 w 5997434"/>
                <a:gd name="connsiteY8" fmla="*/ 558130 h 4508298"/>
                <a:gd name="connsiteX9" fmla="*/ 1821804 w 5997434"/>
                <a:gd name="connsiteY9" fmla="*/ 596230 h 4508298"/>
                <a:gd name="connsiteX10" fmla="*/ 1898004 w 5997434"/>
                <a:gd name="connsiteY10" fmla="*/ 647030 h 4508298"/>
                <a:gd name="connsiteX11" fmla="*/ 1999604 w 5997434"/>
                <a:gd name="connsiteY11" fmla="*/ 723230 h 4508298"/>
                <a:gd name="connsiteX12" fmla="*/ 2050404 w 5997434"/>
                <a:gd name="connsiteY12" fmla="*/ 748630 h 4508298"/>
                <a:gd name="connsiteX13" fmla="*/ 2126604 w 5997434"/>
                <a:gd name="connsiteY13" fmla="*/ 774030 h 4508298"/>
                <a:gd name="connsiteX14" fmla="*/ 2164704 w 5997434"/>
                <a:gd name="connsiteY14" fmla="*/ 799430 h 4508298"/>
                <a:gd name="connsiteX15" fmla="*/ 2240904 w 5997434"/>
                <a:gd name="connsiteY15" fmla="*/ 837530 h 4508298"/>
                <a:gd name="connsiteX16" fmla="*/ 2279004 w 5997434"/>
                <a:gd name="connsiteY16" fmla="*/ 901030 h 4508298"/>
                <a:gd name="connsiteX17" fmla="*/ 2317104 w 5997434"/>
                <a:gd name="connsiteY17" fmla="*/ 939130 h 4508298"/>
                <a:gd name="connsiteX18" fmla="*/ 2291704 w 5997434"/>
                <a:gd name="connsiteY18" fmla="*/ 1028030 h 4508298"/>
                <a:gd name="connsiteX19" fmla="*/ 2279004 w 5997434"/>
                <a:gd name="connsiteY19" fmla="*/ 1180430 h 4508298"/>
                <a:gd name="connsiteX20" fmla="*/ 2279004 w 5997434"/>
                <a:gd name="connsiteY20" fmla="*/ 1320130 h 4508298"/>
                <a:gd name="connsiteX21" fmla="*/ 2329804 w 5997434"/>
                <a:gd name="connsiteY21" fmla="*/ 1345530 h 4508298"/>
                <a:gd name="connsiteX22" fmla="*/ 2482204 w 5997434"/>
                <a:gd name="connsiteY22" fmla="*/ 1370930 h 4508298"/>
                <a:gd name="connsiteX23" fmla="*/ 2558404 w 5997434"/>
                <a:gd name="connsiteY23" fmla="*/ 1383630 h 4508298"/>
                <a:gd name="connsiteX24" fmla="*/ 2698104 w 5997434"/>
                <a:gd name="connsiteY24" fmla="*/ 1421730 h 4508298"/>
                <a:gd name="connsiteX25" fmla="*/ 3155304 w 5997434"/>
                <a:gd name="connsiteY25" fmla="*/ 1472530 h 4508298"/>
                <a:gd name="connsiteX26" fmla="*/ 3231504 w 5997434"/>
                <a:gd name="connsiteY26" fmla="*/ 1510630 h 4508298"/>
                <a:gd name="connsiteX27" fmla="*/ 3625204 w 5997434"/>
                <a:gd name="connsiteY27" fmla="*/ 1510630 h 4508298"/>
                <a:gd name="connsiteX28" fmla="*/ 3688704 w 5997434"/>
                <a:gd name="connsiteY28" fmla="*/ 1497930 h 4508298"/>
                <a:gd name="connsiteX29" fmla="*/ 3726804 w 5997434"/>
                <a:gd name="connsiteY29" fmla="*/ 1472530 h 4508298"/>
                <a:gd name="connsiteX30" fmla="*/ 3955404 w 5997434"/>
                <a:gd name="connsiteY30" fmla="*/ 1497930 h 4508298"/>
                <a:gd name="connsiteX31" fmla="*/ 4044304 w 5997434"/>
                <a:gd name="connsiteY31" fmla="*/ 1574130 h 4508298"/>
                <a:gd name="connsiteX32" fmla="*/ 4082404 w 5997434"/>
                <a:gd name="connsiteY32" fmla="*/ 1624930 h 4508298"/>
                <a:gd name="connsiteX33" fmla="*/ 4145904 w 5997434"/>
                <a:gd name="connsiteY33" fmla="*/ 1663030 h 4508298"/>
                <a:gd name="connsiteX34" fmla="*/ 4196704 w 5997434"/>
                <a:gd name="connsiteY34" fmla="*/ 1701130 h 4508298"/>
                <a:gd name="connsiteX35" fmla="*/ 4234804 w 5997434"/>
                <a:gd name="connsiteY35" fmla="*/ 1713830 h 4508298"/>
                <a:gd name="connsiteX36" fmla="*/ 4374504 w 5997434"/>
                <a:gd name="connsiteY36" fmla="*/ 1739230 h 4508298"/>
                <a:gd name="connsiteX37" fmla="*/ 4476104 w 5997434"/>
                <a:gd name="connsiteY37" fmla="*/ 1726530 h 4508298"/>
                <a:gd name="connsiteX38" fmla="*/ 4514204 w 5997434"/>
                <a:gd name="connsiteY38" fmla="*/ 1675730 h 4508298"/>
                <a:gd name="connsiteX39" fmla="*/ 4565004 w 5997434"/>
                <a:gd name="connsiteY39" fmla="*/ 1650330 h 4508298"/>
                <a:gd name="connsiteX40" fmla="*/ 4831704 w 5997434"/>
                <a:gd name="connsiteY40" fmla="*/ 1650330 h 4508298"/>
                <a:gd name="connsiteX41" fmla="*/ 4933304 w 5997434"/>
                <a:gd name="connsiteY41" fmla="*/ 1624930 h 4508298"/>
                <a:gd name="connsiteX42" fmla="*/ 5047604 w 5997434"/>
                <a:gd name="connsiteY42" fmla="*/ 1663030 h 4508298"/>
                <a:gd name="connsiteX43" fmla="*/ 5073004 w 5997434"/>
                <a:gd name="connsiteY43" fmla="*/ 1701130 h 4508298"/>
                <a:gd name="connsiteX44" fmla="*/ 5085704 w 5997434"/>
                <a:gd name="connsiteY44" fmla="*/ 1751930 h 4508298"/>
                <a:gd name="connsiteX45" fmla="*/ 5136504 w 5997434"/>
                <a:gd name="connsiteY45" fmla="*/ 1828130 h 4508298"/>
                <a:gd name="connsiteX46" fmla="*/ 5238104 w 5997434"/>
                <a:gd name="connsiteY46" fmla="*/ 1853530 h 4508298"/>
                <a:gd name="connsiteX47" fmla="*/ 5377804 w 5997434"/>
                <a:gd name="connsiteY47" fmla="*/ 1917030 h 4508298"/>
                <a:gd name="connsiteX48" fmla="*/ 5441304 w 5997434"/>
                <a:gd name="connsiteY48" fmla="*/ 1967830 h 4508298"/>
                <a:gd name="connsiteX49" fmla="*/ 5530204 w 5997434"/>
                <a:gd name="connsiteY49" fmla="*/ 1993230 h 4508298"/>
                <a:gd name="connsiteX50" fmla="*/ 5593704 w 5997434"/>
                <a:gd name="connsiteY50" fmla="*/ 2031330 h 4508298"/>
                <a:gd name="connsiteX51" fmla="*/ 5733404 w 5997434"/>
                <a:gd name="connsiteY51" fmla="*/ 2145630 h 4508298"/>
                <a:gd name="connsiteX52" fmla="*/ 5809604 w 5997434"/>
                <a:gd name="connsiteY52" fmla="*/ 2171030 h 4508298"/>
                <a:gd name="connsiteX53" fmla="*/ 5936604 w 5997434"/>
                <a:gd name="connsiteY53" fmla="*/ 2209130 h 4508298"/>
                <a:gd name="connsiteX54" fmla="*/ 5962004 w 5997434"/>
                <a:gd name="connsiteY54" fmla="*/ 2374230 h 4508298"/>
                <a:gd name="connsiteX55" fmla="*/ 5885804 w 5997434"/>
                <a:gd name="connsiteY55" fmla="*/ 2425030 h 4508298"/>
                <a:gd name="connsiteX56" fmla="*/ 5860404 w 5997434"/>
                <a:gd name="connsiteY56" fmla="*/ 2463130 h 4508298"/>
                <a:gd name="connsiteX57" fmla="*/ 5911204 w 5997434"/>
                <a:gd name="connsiteY57" fmla="*/ 2552030 h 4508298"/>
                <a:gd name="connsiteX58" fmla="*/ 5936604 w 5997434"/>
                <a:gd name="connsiteY58" fmla="*/ 2602830 h 4508298"/>
                <a:gd name="connsiteX59" fmla="*/ 5898504 w 5997434"/>
                <a:gd name="connsiteY59" fmla="*/ 2679030 h 4508298"/>
                <a:gd name="connsiteX60" fmla="*/ 5885804 w 5997434"/>
                <a:gd name="connsiteY60" fmla="*/ 2729830 h 4508298"/>
                <a:gd name="connsiteX61" fmla="*/ 5847704 w 5997434"/>
                <a:gd name="connsiteY61" fmla="*/ 2755230 h 4508298"/>
                <a:gd name="connsiteX62" fmla="*/ 5835004 w 5997434"/>
                <a:gd name="connsiteY62" fmla="*/ 2806030 h 4508298"/>
                <a:gd name="connsiteX63" fmla="*/ 5873104 w 5997434"/>
                <a:gd name="connsiteY63" fmla="*/ 3072730 h 4508298"/>
                <a:gd name="connsiteX64" fmla="*/ 5796904 w 5997434"/>
                <a:gd name="connsiteY64" fmla="*/ 3098130 h 4508298"/>
                <a:gd name="connsiteX65" fmla="*/ 5758804 w 5997434"/>
                <a:gd name="connsiteY65" fmla="*/ 3110830 h 4508298"/>
                <a:gd name="connsiteX66" fmla="*/ 5669904 w 5997434"/>
                <a:gd name="connsiteY66" fmla="*/ 3136230 h 4508298"/>
                <a:gd name="connsiteX67" fmla="*/ 5644504 w 5997434"/>
                <a:gd name="connsiteY67" fmla="*/ 3174330 h 4508298"/>
                <a:gd name="connsiteX68" fmla="*/ 5606404 w 5997434"/>
                <a:gd name="connsiteY68" fmla="*/ 3187030 h 4508298"/>
                <a:gd name="connsiteX69" fmla="*/ 5568304 w 5997434"/>
                <a:gd name="connsiteY69" fmla="*/ 3212430 h 4508298"/>
                <a:gd name="connsiteX70" fmla="*/ 5530204 w 5997434"/>
                <a:gd name="connsiteY70" fmla="*/ 3250530 h 4508298"/>
                <a:gd name="connsiteX71" fmla="*/ 5454004 w 5997434"/>
                <a:gd name="connsiteY71" fmla="*/ 3314030 h 4508298"/>
                <a:gd name="connsiteX72" fmla="*/ 5441304 w 5997434"/>
                <a:gd name="connsiteY72" fmla="*/ 3428330 h 4508298"/>
                <a:gd name="connsiteX73" fmla="*/ 5161904 w 5997434"/>
                <a:gd name="connsiteY73" fmla="*/ 3402930 h 4508298"/>
                <a:gd name="connsiteX74" fmla="*/ 5149204 w 5997434"/>
                <a:gd name="connsiteY74" fmla="*/ 3453730 h 4508298"/>
                <a:gd name="connsiteX75" fmla="*/ 5136504 w 5997434"/>
                <a:gd name="connsiteY75" fmla="*/ 3682330 h 4508298"/>
                <a:gd name="connsiteX76" fmla="*/ 5073004 w 5997434"/>
                <a:gd name="connsiteY76" fmla="*/ 3707730 h 4508298"/>
                <a:gd name="connsiteX77" fmla="*/ 4996804 w 5997434"/>
                <a:gd name="connsiteY77" fmla="*/ 3758530 h 4508298"/>
                <a:gd name="connsiteX78" fmla="*/ 4933304 w 5997434"/>
                <a:gd name="connsiteY78" fmla="*/ 3733130 h 4508298"/>
                <a:gd name="connsiteX79" fmla="*/ 4844404 w 5997434"/>
                <a:gd name="connsiteY79" fmla="*/ 3644230 h 4508298"/>
                <a:gd name="connsiteX80" fmla="*/ 4768204 w 5997434"/>
                <a:gd name="connsiteY80" fmla="*/ 3618830 h 4508298"/>
                <a:gd name="connsiteX81" fmla="*/ 4704704 w 5997434"/>
                <a:gd name="connsiteY81" fmla="*/ 3631530 h 4508298"/>
                <a:gd name="connsiteX82" fmla="*/ 4666604 w 5997434"/>
                <a:gd name="connsiteY82" fmla="*/ 3834730 h 4508298"/>
                <a:gd name="connsiteX83" fmla="*/ 4628504 w 5997434"/>
                <a:gd name="connsiteY83" fmla="*/ 3847430 h 4508298"/>
                <a:gd name="connsiteX84" fmla="*/ 4463404 w 5997434"/>
                <a:gd name="connsiteY84" fmla="*/ 3872830 h 4508298"/>
                <a:gd name="connsiteX85" fmla="*/ 4476104 w 5997434"/>
                <a:gd name="connsiteY85" fmla="*/ 3949030 h 4508298"/>
                <a:gd name="connsiteX86" fmla="*/ 4463404 w 5997434"/>
                <a:gd name="connsiteY86" fmla="*/ 4012530 h 4508298"/>
                <a:gd name="connsiteX87" fmla="*/ 4399904 w 5997434"/>
                <a:gd name="connsiteY87" fmla="*/ 3999830 h 4508298"/>
                <a:gd name="connsiteX88" fmla="*/ 4374504 w 5997434"/>
                <a:gd name="connsiteY88" fmla="*/ 3961730 h 4508298"/>
                <a:gd name="connsiteX89" fmla="*/ 4336404 w 5997434"/>
                <a:gd name="connsiteY89" fmla="*/ 3949030 h 4508298"/>
                <a:gd name="connsiteX90" fmla="*/ 4209404 w 5997434"/>
                <a:gd name="connsiteY90" fmla="*/ 3961730 h 4508298"/>
                <a:gd name="connsiteX91" fmla="*/ 4171304 w 5997434"/>
                <a:gd name="connsiteY91" fmla="*/ 4012530 h 4508298"/>
                <a:gd name="connsiteX92" fmla="*/ 4158604 w 5997434"/>
                <a:gd name="connsiteY92" fmla="*/ 4063330 h 4508298"/>
                <a:gd name="connsiteX93" fmla="*/ 4133204 w 5997434"/>
                <a:gd name="connsiteY93" fmla="*/ 4152230 h 4508298"/>
                <a:gd name="connsiteX94" fmla="*/ 4095104 w 5997434"/>
                <a:gd name="connsiteY94" fmla="*/ 4139530 h 4508298"/>
                <a:gd name="connsiteX95" fmla="*/ 4057004 w 5997434"/>
                <a:gd name="connsiteY95" fmla="*/ 4114130 h 4508298"/>
                <a:gd name="connsiteX96" fmla="*/ 3891904 w 5997434"/>
                <a:gd name="connsiteY96" fmla="*/ 4139530 h 4508298"/>
                <a:gd name="connsiteX97" fmla="*/ 3828404 w 5997434"/>
                <a:gd name="connsiteY97" fmla="*/ 4190330 h 4508298"/>
                <a:gd name="connsiteX98" fmla="*/ 3764904 w 5997434"/>
                <a:gd name="connsiteY98" fmla="*/ 4317330 h 4508298"/>
                <a:gd name="connsiteX99" fmla="*/ 3587104 w 5997434"/>
                <a:gd name="connsiteY99" fmla="*/ 4291930 h 4508298"/>
                <a:gd name="connsiteX100" fmla="*/ 3574404 w 5997434"/>
                <a:gd name="connsiteY100" fmla="*/ 4241130 h 4508298"/>
                <a:gd name="connsiteX101" fmla="*/ 3536304 w 5997434"/>
                <a:gd name="connsiteY101" fmla="*/ 4279230 h 4508298"/>
                <a:gd name="connsiteX102" fmla="*/ 3498204 w 5997434"/>
                <a:gd name="connsiteY102" fmla="*/ 4304630 h 4508298"/>
                <a:gd name="connsiteX103" fmla="*/ 3434704 w 5997434"/>
                <a:gd name="connsiteY103" fmla="*/ 4355430 h 4508298"/>
                <a:gd name="connsiteX104" fmla="*/ 3358504 w 5997434"/>
                <a:gd name="connsiteY104" fmla="*/ 4406230 h 4508298"/>
                <a:gd name="connsiteX105" fmla="*/ 3282304 w 5997434"/>
                <a:gd name="connsiteY105" fmla="*/ 4469730 h 4508298"/>
                <a:gd name="connsiteX106" fmla="*/ 3269604 w 5997434"/>
                <a:gd name="connsiteY106" fmla="*/ 4507830 h 4508298"/>
                <a:gd name="connsiteX107" fmla="*/ 3231504 w 5997434"/>
                <a:gd name="connsiteY107" fmla="*/ 4482430 h 4508298"/>
                <a:gd name="connsiteX108" fmla="*/ 3180704 w 5997434"/>
                <a:gd name="connsiteY108" fmla="*/ 4431630 h 4508298"/>
                <a:gd name="connsiteX109" fmla="*/ 3117204 w 5997434"/>
                <a:gd name="connsiteY109" fmla="*/ 4406230 h 4508298"/>
                <a:gd name="connsiteX110" fmla="*/ 3079104 w 5997434"/>
                <a:gd name="connsiteY110" fmla="*/ 4380830 h 4508298"/>
                <a:gd name="connsiteX111" fmla="*/ 3028304 w 5997434"/>
                <a:gd name="connsiteY111" fmla="*/ 4406230 h 4508298"/>
                <a:gd name="connsiteX112" fmla="*/ 2990204 w 5997434"/>
                <a:gd name="connsiteY112" fmla="*/ 4444330 h 4508298"/>
                <a:gd name="connsiteX113" fmla="*/ 2926704 w 5997434"/>
                <a:gd name="connsiteY113" fmla="*/ 4431630 h 4508298"/>
                <a:gd name="connsiteX114" fmla="*/ 2888604 w 5997434"/>
                <a:gd name="connsiteY114" fmla="*/ 4393530 h 4508298"/>
                <a:gd name="connsiteX115" fmla="*/ 2888604 w 5997434"/>
                <a:gd name="connsiteY115" fmla="*/ 4317330 h 4508298"/>
                <a:gd name="connsiteX116" fmla="*/ 2901304 w 5997434"/>
                <a:gd name="connsiteY116" fmla="*/ 4266530 h 4508298"/>
                <a:gd name="connsiteX117" fmla="*/ 2888604 w 5997434"/>
                <a:gd name="connsiteY117" fmla="*/ 4228430 h 4508298"/>
                <a:gd name="connsiteX118" fmla="*/ 2863204 w 5997434"/>
                <a:gd name="connsiteY118" fmla="*/ 4177630 h 4508298"/>
                <a:gd name="connsiteX119" fmla="*/ 2875904 w 5997434"/>
                <a:gd name="connsiteY119" fmla="*/ 4139530 h 4508298"/>
                <a:gd name="connsiteX120" fmla="*/ 2888604 w 5997434"/>
                <a:gd name="connsiteY120" fmla="*/ 4076030 h 4508298"/>
                <a:gd name="connsiteX121" fmla="*/ 2875904 w 5997434"/>
                <a:gd name="connsiteY121" fmla="*/ 4012530 h 4508298"/>
                <a:gd name="connsiteX122" fmla="*/ 2812404 w 5997434"/>
                <a:gd name="connsiteY122" fmla="*/ 3999830 h 4508298"/>
                <a:gd name="connsiteX123" fmla="*/ 2787004 w 5997434"/>
                <a:gd name="connsiteY123" fmla="*/ 3644230 h 4508298"/>
                <a:gd name="connsiteX124" fmla="*/ 2672704 w 5997434"/>
                <a:gd name="connsiteY124" fmla="*/ 3606130 h 4508298"/>
                <a:gd name="connsiteX125" fmla="*/ 2634604 w 5997434"/>
                <a:gd name="connsiteY125" fmla="*/ 3593430 h 4508298"/>
                <a:gd name="connsiteX126" fmla="*/ 2482204 w 5997434"/>
                <a:gd name="connsiteY126" fmla="*/ 3656930 h 4508298"/>
                <a:gd name="connsiteX127" fmla="*/ 2469504 w 5997434"/>
                <a:gd name="connsiteY127" fmla="*/ 3695030 h 4508298"/>
                <a:gd name="connsiteX128" fmla="*/ 2380604 w 5997434"/>
                <a:gd name="connsiteY128" fmla="*/ 3796630 h 4508298"/>
                <a:gd name="connsiteX129" fmla="*/ 2215504 w 5997434"/>
                <a:gd name="connsiteY129" fmla="*/ 3783930 h 4508298"/>
                <a:gd name="connsiteX130" fmla="*/ 2215504 w 5997434"/>
                <a:gd name="connsiteY130" fmla="*/ 3707730 h 4508298"/>
                <a:gd name="connsiteX131" fmla="*/ 2240904 w 5997434"/>
                <a:gd name="connsiteY131" fmla="*/ 3656930 h 4508298"/>
                <a:gd name="connsiteX132" fmla="*/ 2279004 w 5997434"/>
                <a:gd name="connsiteY132" fmla="*/ 3631530 h 4508298"/>
                <a:gd name="connsiteX133" fmla="*/ 2304404 w 5997434"/>
                <a:gd name="connsiteY133" fmla="*/ 3504530 h 4508298"/>
                <a:gd name="connsiteX134" fmla="*/ 2317104 w 5997434"/>
                <a:gd name="connsiteY134" fmla="*/ 3466430 h 4508298"/>
                <a:gd name="connsiteX135" fmla="*/ 2355204 w 5997434"/>
                <a:gd name="connsiteY135" fmla="*/ 3428330 h 4508298"/>
                <a:gd name="connsiteX136" fmla="*/ 2406004 w 5997434"/>
                <a:gd name="connsiteY136" fmla="*/ 3352130 h 4508298"/>
                <a:gd name="connsiteX137" fmla="*/ 2393304 w 5997434"/>
                <a:gd name="connsiteY137" fmla="*/ 3301330 h 4508298"/>
                <a:gd name="connsiteX138" fmla="*/ 2202804 w 5997434"/>
                <a:gd name="connsiteY138" fmla="*/ 3352130 h 4508298"/>
                <a:gd name="connsiteX139" fmla="*/ 2101204 w 5997434"/>
                <a:gd name="connsiteY139" fmla="*/ 3288630 h 4508298"/>
                <a:gd name="connsiteX140" fmla="*/ 2025004 w 5997434"/>
                <a:gd name="connsiteY140" fmla="*/ 3250530 h 4508298"/>
                <a:gd name="connsiteX141" fmla="*/ 1974204 w 5997434"/>
                <a:gd name="connsiteY141" fmla="*/ 3212430 h 4508298"/>
                <a:gd name="connsiteX142" fmla="*/ 1936104 w 5997434"/>
                <a:gd name="connsiteY142" fmla="*/ 3187030 h 4508298"/>
                <a:gd name="connsiteX143" fmla="*/ 1859904 w 5997434"/>
                <a:gd name="connsiteY143" fmla="*/ 3098130 h 4508298"/>
                <a:gd name="connsiteX144" fmla="*/ 1834504 w 5997434"/>
                <a:gd name="connsiteY144" fmla="*/ 3060030 h 4508298"/>
                <a:gd name="connsiteX145" fmla="*/ 1758304 w 5997434"/>
                <a:gd name="connsiteY145" fmla="*/ 2983830 h 4508298"/>
                <a:gd name="connsiteX146" fmla="*/ 1682104 w 5997434"/>
                <a:gd name="connsiteY146" fmla="*/ 2882230 h 4508298"/>
                <a:gd name="connsiteX147" fmla="*/ 1529704 w 5997434"/>
                <a:gd name="connsiteY147" fmla="*/ 2856830 h 4508298"/>
                <a:gd name="connsiteX148" fmla="*/ 1351904 w 5997434"/>
                <a:gd name="connsiteY148" fmla="*/ 2882230 h 4508298"/>
                <a:gd name="connsiteX149" fmla="*/ 1288404 w 5997434"/>
                <a:gd name="connsiteY149" fmla="*/ 2945730 h 4508298"/>
                <a:gd name="connsiteX150" fmla="*/ 1250304 w 5997434"/>
                <a:gd name="connsiteY150" fmla="*/ 2971130 h 4508298"/>
                <a:gd name="connsiteX151" fmla="*/ 1224904 w 5997434"/>
                <a:gd name="connsiteY151" fmla="*/ 3009230 h 4508298"/>
                <a:gd name="connsiteX152" fmla="*/ 1136004 w 5997434"/>
                <a:gd name="connsiteY152" fmla="*/ 3047330 h 4508298"/>
                <a:gd name="connsiteX153" fmla="*/ 1110604 w 5997434"/>
                <a:gd name="connsiteY153" fmla="*/ 3009230 h 4508298"/>
                <a:gd name="connsiteX154" fmla="*/ 1097904 w 5997434"/>
                <a:gd name="connsiteY154" fmla="*/ 2933030 h 4508298"/>
                <a:gd name="connsiteX155" fmla="*/ 1059804 w 5997434"/>
                <a:gd name="connsiteY155" fmla="*/ 2920330 h 4508298"/>
                <a:gd name="connsiteX156" fmla="*/ 1072504 w 5997434"/>
                <a:gd name="connsiteY156" fmla="*/ 2767930 h 4508298"/>
                <a:gd name="connsiteX157" fmla="*/ 1097904 w 5997434"/>
                <a:gd name="connsiteY157" fmla="*/ 2729830 h 4508298"/>
                <a:gd name="connsiteX158" fmla="*/ 1021704 w 5997434"/>
                <a:gd name="connsiteY158" fmla="*/ 2666330 h 4508298"/>
                <a:gd name="connsiteX159" fmla="*/ 1009004 w 5997434"/>
                <a:gd name="connsiteY159" fmla="*/ 2602830 h 4508298"/>
                <a:gd name="connsiteX160" fmla="*/ 945504 w 5997434"/>
                <a:gd name="connsiteY160" fmla="*/ 2526630 h 4508298"/>
                <a:gd name="connsiteX161" fmla="*/ 894704 w 5997434"/>
                <a:gd name="connsiteY161" fmla="*/ 2437730 h 4508298"/>
                <a:gd name="connsiteX162" fmla="*/ 920104 w 5997434"/>
                <a:gd name="connsiteY162" fmla="*/ 2285330 h 4508298"/>
                <a:gd name="connsiteX163" fmla="*/ 970904 w 5997434"/>
                <a:gd name="connsiteY163" fmla="*/ 2259930 h 4508298"/>
                <a:gd name="connsiteX164" fmla="*/ 945504 w 5997434"/>
                <a:gd name="connsiteY164" fmla="*/ 2209130 h 4508298"/>
                <a:gd name="connsiteX165" fmla="*/ 882004 w 5997434"/>
                <a:gd name="connsiteY165" fmla="*/ 2183730 h 4508298"/>
                <a:gd name="connsiteX166" fmla="*/ 831204 w 5997434"/>
                <a:gd name="connsiteY166" fmla="*/ 2145630 h 4508298"/>
                <a:gd name="connsiteX167" fmla="*/ 691504 w 5997434"/>
                <a:gd name="connsiteY167" fmla="*/ 2056730 h 4508298"/>
                <a:gd name="connsiteX168" fmla="*/ 374004 w 5997434"/>
                <a:gd name="connsiteY168" fmla="*/ 2094830 h 4508298"/>
                <a:gd name="connsiteX169" fmla="*/ 335904 w 5997434"/>
                <a:gd name="connsiteY169" fmla="*/ 2132930 h 4508298"/>
                <a:gd name="connsiteX170" fmla="*/ 221604 w 5997434"/>
                <a:gd name="connsiteY170" fmla="*/ 2094830 h 4508298"/>
                <a:gd name="connsiteX171" fmla="*/ 196204 w 5997434"/>
                <a:gd name="connsiteY171" fmla="*/ 2145630 h 4508298"/>
                <a:gd name="connsiteX172" fmla="*/ 183504 w 5997434"/>
                <a:gd name="connsiteY172" fmla="*/ 2196430 h 4508298"/>
                <a:gd name="connsiteX173" fmla="*/ 94604 w 5997434"/>
                <a:gd name="connsiteY173" fmla="*/ 2285330 h 4508298"/>
                <a:gd name="connsiteX174" fmla="*/ 5704 w 5997434"/>
                <a:gd name="connsiteY174" fmla="*/ 2272630 h 4508298"/>
                <a:gd name="connsiteX175" fmla="*/ 18404 w 5997434"/>
                <a:gd name="connsiteY175" fmla="*/ 2221830 h 4508298"/>
                <a:gd name="connsiteX176" fmla="*/ 81904 w 5997434"/>
                <a:gd name="connsiteY176" fmla="*/ 2209130 h 4508298"/>
                <a:gd name="connsiteX177" fmla="*/ 69204 w 5997434"/>
                <a:gd name="connsiteY177" fmla="*/ 2158330 h 4508298"/>
                <a:gd name="connsiteX178" fmla="*/ 43804 w 5997434"/>
                <a:gd name="connsiteY178" fmla="*/ 2069430 h 4508298"/>
                <a:gd name="connsiteX179" fmla="*/ 170804 w 5997434"/>
                <a:gd name="connsiteY179" fmla="*/ 2056730 h 4508298"/>
                <a:gd name="connsiteX180" fmla="*/ 196204 w 5997434"/>
                <a:gd name="connsiteY180" fmla="*/ 1878930 h 4508298"/>
                <a:gd name="connsiteX181" fmla="*/ 221604 w 5997434"/>
                <a:gd name="connsiteY181" fmla="*/ 1828130 h 4508298"/>
                <a:gd name="connsiteX182" fmla="*/ 259704 w 5997434"/>
                <a:gd name="connsiteY182" fmla="*/ 1790030 h 4508298"/>
                <a:gd name="connsiteX183" fmla="*/ 297804 w 5997434"/>
                <a:gd name="connsiteY183" fmla="*/ 1739230 h 4508298"/>
                <a:gd name="connsiteX184" fmla="*/ 310504 w 5997434"/>
                <a:gd name="connsiteY184" fmla="*/ 1675730 h 4508298"/>
                <a:gd name="connsiteX185" fmla="*/ 374004 w 5997434"/>
                <a:gd name="connsiteY185" fmla="*/ 1650330 h 4508298"/>
                <a:gd name="connsiteX186" fmla="*/ 450204 w 5997434"/>
                <a:gd name="connsiteY186" fmla="*/ 1485230 h 4508298"/>
                <a:gd name="connsiteX187" fmla="*/ 399404 w 5997434"/>
                <a:gd name="connsiteY187" fmla="*/ 1332830 h 4508298"/>
                <a:gd name="connsiteX188" fmla="*/ 310504 w 5997434"/>
                <a:gd name="connsiteY188" fmla="*/ 1307430 h 4508298"/>
                <a:gd name="connsiteX189" fmla="*/ 374004 w 5997434"/>
                <a:gd name="connsiteY189" fmla="*/ 1066130 h 4508298"/>
                <a:gd name="connsiteX190" fmla="*/ 386704 w 5997434"/>
                <a:gd name="connsiteY190" fmla="*/ 1028030 h 4508298"/>
                <a:gd name="connsiteX191" fmla="*/ 399404 w 5997434"/>
                <a:gd name="connsiteY191" fmla="*/ 964530 h 4508298"/>
                <a:gd name="connsiteX192" fmla="*/ 450204 w 5997434"/>
                <a:gd name="connsiteY192" fmla="*/ 926430 h 4508298"/>
                <a:gd name="connsiteX193" fmla="*/ 475604 w 5997434"/>
                <a:gd name="connsiteY193" fmla="*/ 888330 h 4508298"/>
                <a:gd name="connsiteX194" fmla="*/ 501004 w 5997434"/>
                <a:gd name="connsiteY194" fmla="*/ 837530 h 4508298"/>
                <a:gd name="connsiteX195" fmla="*/ 539104 w 5997434"/>
                <a:gd name="connsiteY195" fmla="*/ 824830 h 4508298"/>
                <a:gd name="connsiteX196" fmla="*/ 564504 w 5997434"/>
                <a:gd name="connsiteY196" fmla="*/ 774030 h 4508298"/>
                <a:gd name="connsiteX197" fmla="*/ 589904 w 5997434"/>
                <a:gd name="connsiteY197" fmla="*/ 735930 h 4508298"/>
                <a:gd name="connsiteX198" fmla="*/ 577204 w 5997434"/>
                <a:gd name="connsiteY198" fmla="*/ 634330 h 4508298"/>
                <a:gd name="connsiteX199" fmla="*/ 628004 w 5997434"/>
                <a:gd name="connsiteY199" fmla="*/ 659730 h 4508298"/>
                <a:gd name="connsiteX200" fmla="*/ 742304 w 5997434"/>
                <a:gd name="connsiteY200" fmla="*/ 710530 h 4508298"/>
                <a:gd name="connsiteX201" fmla="*/ 755004 w 5997434"/>
                <a:gd name="connsiteY201" fmla="*/ 774030 h 4508298"/>
                <a:gd name="connsiteX202" fmla="*/ 793104 w 5997434"/>
                <a:gd name="connsiteY202" fmla="*/ 799430 h 4508298"/>
                <a:gd name="connsiteX203" fmla="*/ 818504 w 5997434"/>
                <a:gd name="connsiteY203" fmla="*/ 850230 h 4508298"/>
                <a:gd name="connsiteX204" fmla="*/ 856604 w 5997434"/>
                <a:gd name="connsiteY204" fmla="*/ 951830 h 4508298"/>
                <a:gd name="connsiteX205" fmla="*/ 932804 w 5997434"/>
                <a:gd name="connsiteY205" fmla="*/ 977230 h 4508298"/>
                <a:gd name="connsiteX206" fmla="*/ 970904 w 5997434"/>
                <a:gd name="connsiteY206" fmla="*/ 1104230 h 4508298"/>
                <a:gd name="connsiteX207" fmla="*/ 1009004 w 5997434"/>
                <a:gd name="connsiteY207" fmla="*/ 1142330 h 4508298"/>
                <a:gd name="connsiteX208" fmla="*/ 1085204 w 5997434"/>
                <a:gd name="connsiteY208" fmla="*/ 1129630 h 4508298"/>
                <a:gd name="connsiteX209" fmla="*/ 1148704 w 5997434"/>
                <a:gd name="connsiteY209" fmla="*/ 812130 h 4508298"/>
                <a:gd name="connsiteX210" fmla="*/ 1186804 w 5997434"/>
                <a:gd name="connsiteY210" fmla="*/ 799430 h 4508298"/>
                <a:gd name="connsiteX211" fmla="*/ 1199504 w 5997434"/>
                <a:gd name="connsiteY211" fmla="*/ 735930 h 4508298"/>
                <a:gd name="connsiteX212" fmla="*/ 1377304 w 5997434"/>
                <a:gd name="connsiteY212" fmla="*/ 774030 h 4508298"/>
                <a:gd name="connsiteX213" fmla="*/ 1364604 w 5997434"/>
                <a:gd name="connsiteY213" fmla="*/ 824830 h 4508298"/>
                <a:gd name="connsiteX214" fmla="*/ 1351904 w 5997434"/>
                <a:gd name="connsiteY214" fmla="*/ 888330 h 4508298"/>
                <a:gd name="connsiteX215" fmla="*/ 1326504 w 5997434"/>
                <a:gd name="connsiteY215" fmla="*/ 926430 h 4508298"/>
                <a:gd name="connsiteX216" fmla="*/ 1313804 w 5997434"/>
                <a:gd name="connsiteY216" fmla="*/ 964530 h 4508298"/>
                <a:gd name="connsiteX217" fmla="*/ 1364604 w 5997434"/>
                <a:gd name="connsiteY217" fmla="*/ 989930 h 4508298"/>
                <a:gd name="connsiteX218" fmla="*/ 1466204 w 5997434"/>
                <a:gd name="connsiteY218" fmla="*/ 964530 h 4508298"/>
                <a:gd name="connsiteX219" fmla="*/ 1593204 w 5997434"/>
                <a:gd name="connsiteY219" fmla="*/ 951830 h 4508298"/>
                <a:gd name="connsiteX220" fmla="*/ 1618604 w 5997434"/>
                <a:gd name="connsiteY220" fmla="*/ 913730 h 4508298"/>
                <a:gd name="connsiteX221" fmla="*/ 1656704 w 5997434"/>
                <a:gd name="connsiteY221" fmla="*/ 875630 h 4508298"/>
                <a:gd name="connsiteX222" fmla="*/ 1682104 w 5997434"/>
                <a:gd name="connsiteY222" fmla="*/ 799430 h 4508298"/>
                <a:gd name="connsiteX223" fmla="*/ 1529704 w 5997434"/>
                <a:gd name="connsiteY223" fmla="*/ 735930 h 4508298"/>
                <a:gd name="connsiteX224" fmla="*/ 1517004 w 5997434"/>
                <a:gd name="connsiteY224" fmla="*/ 672430 h 4508298"/>
                <a:gd name="connsiteX225" fmla="*/ 1440804 w 5997434"/>
                <a:gd name="connsiteY225" fmla="*/ 659730 h 4508298"/>
                <a:gd name="connsiteX226" fmla="*/ 1390004 w 5997434"/>
                <a:gd name="connsiteY226" fmla="*/ 596230 h 4508298"/>
                <a:gd name="connsiteX227" fmla="*/ 1364604 w 5997434"/>
                <a:gd name="connsiteY227" fmla="*/ 507330 h 4508298"/>
                <a:gd name="connsiteX228" fmla="*/ 1326504 w 5997434"/>
                <a:gd name="connsiteY228" fmla="*/ 494630 h 4508298"/>
                <a:gd name="connsiteX229" fmla="*/ 1339204 w 5997434"/>
                <a:gd name="connsiteY229" fmla="*/ 443830 h 4508298"/>
                <a:gd name="connsiteX230" fmla="*/ 1326504 w 5997434"/>
                <a:gd name="connsiteY230" fmla="*/ 393030 h 4508298"/>
                <a:gd name="connsiteX231" fmla="*/ 1390004 w 5997434"/>
                <a:gd name="connsiteY231" fmla="*/ 380330 h 4508298"/>
                <a:gd name="connsiteX232" fmla="*/ 1351904 w 5997434"/>
                <a:gd name="connsiteY232" fmla="*/ 316830 h 4508298"/>
                <a:gd name="connsiteX233" fmla="*/ 1301104 w 5997434"/>
                <a:gd name="connsiteY233" fmla="*/ 202530 h 4508298"/>
                <a:gd name="connsiteX234" fmla="*/ 1326504 w 5997434"/>
                <a:gd name="connsiteY234" fmla="*/ 100930 h 4508298"/>
                <a:gd name="connsiteX235" fmla="*/ 1339204 w 5997434"/>
                <a:gd name="connsiteY235" fmla="*/ 62830 h 4508298"/>
                <a:gd name="connsiteX236" fmla="*/ 1377304 w 5997434"/>
                <a:gd name="connsiteY236" fmla="*/ 50130 h 4508298"/>
                <a:gd name="connsiteX237" fmla="*/ 1478904 w 5997434"/>
                <a:gd name="connsiteY237" fmla="*/ 62830 h 4508298"/>
                <a:gd name="connsiteX238" fmla="*/ 1542404 w 5997434"/>
                <a:gd name="connsiteY238" fmla="*/ 75530 h 4508298"/>
                <a:gd name="connsiteX239" fmla="*/ 1707504 w 5997434"/>
                <a:gd name="connsiteY239" fmla="*/ 50130 h 4508298"/>
                <a:gd name="connsiteX240" fmla="*/ 1783704 w 5997434"/>
                <a:gd name="connsiteY240" fmla="*/ 12030 h 45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997434" h="4508298">
                  <a:moveTo>
                    <a:pt x="1783704" y="12030"/>
                  </a:moveTo>
                  <a:cubicBezTo>
                    <a:pt x="1800637" y="9913"/>
                    <a:pt x="1786038" y="-26001"/>
                    <a:pt x="1809104" y="37430"/>
                  </a:cubicBezTo>
                  <a:cubicBezTo>
                    <a:pt x="1817540" y="60628"/>
                    <a:pt x="1834504" y="79763"/>
                    <a:pt x="1847204" y="100930"/>
                  </a:cubicBezTo>
                  <a:cubicBezTo>
                    <a:pt x="1825566" y="252394"/>
                    <a:pt x="1868210" y="164430"/>
                    <a:pt x="1732904" y="164430"/>
                  </a:cubicBezTo>
                  <a:cubicBezTo>
                    <a:pt x="1710107" y="164430"/>
                    <a:pt x="1690571" y="181363"/>
                    <a:pt x="1669404" y="189830"/>
                  </a:cubicBezTo>
                  <a:cubicBezTo>
                    <a:pt x="1630269" y="307234"/>
                    <a:pt x="1637239" y="252974"/>
                    <a:pt x="1656704" y="418430"/>
                  </a:cubicBezTo>
                  <a:cubicBezTo>
                    <a:pt x="1659226" y="439868"/>
                    <a:pt x="1657964" y="463625"/>
                    <a:pt x="1669404" y="481930"/>
                  </a:cubicBezTo>
                  <a:cubicBezTo>
                    <a:pt x="1680622" y="499879"/>
                    <a:pt x="1705237" y="505063"/>
                    <a:pt x="1720204" y="520030"/>
                  </a:cubicBezTo>
                  <a:cubicBezTo>
                    <a:pt x="1730997" y="530823"/>
                    <a:pt x="1734811" y="547337"/>
                    <a:pt x="1745604" y="558130"/>
                  </a:cubicBezTo>
                  <a:cubicBezTo>
                    <a:pt x="1787889" y="600415"/>
                    <a:pt x="1775323" y="570407"/>
                    <a:pt x="1821804" y="596230"/>
                  </a:cubicBezTo>
                  <a:cubicBezTo>
                    <a:pt x="1848489" y="611055"/>
                    <a:pt x="1873582" y="628714"/>
                    <a:pt x="1898004" y="647030"/>
                  </a:cubicBezTo>
                  <a:cubicBezTo>
                    <a:pt x="1931871" y="672430"/>
                    <a:pt x="1961740" y="704298"/>
                    <a:pt x="1999604" y="723230"/>
                  </a:cubicBezTo>
                  <a:cubicBezTo>
                    <a:pt x="2016537" y="731697"/>
                    <a:pt x="2032826" y="741599"/>
                    <a:pt x="2050404" y="748630"/>
                  </a:cubicBezTo>
                  <a:cubicBezTo>
                    <a:pt x="2075263" y="758574"/>
                    <a:pt x="2102138" y="763156"/>
                    <a:pt x="2126604" y="774030"/>
                  </a:cubicBezTo>
                  <a:cubicBezTo>
                    <a:pt x="2140552" y="780229"/>
                    <a:pt x="2151052" y="792604"/>
                    <a:pt x="2164704" y="799430"/>
                  </a:cubicBezTo>
                  <a:cubicBezTo>
                    <a:pt x="2269864" y="852010"/>
                    <a:pt x="2131715" y="764737"/>
                    <a:pt x="2240904" y="837530"/>
                  </a:cubicBezTo>
                  <a:cubicBezTo>
                    <a:pt x="2253604" y="858697"/>
                    <a:pt x="2264193" y="881283"/>
                    <a:pt x="2279004" y="901030"/>
                  </a:cubicBezTo>
                  <a:cubicBezTo>
                    <a:pt x="2289780" y="915398"/>
                    <a:pt x="2312170" y="921861"/>
                    <a:pt x="2317104" y="939130"/>
                  </a:cubicBezTo>
                  <a:cubicBezTo>
                    <a:pt x="2319557" y="947717"/>
                    <a:pt x="2295811" y="1015708"/>
                    <a:pt x="2291704" y="1028030"/>
                  </a:cubicBezTo>
                  <a:cubicBezTo>
                    <a:pt x="2287471" y="1078830"/>
                    <a:pt x="2285741" y="1129901"/>
                    <a:pt x="2279004" y="1180430"/>
                  </a:cubicBezTo>
                  <a:cubicBezTo>
                    <a:pt x="2270197" y="1246484"/>
                    <a:pt x="2227202" y="1216527"/>
                    <a:pt x="2279004" y="1320130"/>
                  </a:cubicBezTo>
                  <a:cubicBezTo>
                    <a:pt x="2287471" y="1337063"/>
                    <a:pt x="2312403" y="1338072"/>
                    <a:pt x="2329804" y="1345530"/>
                  </a:cubicBezTo>
                  <a:cubicBezTo>
                    <a:pt x="2383604" y="1368587"/>
                    <a:pt x="2413782" y="1361807"/>
                    <a:pt x="2482204" y="1370930"/>
                  </a:cubicBezTo>
                  <a:cubicBezTo>
                    <a:pt x="2507728" y="1374333"/>
                    <a:pt x="2533004" y="1379397"/>
                    <a:pt x="2558404" y="1383630"/>
                  </a:cubicBezTo>
                  <a:cubicBezTo>
                    <a:pt x="2668215" y="1427554"/>
                    <a:pt x="2574113" y="1395160"/>
                    <a:pt x="2698104" y="1421730"/>
                  </a:cubicBezTo>
                  <a:cubicBezTo>
                    <a:pt x="2969213" y="1479825"/>
                    <a:pt x="2580305" y="1431459"/>
                    <a:pt x="3155304" y="1472530"/>
                  </a:cubicBezTo>
                  <a:cubicBezTo>
                    <a:pt x="3180704" y="1485230"/>
                    <a:pt x="3204362" y="1502279"/>
                    <a:pt x="3231504" y="1510630"/>
                  </a:cubicBezTo>
                  <a:cubicBezTo>
                    <a:pt x="3331629" y="1541438"/>
                    <a:pt x="3594333" y="1511916"/>
                    <a:pt x="3625204" y="1510630"/>
                  </a:cubicBezTo>
                  <a:cubicBezTo>
                    <a:pt x="3646371" y="1506397"/>
                    <a:pt x="3668493" y="1505509"/>
                    <a:pt x="3688704" y="1497930"/>
                  </a:cubicBezTo>
                  <a:cubicBezTo>
                    <a:pt x="3702996" y="1492571"/>
                    <a:pt x="3711540" y="1472530"/>
                    <a:pt x="3726804" y="1472530"/>
                  </a:cubicBezTo>
                  <a:cubicBezTo>
                    <a:pt x="3803473" y="1472530"/>
                    <a:pt x="3879204" y="1489463"/>
                    <a:pt x="3955404" y="1497930"/>
                  </a:cubicBezTo>
                  <a:cubicBezTo>
                    <a:pt x="4001652" y="1528762"/>
                    <a:pt x="4001189" y="1524856"/>
                    <a:pt x="4044304" y="1574130"/>
                  </a:cubicBezTo>
                  <a:cubicBezTo>
                    <a:pt x="4058242" y="1590060"/>
                    <a:pt x="4066474" y="1610992"/>
                    <a:pt x="4082404" y="1624930"/>
                  </a:cubicBezTo>
                  <a:cubicBezTo>
                    <a:pt x="4100981" y="1641185"/>
                    <a:pt x="4125365" y="1649338"/>
                    <a:pt x="4145904" y="1663030"/>
                  </a:cubicBezTo>
                  <a:cubicBezTo>
                    <a:pt x="4163516" y="1674771"/>
                    <a:pt x="4178326" y="1690628"/>
                    <a:pt x="4196704" y="1701130"/>
                  </a:cubicBezTo>
                  <a:cubicBezTo>
                    <a:pt x="4208327" y="1707772"/>
                    <a:pt x="4221817" y="1710583"/>
                    <a:pt x="4234804" y="1713830"/>
                  </a:cubicBezTo>
                  <a:cubicBezTo>
                    <a:pt x="4270304" y="1722705"/>
                    <a:pt x="4340535" y="1733569"/>
                    <a:pt x="4374504" y="1739230"/>
                  </a:cubicBezTo>
                  <a:cubicBezTo>
                    <a:pt x="4408371" y="1734997"/>
                    <a:pt x="4445033" y="1740653"/>
                    <a:pt x="4476104" y="1726530"/>
                  </a:cubicBezTo>
                  <a:cubicBezTo>
                    <a:pt x="4495373" y="1717771"/>
                    <a:pt x="4498133" y="1689505"/>
                    <a:pt x="4514204" y="1675730"/>
                  </a:cubicBezTo>
                  <a:cubicBezTo>
                    <a:pt x="4528578" y="1663409"/>
                    <a:pt x="4548071" y="1658797"/>
                    <a:pt x="4565004" y="1650330"/>
                  </a:cubicBezTo>
                  <a:cubicBezTo>
                    <a:pt x="4700420" y="1661615"/>
                    <a:pt x="4708240" y="1672118"/>
                    <a:pt x="4831704" y="1650330"/>
                  </a:cubicBezTo>
                  <a:cubicBezTo>
                    <a:pt x="4866082" y="1644263"/>
                    <a:pt x="4933304" y="1624930"/>
                    <a:pt x="4933304" y="1624930"/>
                  </a:cubicBezTo>
                  <a:cubicBezTo>
                    <a:pt x="4971404" y="1637630"/>
                    <a:pt x="5012347" y="1643799"/>
                    <a:pt x="5047604" y="1663030"/>
                  </a:cubicBezTo>
                  <a:cubicBezTo>
                    <a:pt x="5061004" y="1670339"/>
                    <a:pt x="5066991" y="1687101"/>
                    <a:pt x="5073004" y="1701130"/>
                  </a:cubicBezTo>
                  <a:cubicBezTo>
                    <a:pt x="5079880" y="1717173"/>
                    <a:pt x="5080909" y="1735147"/>
                    <a:pt x="5085704" y="1751930"/>
                  </a:cubicBezTo>
                  <a:cubicBezTo>
                    <a:pt x="5094716" y="1783473"/>
                    <a:pt x="5101506" y="1812222"/>
                    <a:pt x="5136504" y="1828130"/>
                  </a:cubicBezTo>
                  <a:cubicBezTo>
                    <a:pt x="5168284" y="1842575"/>
                    <a:pt x="5206324" y="1839085"/>
                    <a:pt x="5238104" y="1853530"/>
                  </a:cubicBezTo>
                  <a:cubicBezTo>
                    <a:pt x="5284671" y="1874697"/>
                    <a:pt x="5333222" y="1891952"/>
                    <a:pt x="5377804" y="1917030"/>
                  </a:cubicBezTo>
                  <a:cubicBezTo>
                    <a:pt x="5401429" y="1930319"/>
                    <a:pt x="5418318" y="1953464"/>
                    <a:pt x="5441304" y="1967830"/>
                  </a:cubicBezTo>
                  <a:cubicBezTo>
                    <a:pt x="5453450" y="1975421"/>
                    <a:pt x="5521846" y="1991141"/>
                    <a:pt x="5530204" y="1993230"/>
                  </a:cubicBezTo>
                  <a:cubicBezTo>
                    <a:pt x="5551371" y="2005930"/>
                    <a:pt x="5573957" y="2016519"/>
                    <a:pt x="5593704" y="2031330"/>
                  </a:cubicBezTo>
                  <a:cubicBezTo>
                    <a:pt x="5653357" y="2076070"/>
                    <a:pt x="5637189" y="2113558"/>
                    <a:pt x="5733404" y="2145630"/>
                  </a:cubicBezTo>
                  <a:cubicBezTo>
                    <a:pt x="5758804" y="2154097"/>
                    <a:pt x="5784049" y="2163044"/>
                    <a:pt x="5809604" y="2171030"/>
                  </a:cubicBezTo>
                  <a:cubicBezTo>
                    <a:pt x="5851789" y="2184213"/>
                    <a:pt x="5936604" y="2209130"/>
                    <a:pt x="5936604" y="2209130"/>
                  </a:cubicBezTo>
                  <a:cubicBezTo>
                    <a:pt x="5994442" y="2266968"/>
                    <a:pt x="6026108" y="2270062"/>
                    <a:pt x="5962004" y="2374230"/>
                  </a:cubicBezTo>
                  <a:cubicBezTo>
                    <a:pt x="5946005" y="2400229"/>
                    <a:pt x="5885804" y="2425030"/>
                    <a:pt x="5885804" y="2425030"/>
                  </a:cubicBezTo>
                  <a:cubicBezTo>
                    <a:pt x="5877337" y="2437730"/>
                    <a:pt x="5862563" y="2448020"/>
                    <a:pt x="5860404" y="2463130"/>
                  </a:cubicBezTo>
                  <a:cubicBezTo>
                    <a:pt x="5852790" y="2516425"/>
                    <a:pt x="5886147" y="2516950"/>
                    <a:pt x="5911204" y="2552030"/>
                  </a:cubicBezTo>
                  <a:cubicBezTo>
                    <a:pt x="5922208" y="2567436"/>
                    <a:pt x="5928137" y="2585897"/>
                    <a:pt x="5936604" y="2602830"/>
                  </a:cubicBezTo>
                  <a:cubicBezTo>
                    <a:pt x="5908774" y="2644575"/>
                    <a:pt x="5911649" y="2633022"/>
                    <a:pt x="5898504" y="2679030"/>
                  </a:cubicBezTo>
                  <a:cubicBezTo>
                    <a:pt x="5893709" y="2695813"/>
                    <a:pt x="5895486" y="2715307"/>
                    <a:pt x="5885804" y="2729830"/>
                  </a:cubicBezTo>
                  <a:cubicBezTo>
                    <a:pt x="5877337" y="2742530"/>
                    <a:pt x="5860404" y="2746763"/>
                    <a:pt x="5847704" y="2755230"/>
                  </a:cubicBezTo>
                  <a:cubicBezTo>
                    <a:pt x="5843471" y="2772163"/>
                    <a:pt x="5834211" y="2788594"/>
                    <a:pt x="5835004" y="2806030"/>
                  </a:cubicBezTo>
                  <a:cubicBezTo>
                    <a:pt x="5843492" y="2992764"/>
                    <a:pt x="5839370" y="2971529"/>
                    <a:pt x="5873104" y="3072730"/>
                  </a:cubicBezTo>
                  <a:lnTo>
                    <a:pt x="5796904" y="3098130"/>
                  </a:lnTo>
                  <a:cubicBezTo>
                    <a:pt x="5784204" y="3102363"/>
                    <a:pt x="5771676" y="3107152"/>
                    <a:pt x="5758804" y="3110830"/>
                  </a:cubicBezTo>
                  <a:lnTo>
                    <a:pt x="5669904" y="3136230"/>
                  </a:lnTo>
                  <a:cubicBezTo>
                    <a:pt x="5661437" y="3148930"/>
                    <a:pt x="5656423" y="3164795"/>
                    <a:pt x="5644504" y="3174330"/>
                  </a:cubicBezTo>
                  <a:cubicBezTo>
                    <a:pt x="5634051" y="3182693"/>
                    <a:pt x="5618378" y="3181043"/>
                    <a:pt x="5606404" y="3187030"/>
                  </a:cubicBezTo>
                  <a:cubicBezTo>
                    <a:pt x="5592752" y="3193856"/>
                    <a:pt x="5580030" y="3202659"/>
                    <a:pt x="5568304" y="3212430"/>
                  </a:cubicBezTo>
                  <a:cubicBezTo>
                    <a:pt x="5554506" y="3223928"/>
                    <a:pt x="5544002" y="3239032"/>
                    <a:pt x="5530204" y="3250530"/>
                  </a:cubicBezTo>
                  <a:cubicBezTo>
                    <a:pt x="5424116" y="3338937"/>
                    <a:pt x="5565314" y="3202720"/>
                    <a:pt x="5454004" y="3314030"/>
                  </a:cubicBezTo>
                  <a:cubicBezTo>
                    <a:pt x="5449771" y="3352130"/>
                    <a:pt x="5476897" y="3414093"/>
                    <a:pt x="5441304" y="3428330"/>
                  </a:cubicBezTo>
                  <a:cubicBezTo>
                    <a:pt x="5343823" y="3467322"/>
                    <a:pt x="5250290" y="3432392"/>
                    <a:pt x="5161904" y="3402930"/>
                  </a:cubicBezTo>
                  <a:cubicBezTo>
                    <a:pt x="5157671" y="3419863"/>
                    <a:pt x="5150784" y="3436347"/>
                    <a:pt x="5149204" y="3453730"/>
                  </a:cubicBezTo>
                  <a:cubicBezTo>
                    <a:pt x="5142295" y="3529734"/>
                    <a:pt x="5158434" y="3609231"/>
                    <a:pt x="5136504" y="3682330"/>
                  </a:cubicBezTo>
                  <a:cubicBezTo>
                    <a:pt x="5129953" y="3704166"/>
                    <a:pt x="5093018" y="3696814"/>
                    <a:pt x="5073004" y="3707730"/>
                  </a:cubicBezTo>
                  <a:cubicBezTo>
                    <a:pt x="5046204" y="3722348"/>
                    <a:pt x="4996804" y="3758530"/>
                    <a:pt x="4996804" y="3758530"/>
                  </a:cubicBezTo>
                  <a:cubicBezTo>
                    <a:pt x="4975637" y="3750063"/>
                    <a:pt x="4951542" y="3746808"/>
                    <a:pt x="4933304" y="3733130"/>
                  </a:cubicBezTo>
                  <a:cubicBezTo>
                    <a:pt x="4899778" y="3707985"/>
                    <a:pt x="4884161" y="3657482"/>
                    <a:pt x="4844404" y="3644230"/>
                  </a:cubicBezTo>
                  <a:lnTo>
                    <a:pt x="4768204" y="3618830"/>
                  </a:lnTo>
                  <a:cubicBezTo>
                    <a:pt x="4747037" y="3623063"/>
                    <a:pt x="4713895" y="3611999"/>
                    <a:pt x="4704704" y="3631530"/>
                  </a:cubicBezTo>
                  <a:cubicBezTo>
                    <a:pt x="4675361" y="3693884"/>
                    <a:pt x="4731981" y="3812938"/>
                    <a:pt x="4666604" y="3834730"/>
                  </a:cubicBezTo>
                  <a:cubicBezTo>
                    <a:pt x="4653904" y="3838963"/>
                    <a:pt x="4641572" y="3844526"/>
                    <a:pt x="4628504" y="3847430"/>
                  </a:cubicBezTo>
                  <a:cubicBezTo>
                    <a:pt x="4596786" y="3854478"/>
                    <a:pt x="4491762" y="3868779"/>
                    <a:pt x="4463404" y="3872830"/>
                  </a:cubicBezTo>
                  <a:cubicBezTo>
                    <a:pt x="4467637" y="3898230"/>
                    <a:pt x="4465646" y="3925499"/>
                    <a:pt x="4476104" y="3949030"/>
                  </a:cubicBezTo>
                  <a:cubicBezTo>
                    <a:pt x="4504188" y="4012219"/>
                    <a:pt x="4554937" y="3966763"/>
                    <a:pt x="4463404" y="4012530"/>
                  </a:cubicBezTo>
                  <a:cubicBezTo>
                    <a:pt x="4442237" y="4008297"/>
                    <a:pt x="4418646" y="4010540"/>
                    <a:pt x="4399904" y="3999830"/>
                  </a:cubicBezTo>
                  <a:cubicBezTo>
                    <a:pt x="4386652" y="3992257"/>
                    <a:pt x="4386423" y="3971265"/>
                    <a:pt x="4374504" y="3961730"/>
                  </a:cubicBezTo>
                  <a:cubicBezTo>
                    <a:pt x="4364051" y="3953367"/>
                    <a:pt x="4349104" y="3953263"/>
                    <a:pt x="4336404" y="3949030"/>
                  </a:cubicBezTo>
                  <a:cubicBezTo>
                    <a:pt x="4294071" y="3953263"/>
                    <a:pt x="4249113" y="3946457"/>
                    <a:pt x="4209404" y="3961730"/>
                  </a:cubicBezTo>
                  <a:cubicBezTo>
                    <a:pt x="4189648" y="3969328"/>
                    <a:pt x="4180770" y="3993598"/>
                    <a:pt x="4171304" y="4012530"/>
                  </a:cubicBezTo>
                  <a:cubicBezTo>
                    <a:pt x="4163498" y="4028142"/>
                    <a:pt x="4163399" y="4046547"/>
                    <a:pt x="4158604" y="4063330"/>
                  </a:cubicBezTo>
                  <a:cubicBezTo>
                    <a:pt x="4122165" y="4190867"/>
                    <a:pt x="4172906" y="3993421"/>
                    <a:pt x="4133204" y="4152230"/>
                  </a:cubicBezTo>
                  <a:cubicBezTo>
                    <a:pt x="4120504" y="4147997"/>
                    <a:pt x="4107078" y="4145517"/>
                    <a:pt x="4095104" y="4139530"/>
                  </a:cubicBezTo>
                  <a:cubicBezTo>
                    <a:pt x="4081452" y="4132704"/>
                    <a:pt x="4072268" y="4114130"/>
                    <a:pt x="4057004" y="4114130"/>
                  </a:cubicBezTo>
                  <a:cubicBezTo>
                    <a:pt x="4001323" y="4114130"/>
                    <a:pt x="3946937" y="4131063"/>
                    <a:pt x="3891904" y="4139530"/>
                  </a:cubicBezTo>
                  <a:cubicBezTo>
                    <a:pt x="3870737" y="4156463"/>
                    <a:pt x="3839763" y="4165718"/>
                    <a:pt x="3828404" y="4190330"/>
                  </a:cubicBezTo>
                  <a:cubicBezTo>
                    <a:pt x="3761626" y="4335015"/>
                    <a:pt x="3876639" y="4289396"/>
                    <a:pt x="3764904" y="4317330"/>
                  </a:cubicBezTo>
                  <a:cubicBezTo>
                    <a:pt x="3705637" y="4308863"/>
                    <a:pt x="3642690" y="4314165"/>
                    <a:pt x="3587104" y="4291930"/>
                  </a:cubicBezTo>
                  <a:cubicBezTo>
                    <a:pt x="3570898" y="4285448"/>
                    <a:pt x="3591337" y="4245363"/>
                    <a:pt x="3574404" y="4241130"/>
                  </a:cubicBezTo>
                  <a:cubicBezTo>
                    <a:pt x="3556980" y="4236774"/>
                    <a:pt x="3550102" y="4267732"/>
                    <a:pt x="3536304" y="4279230"/>
                  </a:cubicBezTo>
                  <a:cubicBezTo>
                    <a:pt x="3524578" y="4289001"/>
                    <a:pt x="3510415" y="4295472"/>
                    <a:pt x="3498204" y="4304630"/>
                  </a:cubicBezTo>
                  <a:cubicBezTo>
                    <a:pt x="3476519" y="4320894"/>
                    <a:pt x="3456626" y="4339487"/>
                    <a:pt x="3434704" y="4355430"/>
                  </a:cubicBezTo>
                  <a:cubicBezTo>
                    <a:pt x="3410016" y="4373385"/>
                    <a:pt x="3380090" y="4384644"/>
                    <a:pt x="3358504" y="4406230"/>
                  </a:cubicBezTo>
                  <a:cubicBezTo>
                    <a:pt x="3309611" y="4455123"/>
                    <a:pt x="3335348" y="4434367"/>
                    <a:pt x="3282304" y="4469730"/>
                  </a:cubicBezTo>
                  <a:cubicBezTo>
                    <a:pt x="3278071" y="4482430"/>
                    <a:pt x="3282591" y="4504583"/>
                    <a:pt x="3269604" y="4507830"/>
                  </a:cubicBezTo>
                  <a:cubicBezTo>
                    <a:pt x="3254796" y="4511532"/>
                    <a:pt x="3243093" y="4492363"/>
                    <a:pt x="3231504" y="4482430"/>
                  </a:cubicBezTo>
                  <a:cubicBezTo>
                    <a:pt x="3213322" y="4466845"/>
                    <a:pt x="3200629" y="4444914"/>
                    <a:pt x="3180704" y="4431630"/>
                  </a:cubicBezTo>
                  <a:cubicBezTo>
                    <a:pt x="3161736" y="4418984"/>
                    <a:pt x="3137594" y="4416425"/>
                    <a:pt x="3117204" y="4406230"/>
                  </a:cubicBezTo>
                  <a:cubicBezTo>
                    <a:pt x="3103552" y="4399404"/>
                    <a:pt x="3091804" y="4389297"/>
                    <a:pt x="3079104" y="4380830"/>
                  </a:cubicBezTo>
                  <a:cubicBezTo>
                    <a:pt x="3062171" y="4389297"/>
                    <a:pt x="3043710" y="4395226"/>
                    <a:pt x="3028304" y="4406230"/>
                  </a:cubicBezTo>
                  <a:cubicBezTo>
                    <a:pt x="3013689" y="4416669"/>
                    <a:pt x="3007628" y="4439974"/>
                    <a:pt x="2990204" y="4444330"/>
                  </a:cubicBezTo>
                  <a:cubicBezTo>
                    <a:pt x="2969263" y="4449565"/>
                    <a:pt x="2947871" y="4435863"/>
                    <a:pt x="2926704" y="4431630"/>
                  </a:cubicBezTo>
                  <a:cubicBezTo>
                    <a:pt x="2914004" y="4418930"/>
                    <a:pt x="2898567" y="4408474"/>
                    <a:pt x="2888604" y="4393530"/>
                  </a:cubicBezTo>
                  <a:cubicBezTo>
                    <a:pt x="2864897" y="4357970"/>
                    <a:pt x="2878444" y="4352890"/>
                    <a:pt x="2888604" y="4317330"/>
                  </a:cubicBezTo>
                  <a:cubicBezTo>
                    <a:pt x="2893399" y="4300547"/>
                    <a:pt x="2897071" y="4283463"/>
                    <a:pt x="2901304" y="4266530"/>
                  </a:cubicBezTo>
                  <a:cubicBezTo>
                    <a:pt x="2897071" y="4253830"/>
                    <a:pt x="2893877" y="4240735"/>
                    <a:pt x="2888604" y="4228430"/>
                  </a:cubicBezTo>
                  <a:cubicBezTo>
                    <a:pt x="2881146" y="4211029"/>
                    <a:pt x="2865881" y="4196372"/>
                    <a:pt x="2863204" y="4177630"/>
                  </a:cubicBezTo>
                  <a:cubicBezTo>
                    <a:pt x="2861311" y="4164378"/>
                    <a:pt x="2872657" y="4152517"/>
                    <a:pt x="2875904" y="4139530"/>
                  </a:cubicBezTo>
                  <a:cubicBezTo>
                    <a:pt x="2881139" y="4118589"/>
                    <a:pt x="2884371" y="4097197"/>
                    <a:pt x="2888604" y="4076030"/>
                  </a:cubicBezTo>
                  <a:cubicBezTo>
                    <a:pt x="2884371" y="4054863"/>
                    <a:pt x="2891168" y="4027794"/>
                    <a:pt x="2875904" y="4012530"/>
                  </a:cubicBezTo>
                  <a:cubicBezTo>
                    <a:pt x="2860640" y="3997266"/>
                    <a:pt x="2817469" y="4020813"/>
                    <a:pt x="2812404" y="3999830"/>
                  </a:cubicBezTo>
                  <a:cubicBezTo>
                    <a:pt x="2784520" y="3884312"/>
                    <a:pt x="2826744" y="3756224"/>
                    <a:pt x="2787004" y="3644230"/>
                  </a:cubicBezTo>
                  <a:cubicBezTo>
                    <a:pt x="2773574" y="3606381"/>
                    <a:pt x="2710804" y="3618830"/>
                    <a:pt x="2672704" y="3606130"/>
                  </a:cubicBezTo>
                  <a:lnTo>
                    <a:pt x="2634604" y="3593430"/>
                  </a:lnTo>
                  <a:cubicBezTo>
                    <a:pt x="2573973" y="3608588"/>
                    <a:pt x="2523639" y="3607208"/>
                    <a:pt x="2482204" y="3656930"/>
                  </a:cubicBezTo>
                  <a:cubicBezTo>
                    <a:pt x="2473634" y="3667214"/>
                    <a:pt x="2476005" y="3683328"/>
                    <a:pt x="2469504" y="3695030"/>
                  </a:cubicBezTo>
                  <a:cubicBezTo>
                    <a:pt x="2425926" y="3773471"/>
                    <a:pt x="2436260" y="3759526"/>
                    <a:pt x="2380604" y="3796630"/>
                  </a:cubicBezTo>
                  <a:cubicBezTo>
                    <a:pt x="2325571" y="3792397"/>
                    <a:pt x="2268836" y="3798152"/>
                    <a:pt x="2215504" y="3783930"/>
                  </a:cubicBezTo>
                  <a:cubicBezTo>
                    <a:pt x="2156727" y="3768256"/>
                    <a:pt x="2206548" y="3723404"/>
                    <a:pt x="2215504" y="3707730"/>
                  </a:cubicBezTo>
                  <a:cubicBezTo>
                    <a:pt x="2224897" y="3691292"/>
                    <a:pt x="2228784" y="3671474"/>
                    <a:pt x="2240904" y="3656930"/>
                  </a:cubicBezTo>
                  <a:cubicBezTo>
                    <a:pt x="2250675" y="3645204"/>
                    <a:pt x="2266304" y="3639997"/>
                    <a:pt x="2279004" y="3631530"/>
                  </a:cubicBezTo>
                  <a:cubicBezTo>
                    <a:pt x="2287471" y="3589197"/>
                    <a:pt x="2290752" y="3545486"/>
                    <a:pt x="2304404" y="3504530"/>
                  </a:cubicBezTo>
                  <a:cubicBezTo>
                    <a:pt x="2308637" y="3491830"/>
                    <a:pt x="2309678" y="3477569"/>
                    <a:pt x="2317104" y="3466430"/>
                  </a:cubicBezTo>
                  <a:cubicBezTo>
                    <a:pt x="2327067" y="3451486"/>
                    <a:pt x="2344177" y="3442507"/>
                    <a:pt x="2355204" y="3428330"/>
                  </a:cubicBezTo>
                  <a:cubicBezTo>
                    <a:pt x="2373946" y="3404233"/>
                    <a:pt x="2406004" y="3352130"/>
                    <a:pt x="2406004" y="3352130"/>
                  </a:cubicBezTo>
                  <a:cubicBezTo>
                    <a:pt x="2401771" y="3335197"/>
                    <a:pt x="2410477" y="3304452"/>
                    <a:pt x="2393304" y="3301330"/>
                  </a:cubicBezTo>
                  <a:cubicBezTo>
                    <a:pt x="2341963" y="3291995"/>
                    <a:pt x="2254631" y="3331399"/>
                    <a:pt x="2202804" y="3352130"/>
                  </a:cubicBezTo>
                  <a:cubicBezTo>
                    <a:pt x="2098090" y="3325952"/>
                    <a:pt x="2206441" y="3362296"/>
                    <a:pt x="2101204" y="3288630"/>
                  </a:cubicBezTo>
                  <a:cubicBezTo>
                    <a:pt x="2077939" y="3272345"/>
                    <a:pt x="2049355" y="3265141"/>
                    <a:pt x="2025004" y="3250530"/>
                  </a:cubicBezTo>
                  <a:cubicBezTo>
                    <a:pt x="2006854" y="3239640"/>
                    <a:pt x="1991428" y="3224733"/>
                    <a:pt x="1974204" y="3212430"/>
                  </a:cubicBezTo>
                  <a:cubicBezTo>
                    <a:pt x="1961784" y="3203558"/>
                    <a:pt x="1947830" y="3196801"/>
                    <a:pt x="1936104" y="3187030"/>
                  </a:cubicBezTo>
                  <a:cubicBezTo>
                    <a:pt x="1903524" y="3159880"/>
                    <a:pt x="1884636" y="3132755"/>
                    <a:pt x="1859904" y="3098130"/>
                  </a:cubicBezTo>
                  <a:cubicBezTo>
                    <a:pt x="1851032" y="3085710"/>
                    <a:pt x="1844645" y="3071438"/>
                    <a:pt x="1834504" y="3060030"/>
                  </a:cubicBezTo>
                  <a:cubicBezTo>
                    <a:pt x="1810639" y="3033182"/>
                    <a:pt x="1776785" y="3014632"/>
                    <a:pt x="1758304" y="2983830"/>
                  </a:cubicBezTo>
                  <a:cubicBezTo>
                    <a:pt x="1740840" y="2954724"/>
                    <a:pt x="1715920" y="2901553"/>
                    <a:pt x="1682104" y="2882230"/>
                  </a:cubicBezTo>
                  <a:cubicBezTo>
                    <a:pt x="1658609" y="2868804"/>
                    <a:pt x="1530487" y="2856928"/>
                    <a:pt x="1529704" y="2856830"/>
                  </a:cubicBezTo>
                  <a:cubicBezTo>
                    <a:pt x="1470437" y="2865297"/>
                    <a:pt x="1410181" y="2868518"/>
                    <a:pt x="1351904" y="2882230"/>
                  </a:cubicBezTo>
                  <a:cubicBezTo>
                    <a:pt x="1307617" y="2892651"/>
                    <a:pt x="1315758" y="2918376"/>
                    <a:pt x="1288404" y="2945730"/>
                  </a:cubicBezTo>
                  <a:cubicBezTo>
                    <a:pt x="1277611" y="2956523"/>
                    <a:pt x="1263004" y="2962663"/>
                    <a:pt x="1250304" y="2971130"/>
                  </a:cubicBezTo>
                  <a:cubicBezTo>
                    <a:pt x="1241837" y="2983830"/>
                    <a:pt x="1236630" y="2999459"/>
                    <a:pt x="1224904" y="3009230"/>
                  </a:cubicBezTo>
                  <a:cubicBezTo>
                    <a:pt x="1203979" y="3026667"/>
                    <a:pt x="1162473" y="3038507"/>
                    <a:pt x="1136004" y="3047330"/>
                  </a:cubicBezTo>
                  <a:cubicBezTo>
                    <a:pt x="1127537" y="3034630"/>
                    <a:pt x="1115431" y="3023710"/>
                    <a:pt x="1110604" y="3009230"/>
                  </a:cubicBezTo>
                  <a:cubicBezTo>
                    <a:pt x="1102461" y="2984801"/>
                    <a:pt x="1110680" y="2955388"/>
                    <a:pt x="1097904" y="2933030"/>
                  </a:cubicBezTo>
                  <a:cubicBezTo>
                    <a:pt x="1091262" y="2921407"/>
                    <a:pt x="1072504" y="2924563"/>
                    <a:pt x="1059804" y="2920330"/>
                  </a:cubicBezTo>
                  <a:cubicBezTo>
                    <a:pt x="1064037" y="2869530"/>
                    <a:pt x="1062507" y="2817916"/>
                    <a:pt x="1072504" y="2767930"/>
                  </a:cubicBezTo>
                  <a:cubicBezTo>
                    <a:pt x="1075497" y="2752963"/>
                    <a:pt x="1095395" y="2744886"/>
                    <a:pt x="1097904" y="2729830"/>
                  </a:cubicBezTo>
                  <a:cubicBezTo>
                    <a:pt x="1105992" y="2681302"/>
                    <a:pt x="1049956" y="2677631"/>
                    <a:pt x="1021704" y="2666330"/>
                  </a:cubicBezTo>
                  <a:cubicBezTo>
                    <a:pt x="1017471" y="2645163"/>
                    <a:pt x="1016583" y="2623041"/>
                    <a:pt x="1009004" y="2602830"/>
                  </a:cubicBezTo>
                  <a:cubicBezTo>
                    <a:pt x="996105" y="2568432"/>
                    <a:pt x="967964" y="2553582"/>
                    <a:pt x="945504" y="2526630"/>
                  </a:cubicBezTo>
                  <a:cubicBezTo>
                    <a:pt x="923065" y="2499704"/>
                    <a:pt x="910231" y="2468784"/>
                    <a:pt x="894704" y="2437730"/>
                  </a:cubicBezTo>
                  <a:cubicBezTo>
                    <a:pt x="880882" y="2368618"/>
                    <a:pt x="865734" y="2355235"/>
                    <a:pt x="920104" y="2285330"/>
                  </a:cubicBezTo>
                  <a:cubicBezTo>
                    <a:pt x="931727" y="2270386"/>
                    <a:pt x="953971" y="2268397"/>
                    <a:pt x="970904" y="2259930"/>
                  </a:cubicBezTo>
                  <a:cubicBezTo>
                    <a:pt x="962437" y="2242997"/>
                    <a:pt x="959878" y="2221451"/>
                    <a:pt x="945504" y="2209130"/>
                  </a:cubicBezTo>
                  <a:cubicBezTo>
                    <a:pt x="928195" y="2194294"/>
                    <a:pt x="901932" y="2194801"/>
                    <a:pt x="882004" y="2183730"/>
                  </a:cubicBezTo>
                  <a:cubicBezTo>
                    <a:pt x="863501" y="2173451"/>
                    <a:pt x="846937" y="2159790"/>
                    <a:pt x="831204" y="2145630"/>
                  </a:cubicBezTo>
                  <a:cubicBezTo>
                    <a:pt x="726674" y="2051553"/>
                    <a:pt x="798079" y="2078045"/>
                    <a:pt x="691504" y="2056730"/>
                  </a:cubicBezTo>
                  <a:cubicBezTo>
                    <a:pt x="546313" y="2063330"/>
                    <a:pt x="465207" y="2018828"/>
                    <a:pt x="374004" y="2094830"/>
                  </a:cubicBezTo>
                  <a:cubicBezTo>
                    <a:pt x="360206" y="2106328"/>
                    <a:pt x="348604" y="2120230"/>
                    <a:pt x="335904" y="2132930"/>
                  </a:cubicBezTo>
                  <a:cubicBezTo>
                    <a:pt x="248565" y="2074704"/>
                    <a:pt x="288664" y="2072477"/>
                    <a:pt x="221604" y="2094830"/>
                  </a:cubicBezTo>
                  <a:cubicBezTo>
                    <a:pt x="213137" y="2111763"/>
                    <a:pt x="202851" y="2127903"/>
                    <a:pt x="196204" y="2145630"/>
                  </a:cubicBezTo>
                  <a:cubicBezTo>
                    <a:pt x="190075" y="2161973"/>
                    <a:pt x="191981" y="2181172"/>
                    <a:pt x="183504" y="2196430"/>
                  </a:cubicBezTo>
                  <a:cubicBezTo>
                    <a:pt x="152449" y="2252329"/>
                    <a:pt x="138771" y="2255886"/>
                    <a:pt x="94604" y="2285330"/>
                  </a:cubicBezTo>
                  <a:cubicBezTo>
                    <a:pt x="64971" y="2281097"/>
                    <a:pt x="28700" y="2291793"/>
                    <a:pt x="5704" y="2272630"/>
                  </a:cubicBezTo>
                  <a:cubicBezTo>
                    <a:pt x="-7705" y="2261456"/>
                    <a:pt x="4995" y="2233004"/>
                    <a:pt x="18404" y="2221830"/>
                  </a:cubicBezTo>
                  <a:cubicBezTo>
                    <a:pt x="34987" y="2208011"/>
                    <a:pt x="60737" y="2213363"/>
                    <a:pt x="81904" y="2209130"/>
                  </a:cubicBezTo>
                  <a:cubicBezTo>
                    <a:pt x="77671" y="2192197"/>
                    <a:pt x="78886" y="2172853"/>
                    <a:pt x="69204" y="2158330"/>
                  </a:cubicBezTo>
                  <a:cubicBezTo>
                    <a:pt x="60150" y="2144748"/>
                    <a:pt x="-38366" y="2114250"/>
                    <a:pt x="43804" y="2069430"/>
                  </a:cubicBezTo>
                  <a:cubicBezTo>
                    <a:pt x="81154" y="2049057"/>
                    <a:pt x="128471" y="2060963"/>
                    <a:pt x="170804" y="2056730"/>
                  </a:cubicBezTo>
                  <a:cubicBezTo>
                    <a:pt x="175040" y="2014374"/>
                    <a:pt x="177371" y="1929152"/>
                    <a:pt x="196204" y="1878930"/>
                  </a:cubicBezTo>
                  <a:cubicBezTo>
                    <a:pt x="202851" y="1861203"/>
                    <a:pt x="210600" y="1843536"/>
                    <a:pt x="221604" y="1828130"/>
                  </a:cubicBezTo>
                  <a:cubicBezTo>
                    <a:pt x="232043" y="1813515"/>
                    <a:pt x="248015" y="1803667"/>
                    <a:pt x="259704" y="1790030"/>
                  </a:cubicBezTo>
                  <a:cubicBezTo>
                    <a:pt x="273479" y="1773959"/>
                    <a:pt x="285104" y="1756163"/>
                    <a:pt x="297804" y="1739230"/>
                  </a:cubicBezTo>
                  <a:cubicBezTo>
                    <a:pt x="302037" y="1718063"/>
                    <a:pt x="296456" y="1692119"/>
                    <a:pt x="310504" y="1675730"/>
                  </a:cubicBezTo>
                  <a:cubicBezTo>
                    <a:pt x="325340" y="1658421"/>
                    <a:pt x="363088" y="1670344"/>
                    <a:pt x="374004" y="1650330"/>
                  </a:cubicBezTo>
                  <a:cubicBezTo>
                    <a:pt x="498539" y="1422016"/>
                    <a:pt x="279807" y="1621547"/>
                    <a:pt x="450204" y="1485230"/>
                  </a:cubicBezTo>
                  <a:cubicBezTo>
                    <a:pt x="433271" y="1434430"/>
                    <a:pt x="432487" y="1374936"/>
                    <a:pt x="399404" y="1332830"/>
                  </a:cubicBezTo>
                  <a:cubicBezTo>
                    <a:pt x="380363" y="1308596"/>
                    <a:pt x="320761" y="1336492"/>
                    <a:pt x="310504" y="1307430"/>
                  </a:cubicBezTo>
                  <a:cubicBezTo>
                    <a:pt x="258304" y="1159529"/>
                    <a:pt x="303224" y="1136910"/>
                    <a:pt x="374004" y="1066130"/>
                  </a:cubicBezTo>
                  <a:cubicBezTo>
                    <a:pt x="378237" y="1053430"/>
                    <a:pt x="383457" y="1041017"/>
                    <a:pt x="386704" y="1028030"/>
                  </a:cubicBezTo>
                  <a:cubicBezTo>
                    <a:pt x="391939" y="1007089"/>
                    <a:pt x="387964" y="982835"/>
                    <a:pt x="399404" y="964530"/>
                  </a:cubicBezTo>
                  <a:cubicBezTo>
                    <a:pt x="410622" y="946581"/>
                    <a:pt x="435237" y="941397"/>
                    <a:pt x="450204" y="926430"/>
                  </a:cubicBezTo>
                  <a:cubicBezTo>
                    <a:pt x="460997" y="915637"/>
                    <a:pt x="468031" y="901582"/>
                    <a:pt x="475604" y="888330"/>
                  </a:cubicBezTo>
                  <a:cubicBezTo>
                    <a:pt x="484997" y="871892"/>
                    <a:pt x="487617" y="850917"/>
                    <a:pt x="501004" y="837530"/>
                  </a:cubicBezTo>
                  <a:cubicBezTo>
                    <a:pt x="510470" y="828064"/>
                    <a:pt x="526404" y="829063"/>
                    <a:pt x="539104" y="824830"/>
                  </a:cubicBezTo>
                  <a:cubicBezTo>
                    <a:pt x="547571" y="807897"/>
                    <a:pt x="555111" y="790468"/>
                    <a:pt x="564504" y="774030"/>
                  </a:cubicBezTo>
                  <a:cubicBezTo>
                    <a:pt x="572077" y="760778"/>
                    <a:pt x="588522" y="751131"/>
                    <a:pt x="589904" y="735930"/>
                  </a:cubicBezTo>
                  <a:cubicBezTo>
                    <a:pt x="592994" y="701940"/>
                    <a:pt x="561940" y="664857"/>
                    <a:pt x="577204" y="634330"/>
                  </a:cubicBezTo>
                  <a:cubicBezTo>
                    <a:pt x="585671" y="617397"/>
                    <a:pt x="612598" y="648726"/>
                    <a:pt x="628004" y="659730"/>
                  </a:cubicBezTo>
                  <a:cubicBezTo>
                    <a:pt x="713690" y="720935"/>
                    <a:pt x="606268" y="687857"/>
                    <a:pt x="742304" y="710530"/>
                  </a:cubicBezTo>
                  <a:cubicBezTo>
                    <a:pt x="746537" y="731697"/>
                    <a:pt x="744294" y="755288"/>
                    <a:pt x="755004" y="774030"/>
                  </a:cubicBezTo>
                  <a:cubicBezTo>
                    <a:pt x="762577" y="787282"/>
                    <a:pt x="783333" y="787704"/>
                    <a:pt x="793104" y="799430"/>
                  </a:cubicBezTo>
                  <a:cubicBezTo>
                    <a:pt x="805224" y="813974"/>
                    <a:pt x="811222" y="832754"/>
                    <a:pt x="818504" y="850230"/>
                  </a:cubicBezTo>
                  <a:cubicBezTo>
                    <a:pt x="832415" y="883617"/>
                    <a:pt x="832408" y="924945"/>
                    <a:pt x="856604" y="951830"/>
                  </a:cubicBezTo>
                  <a:cubicBezTo>
                    <a:pt x="874515" y="971731"/>
                    <a:pt x="907404" y="968763"/>
                    <a:pt x="932804" y="977230"/>
                  </a:cubicBezTo>
                  <a:cubicBezTo>
                    <a:pt x="1008902" y="1091378"/>
                    <a:pt x="889182" y="899924"/>
                    <a:pt x="970904" y="1104230"/>
                  </a:cubicBezTo>
                  <a:cubicBezTo>
                    <a:pt x="977574" y="1120906"/>
                    <a:pt x="996304" y="1129630"/>
                    <a:pt x="1009004" y="1142330"/>
                  </a:cubicBezTo>
                  <a:cubicBezTo>
                    <a:pt x="1034404" y="1138097"/>
                    <a:pt x="1068898" y="1149560"/>
                    <a:pt x="1085204" y="1129630"/>
                  </a:cubicBezTo>
                  <a:cubicBezTo>
                    <a:pt x="1128256" y="1077011"/>
                    <a:pt x="1136967" y="849689"/>
                    <a:pt x="1148704" y="812130"/>
                  </a:cubicBezTo>
                  <a:cubicBezTo>
                    <a:pt x="1152697" y="799352"/>
                    <a:pt x="1174104" y="803663"/>
                    <a:pt x="1186804" y="799430"/>
                  </a:cubicBezTo>
                  <a:cubicBezTo>
                    <a:pt x="1191037" y="778263"/>
                    <a:pt x="1179026" y="742756"/>
                    <a:pt x="1199504" y="735930"/>
                  </a:cubicBezTo>
                  <a:cubicBezTo>
                    <a:pt x="1288689" y="706202"/>
                    <a:pt x="1321750" y="736994"/>
                    <a:pt x="1377304" y="774030"/>
                  </a:cubicBezTo>
                  <a:cubicBezTo>
                    <a:pt x="1373071" y="790963"/>
                    <a:pt x="1368390" y="807791"/>
                    <a:pt x="1364604" y="824830"/>
                  </a:cubicBezTo>
                  <a:cubicBezTo>
                    <a:pt x="1359921" y="845902"/>
                    <a:pt x="1359483" y="868119"/>
                    <a:pt x="1351904" y="888330"/>
                  </a:cubicBezTo>
                  <a:cubicBezTo>
                    <a:pt x="1346545" y="902622"/>
                    <a:pt x="1333330" y="912778"/>
                    <a:pt x="1326504" y="926430"/>
                  </a:cubicBezTo>
                  <a:cubicBezTo>
                    <a:pt x="1320517" y="938404"/>
                    <a:pt x="1318037" y="951830"/>
                    <a:pt x="1313804" y="964530"/>
                  </a:cubicBezTo>
                  <a:cubicBezTo>
                    <a:pt x="1330737" y="972997"/>
                    <a:pt x="1345788" y="987839"/>
                    <a:pt x="1364604" y="989930"/>
                  </a:cubicBezTo>
                  <a:cubicBezTo>
                    <a:pt x="1415241" y="995556"/>
                    <a:pt x="1423744" y="971062"/>
                    <a:pt x="1466204" y="964530"/>
                  </a:cubicBezTo>
                  <a:cubicBezTo>
                    <a:pt x="1508254" y="958061"/>
                    <a:pt x="1550871" y="956063"/>
                    <a:pt x="1593204" y="951830"/>
                  </a:cubicBezTo>
                  <a:cubicBezTo>
                    <a:pt x="1601671" y="939130"/>
                    <a:pt x="1608833" y="925456"/>
                    <a:pt x="1618604" y="913730"/>
                  </a:cubicBezTo>
                  <a:cubicBezTo>
                    <a:pt x="1630102" y="899932"/>
                    <a:pt x="1647982" y="891330"/>
                    <a:pt x="1656704" y="875630"/>
                  </a:cubicBezTo>
                  <a:cubicBezTo>
                    <a:pt x="1669707" y="852225"/>
                    <a:pt x="1682104" y="799430"/>
                    <a:pt x="1682104" y="799430"/>
                  </a:cubicBezTo>
                  <a:cubicBezTo>
                    <a:pt x="1651210" y="675853"/>
                    <a:pt x="1705147" y="823652"/>
                    <a:pt x="1529704" y="735930"/>
                  </a:cubicBezTo>
                  <a:cubicBezTo>
                    <a:pt x="1510397" y="726277"/>
                    <a:pt x="1533393" y="686478"/>
                    <a:pt x="1517004" y="672430"/>
                  </a:cubicBezTo>
                  <a:cubicBezTo>
                    <a:pt x="1497453" y="655672"/>
                    <a:pt x="1466204" y="663963"/>
                    <a:pt x="1440804" y="659730"/>
                  </a:cubicBezTo>
                  <a:cubicBezTo>
                    <a:pt x="1409020" y="532595"/>
                    <a:pt x="1456809" y="663035"/>
                    <a:pt x="1390004" y="596230"/>
                  </a:cubicBezTo>
                  <a:cubicBezTo>
                    <a:pt x="1383004" y="589230"/>
                    <a:pt x="1365922" y="508978"/>
                    <a:pt x="1364604" y="507330"/>
                  </a:cubicBezTo>
                  <a:cubicBezTo>
                    <a:pt x="1356241" y="496877"/>
                    <a:pt x="1339204" y="498863"/>
                    <a:pt x="1326504" y="494630"/>
                  </a:cubicBezTo>
                  <a:cubicBezTo>
                    <a:pt x="1330737" y="477697"/>
                    <a:pt x="1339204" y="461284"/>
                    <a:pt x="1339204" y="443830"/>
                  </a:cubicBezTo>
                  <a:cubicBezTo>
                    <a:pt x="1339204" y="426376"/>
                    <a:pt x="1315600" y="406660"/>
                    <a:pt x="1326504" y="393030"/>
                  </a:cubicBezTo>
                  <a:cubicBezTo>
                    <a:pt x="1339989" y="376174"/>
                    <a:pt x="1368837" y="384563"/>
                    <a:pt x="1390004" y="380330"/>
                  </a:cubicBezTo>
                  <a:cubicBezTo>
                    <a:pt x="1377304" y="359163"/>
                    <a:pt x="1359710" y="340248"/>
                    <a:pt x="1351904" y="316830"/>
                  </a:cubicBezTo>
                  <a:cubicBezTo>
                    <a:pt x="1311574" y="195839"/>
                    <a:pt x="1377099" y="253193"/>
                    <a:pt x="1301104" y="202530"/>
                  </a:cubicBezTo>
                  <a:cubicBezTo>
                    <a:pt x="1330134" y="115439"/>
                    <a:pt x="1295853" y="223533"/>
                    <a:pt x="1326504" y="100930"/>
                  </a:cubicBezTo>
                  <a:cubicBezTo>
                    <a:pt x="1329751" y="87943"/>
                    <a:pt x="1329738" y="72296"/>
                    <a:pt x="1339204" y="62830"/>
                  </a:cubicBezTo>
                  <a:cubicBezTo>
                    <a:pt x="1348670" y="53364"/>
                    <a:pt x="1364604" y="54363"/>
                    <a:pt x="1377304" y="50130"/>
                  </a:cubicBezTo>
                  <a:cubicBezTo>
                    <a:pt x="1411171" y="54363"/>
                    <a:pt x="1445171" y="57640"/>
                    <a:pt x="1478904" y="62830"/>
                  </a:cubicBezTo>
                  <a:cubicBezTo>
                    <a:pt x="1500239" y="66112"/>
                    <a:pt x="1520851" y="76727"/>
                    <a:pt x="1542404" y="75530"/>
                  </a:cubicBezTo>
                  <a:cubicBezTo>
                    <a:pt x="1597999" y="72441"/>
                    <a:pt x="1652471" y="58597"/>
                    <a:pt x="1707504" y="50130"/>
                  </a:cubicBezTo>
                  <a:cubicBezTo>
                    <a:pt x="1723284" y="-12991"/>
                    <a:pt x="1766771" y="14147"/>
                    <a:pt x="1783704" y="120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Swale Borough Council - My Council Services">
            <a:extLst>
              <a:ext uri="{FF2B5EF4-FFF2-40B4-BE49-F238E27FC236}">
                <a16:creationId xmlns:a16="http://schemas.microsoft.com/office/drawing/2014/main" id="{3053E061-9416-424D-B4E0-74A76FFFE5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23825" y="4473413"/>
            <a:ext cx="1604862" cy="591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AFA0F77-6EF0-4B77-A4C3-A0DBA53AE78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92524" y="4988152"/>
            <a:ext cx="1331301" cy="1077458"/>
          </a:xfrm>
          <a:prstGeom prst="rect">
            <a:avLst/>
          </a:prstGeom>
          <a:effectLst/>
        </p:spPr>
      </p:pic>
    </p:spTree>
    <p:extLst>
      <p:ext uri="{BB962C8B-B14F-4D97-AF65-F5344CB8AC3E}">
        <p14:creationId xmlns:p14="http://schemas.microsoft.com/office/powerpoint/2010/main" val="100479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a:latin typeface="Gadugi" panose="020B0502040204020203" pitchFamily="34" charset="0"/>
                <a:ea typeface="Gadugi" panose="020B0502040204020203"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1" y="4758780"/>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Rectangle 38"/>
          <p:cNvSpPr/>
          <p:nvPr/>
        </p:nvSpPr>
        <p:spPr>
          <a:xfrm>
            <a:off x="7845378" y="5632112"/>
            <a:ext cx="1840489" cy="694056"/>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Service Transformation</a:t>
            </a:r>
          </a:p>
        </p:txBody>
      </p:sp>
      <p:sp>
        <p:nvSpPr>
          <p:cNvPr id="40" name="Right Arrow 39"/>
          <p:cNvSpPr/>
          <p:nvPr/>
        </p:nvSpPr>
        <p:spPr>
          <a:xfrm>
            <a:off x="5471855" y="5582427"/>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41" name="Group 40"/>
          <p:cNvGrpSpPr/>
          <p:nvPr/>
        </p:nvGrpSpPr>
        <p:grpSpPr>
          <a:xfrm>
            <a:off x="3120227" y="5619924"/>
            <a:ext cx="2282428" cy="659584"/>
            <a:chOff x="2573747" y="5189791"/>
            <a:chExt cx="2282428" cy="659584"/>
          </a:xfrm>
        </p:grpSpPr>
        <p:sp>
          <p:nvSpPr>
            <p:cNvPr id="42" name="Freeform 41"/>
            <p:cNvSpPr/>
            <p:nvPr/>
          </p:nvSpPr>
          <p:spPr>
            <a:xfrm>
              <a:off x="2798775" y="518979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Service Integration</a:t>
              </a:r>
            </a:p>
          </p:txBody>
        </p:sp>
        <p:sp>
          <p:nvSpPr>
            <p:cNvPr id="43" name="Oval 42"/>
            <p:cNvSpPr/>
            <p:nvPr/>
          </p:nvSpPr>
          <p:spPr>
            <a:xfrm>
              <a:off x="2573747" y="534787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grpSp>
      <p:sp>
        <p:nvSpPr>
          <p:cNvPr id="44" name="Bent Arrow 43"/>
          <p:cNvSpPr/>
          <p:nvPr/>
        </p:nvSpPr>
        <p:spPr>
          <a:xfrm flipV="1">
            <a:off x="2409048" y="5324404"/>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Title 1">
            <a:extLst>
              <a:ext uri="{FF2B5EF4-FFF2-40B4-BE49-F238E27FC236}">
                <a16:creationId xmlns:a16="http://schemas.microsoft.com/office/drawing/2014/main" id="{91DEFC88-6AB0-4F5D-B435-4D1BD77C7CB9}"/>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Tree>
    <p:extLst>
      <p:ext uri="{BB962C8B-B14F-4D97-AF65-F5344CB8AC3E}">
        <p14:creationId xmlns:p14="http://schemas.microsoft.com/office/powerpoint/2010/main" val="12791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a:latin typeface="Gadugi" panose="020B0502040204020203" pitchFamily="34" charset="0"/>
                <a:ea typeface="Gadugi" panose="020B0502040204020203"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1" y="4758780"/>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Rectangle 38"/>
          <p:cNvSpPr/>
          <p:nvPr/>
        </p:nvSpPr>
        <p:spPr>
          <a:xfrm>
            <a:off x="7845378" y="5632112"/>
            <a:ext cx="1840489" cy="694056"/>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Service Transformation</a:t>
            </a:r>
          </a:p>
        </p:txBody>
      </p:sp>
      <p:sp>
        <p:nvSpPr>
          <p:cNvPr id="40" name="Right Arrow 39"/>
          <p:cNvSpPr/>
          <p:nvPr/>
        </p:nvSpPr>
        <p:spPr>
          <a:xfrm>
            <a:off x="5471855" y="5582427"/>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41" name="Group 40"/>
          <p:cNvGrpSpPr/>
          <p:nvPr/>
        </p:nvGrpSpPr>
        <p:grpSpPr>
          <a:xfrm>
            <a:off x="3120227" y="5619924"/>
            <a:ext cx="2282428" cy="659584"/>
            <a:chOff x="2573747" y="5189791"/>
            <a:chExt cx="2282428" cy="659584"/>
          </a:xfrm>
        </p:grpSpPr>
        <p:sp>
          <p:nvSpPr>
            <p:cNvPr id="42" name="Freeform 41"/>
            <p:cNvSpPr/>
            <p:nvPr/>
          </p:nvSpPr>
          <p:spPr>
            <a:xfrm>
              <a:off x="2798775" y="518979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Service Integration</a:t>
              </a:r>
            </a:p>
          </p:txBody>
        </p:sp>
        <p:sp>
          <p:nvSpPr>
            <p:cNvPr id="43" name="Oval 42"/>
            <p:cNvSpPr/>
            <p:nvPr/>
          </p:nvSpPr>
          <p:spPr>
            <a:xfrm>
              <a:off x="2573747" y="534787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grpSp>
      <p:sp>
        <p:nvSpPr>
          <p:cNvPr id="44" name="Bent Arrow 43"/>
          <p:cNvSpPr/>
          <p:nvPr/>
        </p:nvSpPr>
        <p:spPr>
          <a:xfrm flipV="1">
            <a:off x="2409048" y="5324404"/>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Title 1">
            <a:extLst>
              <a:ext uri="{FF2B5EF4-FFF2-40B4-BE49-F238E27FC236}">
                <a16:creationId xmlns:a16="http://schemas.microsoft.com/office/drawing/2014/main" id="{A77330CC-65E9-4EFE-AD0B-5DBB4EC0F46A}"/>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grpSp>
        <p:nvGrpSpPr>
          <p:cNvPr id="80" name="Group 79">
            <a:extLst>
              <a:ext uri="{FF2B5EF4-FFF2-40B4-BE49-F238E27FC236}">
                <a16:creationId xmlns:a16="http://schemas.microsoft.com/office/drawing/2014/main" id="{B61328FB-A0FE-44A6-94CA-3DE9CD903093}"/>
              </a:ext>
            </a:extLst>
          </p:cNvPr>
          <p:cNvGrpSpPr/>
          <p:nvPr/>
        </p:nvGrpSpPr>
        <p:grpSpPr>
          <a:xfrm>
            <a:off x="4650330" y="261730"/>
            <a:ext cx="7342250" cy="6468854"/>
            <a:chOff x="4650330" y="261730"/>
            <a:chExt cx="7342250" cy="6468854"/>
          </a:xfrm>
        </p:grpSpPr>
        <p:grpSp>
          <p:nvGrpSpPr>
            <p:cNvPr id="81" name="Group 80">
              <a:extLst>
                <a:ext uri="{FF2B5EF4-FFF2-40B4-BE49-F238E27FC236}">
                  <a16:creationId xmlns:a16="http://schemas.microsoft.com/office/drawing/2014/main" id="{E96800D3-2A90-4204-AFFA-7FB69F644A4D}"/>
                </a:ext>
              </a:extLst>
            </p:cNvPr>
            <p:cNvGrpSpPr/>
            <p:nvPr/>
          </p:nvGrpSpPr>
          <p:grpSpPr>
            <a:xfrm>
              <a:off x="4650330" y="261730"/>
              <a:ext cx="7342250" cy="6468854"/>
              <a:chOff x="4650330" y="261730"/>
              <a:chExt cx="7342250" cy="6468854"/>
            </a:xfrm>
          </p:grpSpPr>
          <p:grpSp>
            <p:nvGrpSpPr>
              <p:cNvPr id="84" name="Group 83">
                <a:extLst>
                  <a:ext uri="{FF2B5EF4-FFF2-40B4-BE49-F238E27FC236}">
                    <a16:creationId xmlns:a16="http://schemas.microsoft.com/office/drawing/2014/main" id="{C565B0EB-EED2-422C-8066-A2FF51AF443E}"/>
                  </a:ext>
                </a:extLst>
              </p:cNvPr>
              <p:cNvGrpSpPr/>
              <p:nvPr/>
            </p:nvGrpSpPr>
            <p:grpSpPr>
              <a:xfrm>
                <a:off x="4650330" y="261730"/>
                <a:ext cx="7342250" cy="6468854"/>
                <a:chOff x="4650330" y="261730"/>
                <a:chExt cx="7342250" cy="6468854"/>
              </a:xfrm>
            </p:grpSpPr>
            <p:sp>
              <p:nvSpPr>
                <p:cNvPr id="90" name="Rectangular Callout 22">
                  <a:extLst>
                    <a:ext uri="{FF2B5EF4-FFF2-40B4-BE49-F238E27FC236}">
                      <a16:creationId xmlns:a16="http://schemas.microsoft.com/office/drawing/2014/main" id="{4B617101-6DBA-4348-AFBD-3C771586D98E}"/>
                    </a:ext>
                  </a:extLst>
                </p:cNvPr>
                <p:cNvSpPr/>
                <p:nvPr/>
              </p:nvSpPr>
              <p:spPr>
                <a:xfrm>
                  <a:off x="4650330" y="261730"/>
                  <a:ext cx="7342250" cy="6468854"/>
                </a:xfrm>
                <a:prstGeom prst="wedgeRectCallout">
                  <a:avLst>
                    <a:gd name="adj1" fmla="val -53478"/>
                    <a:gd name="adj2" fmla="val 34993"/>
                  </a:avLst>
                </a:prstGeom>
                <a:solidFill>
                  <a:srgbClr val="7030A0"/>
                </a:solidFill>
                <a:ln w="28575" cap="flat" cmpd="sng" algn="ctr">
                  <a:solidFill>
                    <a:schemeClr val="bg1"/>
                  </a:solidFill>
                  <a:prstDash val="solid"/>
                  <a:miter lim="800000"/>
                </a:ln>
                <a:effectLst/>
              </p:spPr>
              <p:txBody>
                <a:bodyPr lIns="21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Action Plan</a:t>
                  </a:r>
                  <a:endPar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1" name="Picture 2" descr="Image result for user icon">
                  <a:extLst>
                    <a:ext uri="{FF2B5EF4-FFF2-40B4-BE49-F238E27FC236}">
                      <a16:creationId xmlns:a16="http://schemas.microsoft.com/office/drawing/2014/main" id="{A580DD99-1069-41E8-8185-6C4FD7878F39}"/>
                    </a:ext>
                  </a:extLst>
                </p:cNvPr>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8081" y="1312406"/>
                  <a:ext cx="878188" cy="825496"/>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Rounded Corners 91">
                  <a:extLst>
                    <a:ext uri="{FF2B5EF4-FFF2-40B4-BE49-F238E27FC236}">
                      <a16:creationId xmlns:a16="http://schemas.microsoft.com/office/drawing/2014/main" id="{3E3DEA14-3B65-424E-B0CB-5E95B3EE8D6E}"/>
                    </a:ext>
                  </a:extLst>
                </p:cNvPr>
                <p:cNvSpPr/>
                <p:nvPr/>
              </p:nvSpPr>
              <p:spPr>
                <a:xfrm>
                  <a:off x="6114607" y="1285752"/>
                  <a:ext cx="5592711"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Co-designed with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service users</a:t>
                  </a:r>
                </a:p>
              </p:txBody>
            </p:sp>
            <p:sp>
              <p:nvSpPr>
                <p:cNvPr id="93" name="Rectangle: Rounded Corners 92">
                  <a:extLst>
                    <a:ext uri="{FF2B5EF4-FFF2-40B4-BE49-F238E27FC236}">
                      <a16:creationId xmlns:a16="http://schemas.microsoft.com/office/drawing/2014/main" id="{7D0A141F-1C08-427D-B928-937476E895EF}"/>
                    </a:ext>
                  </a:extLst>
                </p:cNvPr>
                <p:cNvSpPr/>
                <p:nvPr/>
              </p:nvSpPr>
              <p:spPr>
                <a:xfrm>
                  <a:off x="6096000" y="2409277"/>
                  <a:ext cx="5592711"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Workforce and skills plan</a:t>
                  </a:r>
                </a:p>
              </p:txBody>
            </p:sp>
            <p:sp>
              <p:nvSpPr>
                <p:cNvPr id="94" name="Rectangle: Rounded Corners 93">
                  <a:extLst>
                    <a:ext uri="{FF2B5EF4-FFF2-40B4-BE49-F238E27FC236}">
                      <a16:creationId xmlns:a16="http://schemas.microsoft.com/office/drawing/2014/main" id="{AC0A4B42-F2E7-4FC0-BCD8-8664A6DDB1E1}"/>
                    </a:ext>
                  </a:extLst>
                </p:cNvPr>
                <p:cNvSpPr/>
                <p:nvPr/>
              </p:nvSpPr>
              <p:spPr>
                <a:xfrm>
                  <a:off x="6096001" y="3493483"/>
                  <a:ext cx="5611318"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Innovation and learning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from industry and CVS</a:t>
                  </a:r>
                </a:p>
              </p:txBody>
            </p:sp>
            <p:sp>
              <p:nvSpPr>
                <p:cNvPr id="95" name="Rectangle: Rounded Corners 94">
                  <a:extLst>
                    <a:ext uri="{FF2B5EF4-FFF2-40B4-BE49-F238E27FC236}">
                      <a16:creationId xmlns:a16="http://schemas.microsoft.com/office/drawing/2014/main" id="{5C26C012-0629-480C-AB80-B6A497DC2827}"/>
                    </a:ext>
                  </a:extLst>
                </p:cNvPr>
                <p:cNvSpPr/>
                <p:nvPr/>
              </p:nvSpPr>
              <p:spPr>
                <a:xfrm>
                  <a:off x="6096001" y="4661506"/>
                  <a:ext cx="5611318"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Affordable &amp; sustainable</a:t>
                  </a:r>
                </a:p>
              </p:txBody>
            </p:sp>
            <p:sp>
              <p:nvSpPr>
                <p:cNvPr id="96" name="Rectangle: Rounded Corners 95">
                  <a:extLst>
                    <a:ext uri="{FF2B5EF4-FFF2-40B4-BE49-F238E27FC236}">
                      <a16:creationId xmlns:a16="http://schemas.microsoft.com/office/drawing/2014/main" id="{9EA02074-5E21-4986-AF78-3D9F2AD816AC}"/>
                    </a:ext>
                  </a:extLst>
                </p:cNvPr>
                <p:cNvSpPr/>
                <p:nvPr/>
              </p:nvSpPr>
              <p:spPr>
                <a:xfrm>
                  <a:off x="6096001" y="5673927"/>
                  <a:ext cx="5611318"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Governance route map</a:t>
                  </a:r>
                </a:p>
              </p:txBody>
            </p:sp>
            <p:pic>
              <p:nvPicPr>
                <p:cNvPr id="97" name="Picture 4" descr="Image result for skills icon">
                  <a:extLst>
                    <a:ext uri="{FF2B5EF4-FFF2-40B4-BE49-F238E27FC236}">
                      <a16:creationId xmlns:a16="http://schemas.microsoft.com/office/drawing/2014/main" id="{AE4F5D3F-4CF5-4B40-ACAE-8D554DA5AD68}"/>
                    </a:ext>
                  </a:extLst>
                </p:cNvPr>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5340" y="3518300"/>
                  <a:ext cx="878188" cy="87818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0" descr="Image result for plan icon">
                  <a:extLst>
                    <a:ext uri="{FF2B5EF4-FFF2-40B4-BE49-F238E27FC236}">
                      <a16:creationId xmlns:a16="http://schemas.microsoft.com/office/drawing/2014/main" id="{93879F6A-BF94-43A9-9BDE-0D1F39DF9499}"/>
                    </a:ext>
                  </a:extLst>
                </p:cNvPr>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4768184" y="2347828"/>
                  <a:ext cx="952500" cy="952500"/>
                </a:xfrm>
                <a:prstGeom prst="rect">
                  <a:avLst/>
                </a:prstGeom>
                <a:noFill/>
                <a:extLst>
                  <a:ext uri="{909E8E84-426E-40DD-AFC4-6F175D3DCCD1}">
                    <a14:hiddenFill xmlns:a14="http://schemas.microsoft.com/office/drawing/2010/main">
                      <a:solidFill>
                        <a:srgbClr val="FFFFFF"/>
                      </a:solidFill>
                    </a14:hiddenFill>
                  </a:ext>
                </a:extLst>
              </p:spPr>
            </p:pic>
          </p:grpSp>
          <p:sp>
            <p:nvSpPr>
              <p:cNvPr id="85" name="Rectangle: Rounded Corners 84">
                <a:extLst>
                  <a:ext uri="{FF2B5EF4-FFF2-40B4-BE49-F238E27FC236}">
                    <a16:creationId xmlns:a16="http://schemas.microsoft.com/office/drawing/2014/main" id="{9A3B7763-9422-42FB-BB40-79FFCE76FC5A}"/>
                  </a:ext>
                </a:extLst>
              </p:cNvPr>
              <p:cNvSpPr/>
              <p:nvPr/>
            </p:nvSpPr>
            <p:spPr>
              <a:xfrm>
                <a:off x="6168667" y="1360854"/>
                <a:ext cx="872963" cy="790673"/>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6" name="Rectangle: Rounded Corners 85">
                <a:extLst>
                  <a:ext uri="{FF2B5EF4-FFF2-40B4-BE49-F238E27FC236}">
                    <a16:creationId xmlns:a16="http://schemas.microsoft.com/office/drawing/2014/main" id="{B391FB20-5CE0-474E-ACEF-2C7BF7C6B74B}"/>
                  </a:ext>
                </a:extLst>
              </p:cNvPr>
              <p:cNvSpPr/>
              <p:nvPr/>
            </p:nvSpPr>
            <p:spPr>
              <a:xfrm>
                <a:off x="6184923" y="248019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7" name="Rectangle: Rounded Corners 86">
                <a:extLst>
                  <a:ext uri="{FF2B5EF4-FFF2-40B4-BE49-F238E27FC236}">
                    <a16:creationId xmlns:a16="http://schemas.microsoft.com/office/drawing/2014/main" id="{C45EA505-99CC-4ECB-B5A5-B79A901D9348}"/>
                  </a:ext>
                </a:extLst>
              </p:cNvPr>
              <p:cNvSpPr/>
              <p:nvPr/>
            </p:nvSpPr>
            <p:spPr>
              <a:xfrm>
                <a:off x="6191398" y="3568795"/>
                <a:ext cx="872963" cy="790673"/>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88" name="Rectangle: Rounded Corners 87">
                <a:extLst>
                  <a:ext uri="{FF2B5EF4-FFF2-40B4-BE49-F238E27FC236}">
                    <a16:creationId xmlns:a16="http://schemas.microsoft.com/office/drawing/2014/main" id="{C1B20406-9394-468B-8AAD-D73671AD4D8A}"/>
                  </a:ext>
                </a:extLst>
              </p:cNvPr>
              <p:cNvSpPr/>
              <p:nvPr/>
            </p:nvSpPr>
            <p:spPr>
              <a:xfrm>
                <a:off x="6191398" y="473443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9" name="Rectangle: Rounded Corners 88">
                <a:extLst>
                  <a:ext uri="{FF2B5EF4-FFF2-40B4-BE49-F238E27FC236}">
                    <a16:creationId xmlns:a16="http://schemas.microsoft.com/office/drawing/2014/main" id="{9EDBBCD0-3572-4349-A205-96BB86A93CA6}"/>
                  </a:ext>
                </a:extLst>
              </p:cNvPr>
              <p:cNvSpPr/>
              <p:nvPr/>
            </p:nvSpPr>
            <p:spPr>
              <a:xfrm>
                <a:off x="6191398" y="576241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grpSp>
        <p:pic>
          <p:nvPicPr>
            <p:cNvPr id="82" name="Picture 12" descr="Image result for pound icon">
              <a:extLst>
                <a:ext uri="{FF2B5EF4-FFF2-40B4-BE49-F238E27FC236}">
                  <a16:creationId xmlns:a16="http://schemas.microsoft.com/office/drawing/2014/main" id="{4F184703-AD9A-40C2-8C88-2E9E9712AEB2}"/>
                </a:ext>
              </a:extLst>
            </p:cNvPr>
            <p:cNvPicPr>
              <a:picLocks noChangeAspect="1" noChangeArrowheads="1"/>
            </p:cNvPicPr>
            <p:nvPr/>
          </p:nvPicPr>
          <p:blipFill>
            <a:blip r:embed="rId6" cstate="email">
              <a:lum bright="70000" contrast="-70000"/>
              <a:extLst>
                <a:ext uri="{28A0092B-C50C-407E-A947-70E740481C1C}">
                  <a14:useLocalDpi xmlns:a14="http://schemas.microsoft.com/office/drawing/2010/main"/>
                </a:ext>
              </a:extLst>
            </a:blip>
            <a:srcRect/>
            <a:stretch>
              <a:fillRect/>
            </a:stretch>
          </p:blipFill>
          <p:spPr bwMode="auto">
            <a:xfrm>
              <a:off x="4818306" y="4614460"/>
              <a:ext cx="878188" cy="87818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Image result for map icon">
              <a:extLst>
                <a:ext uri="{FF2B5EF4-FFF2-40B4-BE49-F238E27FC236}">
                  <a16:creationId xmlns:a16="http://schemas.microsoft.com/office/drawing/2014/main" id="{EB33273D-DA03-4156-A9AE-16260E268EE8}"/>
                </a:ext>
              </a:extLst>
            </p:cNvPr>
            <p:cNvPicPr>
              <a:picLocks noChangeAspect="1" noChangeArrowheads="1"/>
            </p:cNvPicPr>
            <p:nvPr/>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4793844" y="5634789"/>
              <a:ext cx="965348" cy="8392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355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4" descr="A picture containing sitting, black, large, tall&#10;&#10;Description automatically generated">
            <a:extLst>
              <a:ext uri="{FF2B5EF4-FFF2-40B4-BE49-F238E27FC236}">
                <a16:creationId xmlns:a16="http://schemas.microsoft.com/office/drawing/2014/main" id="{3224691D-0188-4374-B4AB-1C833916C4DF}"/>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80202" y="1071030"/>
            <a:ext cx="5781026" cy="5786969"/>
          </a:xfrm>
          <a:prstGeom prst="rect">
            <a:avLst/>
          </a:prstGeom>
          <a:solidFill>
            <a:srgbClr val="0094A8"/>
          </a:solidFill>
        </p:spPr>
      </p:pic>
      <p:sp>
        <p:nvSpPr>
          <p:cNvPr id="3" name="Oval 2">
            <a:extLst>
              <a:ext uri="{FF2B5EF4-FFF2-40B4-BE49-F238E27FC236}">
                <a16:creationId xmlns:a16="http://schemas.microsoft.com/office/drawing/2014/main" id="{B855E82F-1F4B-452A-A340-B0F6E8A5AC58}"/>
              </a:ext>
            </a:extLst>
          </p:cNvPr>
          <p:cNvSpPr/>
          <p:nvPr/>
        </p:nvSpPr>
        <p:spPr>
          <a:xfrm>
            <a:off x="8759377" y="5516970"/>
            <a:ext cx="270000" cy="270000"/>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1" name="Oval 40">
            <a:extLst>
              <a:ext uri="{FF2B5EF4-FFF2-40B4-BE49-F238E27FC236}">
                <a16:creationId xmlns:a16="http://schemas.microsoft.com/office/drawing/2014/main" id="{C2E8B393-98F8-4400-B3F4-AD55F7BAB3BB}"/>
              </a:ext>
            </a:extLst>
          </p:cNvPr>
          <p:cNvSpPr/>
          <p:nvPr/>
        </p:nvSpPr>
        <p:spPr>
          <a:xfrm>
            <a:off x="7241161" y="6145087"/>
            <a:ext cx="270000" cy="270000"/>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 name="Oval 41">
            <a:extLst>
              <a:ext uri="{FF2B5EF4-FFF2-40B4-BE49-F238E27FC236}">
                <a16:creationId xmlns:a16="http://schemas.microsoft.com/office/drawing/2014/main" id="{839AB526-3764-46C2-BAC9-4658C16883AB}"/>
              </a:ext>
            </a:extLst>
          </p:cNvPr>
          <p:cNvSpPr/>
          <p:nvPr/>
        </p:nvSpPr>
        <p:spPr>
          <a:xfrm>
            <a:off x="10928425" y="5340898"/>
            <a:ext cx="270000" cy="270000"/>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 name="Oval 42">
            <a:extLst>
              <a:ext uri="{FF2B5EF4-FFF2-40B4-BE49-F238E27FC236}">
                <a16:creationId xmlns:a16="http://schemas.microsoft.com/office/drawing/2014/main" id="{2410F877-18AB-47F1-B40B-286442D9646E}"/>
              </a:ext>
            </a:extLst>
          </p:cNvPr>
          <p:cNvSpPr/>
          <p:nvPr/>
        </p:nvSpPr>
        <p:spPr>
          <a:xfrm>
            <a:off x="9620735" y="6038989"/>
            <a:ext cx="270000" cy="270000"/>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4" name="Oval 43">
            <a:extLst>
              <a:ext uri="{FF2B5EF4-FFF2-40B4-BE49-F238E27FC236}">
                <a16:creationId xmlns:a16="http://schemas.microsoft.com/office/drawing/2014/main" id="{250C17E1-BFA9-4EB3-A79E-0888A1C68EA5}"/>
              </a:ext>
            </a:extLst>
          </p:cNvPr>
          <p:cNvSpPr/>
          <p:nvPr/>
        </p:nvSpPr>
        <p:spPr>
          <a:xfrm>
            <a:off x="10503362" y="5557312"/>
            <a:ext cx="270000" cy="270000"/>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Oval 44">
            <a:extLst>
              <a:ext uri="{FF2B5EF4-FFF2-40B4-BE49-F238E27FC236}">
                <a16:creationId xmlns:a16="http://schemas.microsoft.com/office/drawing/2014/main" id="{A53AD4A0-4DC6-4C2F-B9BB-79B75D935F0B}"/>
              </a:ext>
            </a:extLst>
          </p:cNvPr>
          <p:cNvSpPr/>
          <p:nvPr/>
        </p:nvSpPr>
        <p:spPr>
          <a:xfrm>
            <a:off x="9933284" y="3330715"/>
            <a:ext cx="270000" cy="270000"/>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 name="Oval 45">
            <a:extLst>
              <a:ext uri="{FF2B5EF4-FFF2-40B4-BE49-F238E27FC236}">
                <a16:creationId xmlns:a16="http://schemas.microsoft.com/office/drawing/2014/main" id="{7BC28A9C-BD60-4A0B-9D60-46D2F76E3846}"/>
              </a:ext>
            </a:extLst>
          </p:cNvPr>
          <p:cNvSpPr/>
          <p:nvPr/>
        </p:nvSpPr>
        <p:spPr>
          <a:xfrm>
            <a:off x="11005957" y="5875087"/>
            <a:ext cx="270000" cy="270000"/>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5" name="Rectangle 54">
            <a:extLst>
              <a:ext uri="{FF2B5EF4-FFF2-40B4-BE49-F238E27FC236}">
                <a16:creationId xmlns:a16="http://schemas.microsoft.com/office/drawing/2014/main" id="{6F75D0B7-B953-4997-9E9D-33B05FC1C025}"/>
              </a:ext>
            </a:extLst>
          </p:cNvPr>
          <p:cNvSpPr/>
          <p:nvPr/>
        </p:nvSpPr>
        <p:spPr>
          <a:xfrm>
            <a:off x="297286" y="1261129"/>
            <a:ext cx="5982915" cy="599359"/>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Hampshire and Isle of Wight</a:t>
            </a:r>
          </a:p>
        </p:txBody>
      </p:sp>
      <p:sp>
        <p:nvSpPr>
          <p:cNvPr id="56" name="Rectangle 55">
            <a:extLst>
              <a:ext uri="{FF2B5EF4-FFF2-40B4-BE49-F238E27FC236}">
                <a16:creationId xmlns:a16="http://schemas.microsoft.com/office/drawing/2014/main" id="{2282BCB8-FDE7-4AFA-B58E-A7FE4925CFB1}"/>
              </a:ext>
            </a:extLst>
          </p:cNvPr>
          <p:cNvSpPr/>
          <p:nvPr/>
        </p:nvSpPr>
        <p:spPr>
          <a:xfrm>
            <a:off x="297286" y="2059315"/>
            <a:ext cx="5982915" cy="599359"/>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Somerset</a:t>
            </a:r>
          </a:p>
        </p:txBody>
      </p:sp>
      <p:sp>
        <p:nvSpPr>
          <p:cNvPr id="57" name="Rectangle 56">
            <a:extLst>
              <a:ext uri="{FF2B5EF4-FFF2-40B4-BE49-F238E27FC236}">
                <a16:creationId xmlns:a16="http://schemas.microsoft.com/office/drawing/2014/main" id="{4DDF393A-EFBA-4E17-98DB-9A048AF167EE}"/>
              </a:ext>
            </a:extLst>
          </p:cNvPr>
          <p:cNvSpPr/>
          <p:nvPr/>
        </p:nvSpPr>
        <p:spPr>
          <a:xfrm>
            <a:off x="297286" y="3677461"/>
            <a:ext cx="5982915" cy="599359"/>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Suffolk and North East Essex</a:t>
            </a:r>
          </a:p>
        </p:txBody>
      </p:sp>
      <p:sp>
        <p:nvSpPr>
          <p:cNvPr id="58" name="Rectangle 57">
            <a:extLst>
              <a:ext uri="{FF2B5EF4-FFF2-40B4-BE49-F238E27FC236}">
                <a16:creationId xmlns:a16="http://schemas.microsoft.com/office/drawing/2014/main" id="{EAE16EF1-3A7D-44D0-BFED-6ADE96B711FD}"/>
              </a:ext>
            </a:extLst>
          </p:cNvPr>
          <p:cNvSpPr/>
          <p:nvPr/>
        </p:nvSpPr>
        <p:spPr>
          <a:xfrm>
            <a:off x="297285" y="4487068"/>
            <a:ext cx="5982915" cy="599360"/>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Cornwall and Isles of Scilly</a:t>
            </a:r>
          </a:p>
        </p:txBody>
      </p:sp>
      <p:sp>
        <p:nvSpPr>
          <p:cNvPr id="59" name="Rectangle 58">
            <a:extLst>
              <a:ext uri="{FF2B5EF4-FFF2-40B4-BE49-F238E27FC236}">
                <a16:creationId xmlns:a16="http://schemas.microsoft.com/office/drawing/2014/main" id="{A960AAB5-5EA8-4C71-8C47-1582673A9379}"/>
              </a:ext>
            </a:extLst>
          </p:cNvPr>
          <p:cNvSpPr/>
          <p:nvPr/>
        </p:nvSpPr>
        <p:spPr>
          <a:xfrm>
            <a:off x="297285" y="5275727"/>
            <a:ext cx="5982915" cy="599360"/>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Kent (Swale)</a:t>
            </a:r>
          </a:p>
        </p:txBody>
      </p:sp>
      <p:sp>
        <p:nvSpPr>
          <p:cNvPr id="60" name="Rectangle 59">
            <a:extLst>
              <a:ext uri="{FF2B5EF4-FFF2-40B4-BE49-F238E27FC236}">
                <a16:creationId xmlns:a16="http://schemas.microsoft.com/office/drawing/2014/main" id="{F4F011FF-3583-44B4-9705-C614C27EF0ED}"/>
              </a:ext>
            </a:extLst>
          </p:cNvPr>
          <p:cNvSpPr/>
          <p:nvPr/>
        </p:nvSpPr>
        <p:spPr>
          <a:xfrm>
            <a:off x="297286" y="2867854"/>
            <a:ext cx="5982915" cy="599359"/>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West Yorkshire </a:t>
            </a:r>
          </a:p>
        </p:txBody>
      </p:sp>
      <p:sp>
        <p:nvSpPr>
          <p:cNvPr id="17" name="Rectangle 16">
            <a:extLst>
              <a:ext uri="{FF2B5EF4-FFF2-40B4-BE49-F238E27FC236}">
                <a16:creationId xmlns:a16="http://schemas.microsoft.com/office/drawing/2014/main" id="{B0BBD04A-C7E7-4116-BC48-BFA2B14C7D32}"/>
              </a:ext>
            </a:extLst>
          </p:cNvPr>
          <p:cNvSpPr/>
          <p:nvPr/>
        </p:nvSpPr>
        <p:spPr>
          <a:xfrm>
            <a:off x="297285" y="6081369"/>
            <a:ext cx="5982915" cy="599360"/>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South East London</a:t>
            </a:r>
          </a:p>
        </p:txBody>
      </p:sp>
      <p:sp>
        <p:nvSpPr>
          <p:cNvPr id="18" name="Title 1">
            <a:extLst>
              <a:ext uri="{FF2B5EF4-FFF2-40B4-BE49-F238E27FC236}">
                <a16:creationId xmlns:a16="http://schemas.microsoft.com/office/drawing/2014/main" id="{5A1664F7-D66A-4853-9849-AF060CEA7603}"/>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small" spc="0" normalizeH="0" baseline="0" noProof="0">
                <a:ln>
                  <a:noFill/>
                </a:ln>
                <a:solidFill>
                  <a:prstClr val="white"/>
                </a:solidFill>
                <a:effectLst/>
                <a:uLnTx/>
                <a:uFill>
                  <a:solidFill>
                    <a:srgbClr val="D6043B"/>
                  </a:solidFill>
                </a:uFill>
                <a:latin typeface="Impact" panose="020B0806030902050204" pitchFamily="34" charset="0"/>
              </a:rPr>
              <a:t>Programmes</a:t>
            </a:r>
          </a:p>
        </p:txBody>
      </p:sp>
    </p:spTree>
    <p:extLst>
      <p:ext uri="{BB962C8B-B14F-4D97-AF65-F5344CB8AC3E}">
        <p14:creationId xmlns:p14="http://schemas.microsoft.com/office/powerpoint/2010/main" val="32206809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56D8270-C0B9-4A89-9AD3-7EC5099789FF}"/>
              </a:ext>
            </a:extLst>
          </p:cNvPr>
          <p:cNvSpPr/>
          <p:nvPr/>
        </p:nvSpPr>
        <p:spPr>
          <a:xfrm>
            <a:off x="150301" y="849467"/>
            <a:ext cx="2288099" cy="586896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Context, challenges, and consequences</a:t>
            </a:r>
          </a:p>
        </p:txBody>
      </p:sp>
      <p:sp>
        <p:nvSpPr>
          <p:cNvPr id="10" name="!!Rectangle 7">
            <a:extLst>
              <a:ext uri="{FF2B5EF4-FFF2-40B4-BE49-F238E27FC236}">
                <a16:creationId xmlns:a16="http://schemas.microsoft.com/office/drawing/2014/main" id="{75CEBA40-6FF4-4815-B6F3-C0C2B6CCBA86}"/>
              </a:ext>
            </a:extLst>
          </p:cNvPr>
          <p:cNvSpPr/>
          <p:nvPr/>
        </p:nvSpPr>
        <p:spPr>
          <a:xfrm>
            <a:off x="4950901" y="8748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Agree place-based approach</a:t>
            </a:r>
          </a:p>
        </p:txBody>
      </p:sp>
      <p:sp>
        <p:nvSpPr>
          <p:cNvPr id="12" name="!!Rectangle 7">
            <a:extLst>
              <a:ext uri="{FF2B5EF4-FFF2-40B4-BE49-F238E27FC236}">
                <a16:creationId xmlns:a16="http://schemas.microsoft.com/office/drawing/2014/main" id="{1E744DD5-8717-41DA-9DA6-E4100D815FFB}"/>
              </a:ext>
            </a:extLst>
          </p:cNvPr>
          <p:cNvSpPr/>
          <p:nvPr/>
        </p:nvSpPr>
        <p:spPr>
          <a:xfrm>
            <a:off x="2550601" y="849467"/>
            <a:ext cx="2288099" cy="5868967"/>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Enabling policies and programmes</a:t>
            </a:r>
          </a:p>
        </p:txBody>
      </p:sp>
      <p:sp>
        <p:nvSpPr>
          <p:cNvPr id="13" name="!!Rectangle 7">
            <a:extLst>
              <a:ext uri="{FF2B5EF4-FFF2-40B4-BE49-F238E27FC236}">
                <a16:creationId xmlns:a16="http://schemas.microsoft.com/office/drawing/2014/main" id="{80105E43-B6E1-46EF-8D6C-907345555E78}"/>
              </a:ext>
            </a:extLst>
          </p:cNvPr>
          <p:cNvSpPr/>
          <p:nvPr/>
        </p:nvSpPr>
        <p:spPr>
          <a:xfrm>
            <a:off x="9753600" y="874867"/>
            <a:ext cx="2288099" cy="58689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2100">
              <a:latin typeface="Arial" panose="020B0604020202020204" pitchFamily="34" charset="0"/>
              <a:ea typeface="Cambria" panose="02040503050406030204" pitchFamily="18" charset="0"/>
              <a:cs typeface="Arial" panose="020B0604020202020204" pitchFamily="34" charset="0"/>
            </a:endParaRPr>
          </a:p>
        </p:txBody>
      </p:sp>
      <p:sp>
        <p:nvSpPr>
          <p:cNvPr id="14" name="!!Rectangle 7">
            <a:extLst>
              <a:ext uri="{FF2B5EF4-FFF2-40B4-BE49-F238E27FC236}">
                <a16:creationId xmlns:a16="http://schemas.microsoft.com/office/drawing/2014/main" id="{78B7ECC9-926E-494D-9988-B9FE76A1ABE4}"/>
              </a:ext>
            </a:extLst>
          </p:cNvPr>
          <p:cNvSpPr/>
          <p:nvPr/>
        </p:nvSpPr>
        <p:spPr>
          <a:xfrm>
            <a:off x="7366000" y="8494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600" b="1">
                <a:latin typeface="Arial" panose="020B0604020202020204" pitchFamily="34" charset="0"/>
                <a:ea typeface="Cambria" panose="02040503050406030204" pitchFamily="18" charset="0"/>
                <a:cs typeface="Arial" panose="020B0604020202020204" pitchFamily="34" charset="0"/>
              </a:rPr>
              <a:t>Co-production</a:t>
            </a:r>
          </a:p>
        </p:txBody>
      </p:sp>
      <p:sp>
        <p:nvSpPr>
          <p:cNvPr id="15" name="!!Rectangle 7">
            <a:extLst>
              <a:ext uri="{FF2B5EF4-FFF2-40B4-BE49-F238E27FC236}">
                <a16:creationId xmlns:a16="http://schemas.microsoft.com/office/drawing/2014/main" id="{7536D9CB-D6A7-45ED-A596-4D6E830B8FC8}"/>
              </a:ext>
            </a:extLst>
          </p:cNvPr>
          <p:cNvSpPr/>
          <p:nvPr/>
        </p:nvSpPr>
        <p:spPr>
          <a:xfrm>
            <a:off x="4991100" y="3173567"/>
            <a:ext cx="3350316"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Swale Playbook Programme </a:t>
            </a:r>
          </a:p>
        </p:txBody>
      </p:sp>
      <p:sp>
        <p:nvSpPr>
          <p:cNvPr id="16" name="Isosceles Triangle 15">
            <a:extLst>
              <a:ext uri="{FF2B5EF4-FFF2-40B4-BE49-F238E27FC236}">
                <a16:creationId xmlns:a16="http://schemas.microsoft.com/office/drawing/2014/main" id="{B442764E-3A7F-484E-8718-28C747DBEB17}"/>
              </a:ext>
            </a:extLst>
          </p:cNvPr>
          <p:cNvSpPr/>
          <p:nvPr/>
        </p:nvSpPr>
        <p:spPr>
          <a:xfrm rot="5400000">
            <a:off x="7554347" y="3960634"/>
            <a:ext cx="2122337" cy="5481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7">
            <a:extLst>
              <a:ext uri="{FF2B5EF4-FFF2-40B4-BE49-F238E27FC236}">
                <a16:creationId xmlns:a16="http://schemas.microsoft.com/office/drawing/2014/main" id="{E74515DB-10B9-4C9C-932E-C950A4872466}"/>
              </a:ext>
            </a:extLst>
          </p:cNvPr>
          <p:cNvSpPr/>
          <p:nvPr/>
        </p:nvSpPr>
        <p:spPr>
          <a:xfrm>
            <a:off x="9844599" y="1992469"/>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Life Science </a:t>
            </a:r>
          </a:p>
        </p:txBody>
      </p:sp>
      <p:sp>
        <p:nvSpPr>
          <p:cNvPr id="18" name="!!number1">
            <a:extLst>
              <a:ext uri="{FF2B5EF4-FFF2-40B4-BE49-F238E27FC236}">
                <a16:creationId xmlns:a16="http://schemas.microsoft.com/office/drawing/2014/main" id="{282A86C8-F002-43CD-9854-DCD6FD120208}"/>
              </a:ext>
            </a:extLst>
          </p:cNvPr>
          <p:cNvSpPr/>
          <p:nvPr/>
        </p:nvSpPr>
        <p:spPr>
          <a:xfrm>
            <a:off x="23301" y="6784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19" name="!!number1">
            <a:extLst>
              <a:ext uri="{FF2B5EF4-FFF2-40B4-BE49-F238E27FC236}">
                <a16:creationId xmlns:a16="http://schemas.microsoft.com/office/drawing/2014/main" id="{90EC461A-C54C-4B48-8C12-E6601FD81705}"/>
              </a:ext>
            </a:extLst>
          </p:cNvPr>
          <p:cNvSpPr/>
          <p:nvPr/>
        </p:nvSpPr>
        <p:spPr>
          <a:xfrm>
            <a:off x="2515583" y="728932"/>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3</a:t>
            </a:r>
          </a:p>
        </p:txBody>
      </p:sp>
      <p:sp>
        <p:nvSpPr>
          <p:cNvPr id="20" name="!!number1">
            <a:extLst>
              <a:ext uri="{FF2B5EF4-FFF2-40B4-BE49-F238E27FC236}">
                <a16:creationId xmlns:a16="http://schemas.microsoft.com/office/drawing/2014/main" id="{D1DB0178-8968-4EDB-828E-FB33F7003699}"/>
              </a:ext>
            </a:extLst>
          </p:cNvPr>
          <p:cNvSpPr/>
          <p:nvPr/>
        </p:nvSpPr>
        <p:spPr>
          <a:xfrm>
            <a:off x="9676417" y="728932"/>
            <a:ext cx="650782" cy="70545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2</a:t>
            </a:r>
          </a:p>
        </p:txBody>
      </p:sp>
      <p:grpSp>
        <p:nvGrpSpPr>
          <p:cNvPr id="21" name="Group 20">
            <a:extLst>
              <a:ext uri="{FF2B5EF4-FFF2-40B4-BE49-F238E27FC236}">
                <a16:creationId xmlns:a16="http://schemas.microsoft.com/office/drawing/2014/main" id="{B0AAD80D-076A-43E6-9C3D-EA10CC30E0EB}"/>
              </a:ext>
            </a:extLst>
          </p:cNvPr>
          <p:cNvGrpSpPr>
            <a:grpSpLocks noChangeAspect="1"/>
          </p:cNvGrpSpPr>
          <p:nvPr/>
        </p:nvGrpSpPr>
        <p:grpSpPr>
          <a:xfrm>
            <a:off x="7076383" y="5497665"/>
            <a:ext cx="1265033" cy="1066934"/>
            <a:chOff x="9749367" y="-346304"/>
            <a:chExt cx="5997434" cy="5058259"/>
          </a:xfrm>
          <a:solidFill>
            <a:schemeClr val="tx1"/>
          </a:solidFill>
        </p:grpSpPr>
        <p:sp>
          <p:nvSpPr>
            <p:cNvPr id="22" name="Freeform: Shape 21">
              <a:extLst>
                <a:ext uri="{FF2B5EF4-FFF2-40B4-BE49-F238E27FC236}">
                  <a16:creationId xmlns:a16="http://schemas.microsoft.com/office/drawing/2014/main" id="{CE2A8E8E-926C-4B0E-A632-45B0DE3FEADD}"/>
                </a:ext>
              </a:extLst>
            </p:cNvPr>
            <p:cNvSpPr/>
            <p:nvPr/>
          </p:nvSpPr>
          <p:spPr>
            <a:xfrm>
              <a:off x="11456877" y="-346304"/>
              <a:ext cx="3294195" cy="2052035"/>
            </a:xfrm>
            <a:custGeom>
              <a:avLst/>
              <a:gdLst>
                <a:gd name="connsiteX0" fmla="*/ 651758 w 3294195"/>
                <a:gd name="connsiteY0" fmla="*/ 1747235 h 2052035"/>
                <a:gd name="connsiteX1" fmla="*/ 664458 w 3294195"/>
                <a:gd name="connsiteY1" fmla="*/ 1544035 h 2052035"/>
                <a:gd name="connsiteX2" fmla="*/ 715258 w 3294195"/>
                <a:gd name="connsiteY2" fmla="*/ 1493235 h 2052035"/>
                <a:gd name="connsiteX3" fmla="*/ 639058 w 3294195"/>
                <a:gd name="connsiteY3" fmla="*/ 1378935 h 2052035"/>
                <a:gd name="connsiteX4" fmla="*/ 550158 w 3294195"/>
                <a:gd name="connsiteY4" fmla="*/ 1366235 h 2052035"/>
                <a:gd name="connsiteX5" fmla="*/ 473958 w 3294195"/>
                <a:gd name="connsiteY5" fmla="*/ 1290035 h 2052035"/>
                <a:gd name="connsiteX6" fmla="*/ 397758 w 3294195"/>
                <a:gd name="connsiteY6" fmla="*/ 1226535 h 2052035"/>
                <a:gd name="connsiteX7" fmla="*/ 346958 w 3294195"/>
                <a:gd name="connsiteY7" fmla="*/ 1163035 h 2052035"/>
                <a:gd name="connsiteX8" fmla="*/ 194558 w 3294195"/>
                <a:gd name="connsiteY8" fmla="*/ 1124935 h 2052035"/>
                <a:gd name="connsiteX9" fmla="*/ 143758 w 3294195"/>
                <a:gd name="connsiteY9" fmla="*/ 1074135 h 2052035"/>
                <a:gd name="connsiteX10" fmla="*/ 118358 w 3294195"/>
                <a:gd name="connsiteY10" fmla="*/ 1036035 h 2052035"/>
                <a:gd name="connsiteX11" fmla="*/ 80258 w 3294195"/>
                <a:gd name="connsiteY11" fmla="*/ 1010635 h 2052035"/>
                <a:gd name="connsiteX12" fmla="*/ 29458 w 3294195"/>
                <a:gd name="connsiteY12" fmla="*/ 896335 h 2052035"/>
                <a:gd name="connsiteX13" fmla="*/ 16758 w 3294195"/>
                <a:gd name="connsiteY13" fmla="*/ 845535 h 2052035"/>
                <a:gd name="connsiteX14" fmla="*/ 4058 w 3294195"/>
                <a:gd name="connsiteY14" fmla="*/ 807435 h 2052035"/>
                <a:gd name="connsiteX15" fmla="*/ 92958 w 3294195"/>
                <a:gd name="connsiteY15" fmla="*/ 896335 h 2052035"/>
                <a:gd name="connsiteX16" fmla="*/ 143758 w 3294195"/>
                <a:gd name="connsiteY16" fmla="*/ 934435 h 2052035"/>
                <a:gd name="connsiteX17" fmla="*/ 232658 w 3294195"/>
                <a:gd name="connsiteY17" fmla="*/ 909035 h 2052035"/>
                <a:gd name="connsiteX18" fmla="*/ 245358 w 3294195"/>
                <a:gd name="connsiteY18" fmla="*/ 832835 h 2052035"/>
                <a:gd name="connsiteX19" fmla="*/ 258058 w 3294195"/>
                <a:gd name="connsiteY19" fmla="*/ 782035 h 2052035"/>
                <a:gd name="connsiteX20" fmla="*/ 245358 w 3294195"/>
                <a:gd name="connsiteY20" fmla="*/ 578835 h 2052035"/>
                <a:gd name="connsiteX21" fmla="*/ 181858 w 3294195"/>
                <a:gd name="connsiteY21" fmla="*/ 566135 h 2052035"/>
                <a:gd name="connsiteX22" fmla="*/ 169158 w 3294195"/>
                <a:gd name="connsiteY22" fmla="*/ 528035 h 2052035"/>
                <a:gd name="connsiteX23" fmla="*/ 181858 w 3294195"/>
                <a:gd name="connsiteY23" fmla="*/ 489935 h 2052035"/>
                <a:gd name="connsiteX24" fmla="*/ 296158 w 3294195"/>
                <a:gd name="connsiteY24" fmla="*/ 426435 h 2052035"/>
                <a:gd name="connsiteX25" fmla="*/ 283458 w 3294195"/>
                <a:gd name="connsiteY25" fmla="*/ 197835 h 2052035"/>
                <a:gd name="connsiteX26" fmla="*/ 258058 w 3294195"/>
                <a:gd name="connsiteY26" fmla="*/ 159735 h 2052035"/>
                <a:gd name="connsiteX27" fmla="*/ 270758 w 3294195"/>
                <a:gd name="connsiteY27" fmla="*/ 7335 h 2052035"/>
                <a:gd name="connsiteX28" fmla="*/ 334258 w 3294195"/>
                <a:gd name="connsiteY28" fmla="*/ 20035 h 2052035"/>
                <a:gd name="connsiteX29" fmla="*/ 410458 w 3294195"/>
                <a:gd name="connsiteY29" fmla="*/ 70835 h 2052035"/>
                <a:gd name="connsiteX30" fmla="*/ 435858 w 3294195"/>
                <a:gd name="connsiteY30" fmla="*/ 108935 h 2052035"/>
                <a:gd name="connsiteX31" fmla="*/ 499358 w 3294195"/>
                <a:gd name="connsiteY31" fmla="*/ 121635 h 2052035"/>
                <a:gd name="connsiteX32" fmla="*/ 804158 w 3294195"/>
                <a:gd name="connsiteY32" fmla="*/ 134335 h 2052035"/>
                <a:gd name="connsiteX33" fmla="*/ 905758 w 3294195"/>
                <a:gd name="connsiteY33" fmla="*/ 185135 h 2052035"/>
                <a:gd name="connsiteX34" fmla="*/ 1058158 w 3294195"/>
                <a:gd name="connsiteY34" fmla="*/ 235935 h 2052035"/>
                <a:gd name="connsiteX35" fmla="*/ 1083558 w 3294195"/>
                <a:gd name="connsiteY35" fmla="*/ 274035 h 2052035"/>
                <a:gd name="connsiteX36" fmla="*/ 1172458 w 3294195"/>
                <a:gd name="connsiteY36" fmla="*/ 324835 h 2052035"/>
                <a:gd name="connsiteX37" fmla="*/ 1210558 w 3294195"/>
                <a:gd name="connsiteY37" fmla="*/ 350235 h 2052035"/>
                <a:gd name="connsiteX38" fmla="*/ 1261358 w 3294195"/>
                <a:gd name="connsiteY38" fmla="*/ 375635 h 2052035"/>
                <a:gd name="connsiteX39" fmla="*/ 1299458 w 3294195"/>
                <a:gd name="connsiteY39" fmla="*/ 401035 h 2052035"/>
                <a:gd name="connsiteX40" fmla="*/ 1375658 w 3294195"/>
                <a:gd name="connsiteY40" fmla="*/ 426435 h 2052035"/>
                <a:gd name="connsiteX41" fmla="*/ 1451858 w 3294195"/>
                <a:gd name="connsiteY41" fmla="*/ 477235 h 2052035"/>
                <a:gd name="connsiteX42" fmla="*/ 1629658 w 3294195"/>
                <a:gd name="connsiteY42" fmla="*/ 502635 h 2052035"/>
                <a:gd name="connsiteX43" fmla="*/ 1705858 w 3294195"/>
                <a:gd name="connsiteY43" fmla="*/ 515335 h 2052035"/>
                <a:gd name="connsiteX44" fmla="*/ 2378958 w 3294195"/>
                <a:gd name="connsiteY44" fmla="*/ 528035 h 2052035"/>
                <a:gd name="connsiteX45" fmla="*/ 2417058 w 3294195"/>
                <a:gd name="connsiteY45" fmla="*/ 566135 h 2052035"/>
                <a:gd name="connsiteX46" fmla="*/ 2505958 w 3294195"/>
                <a:gd name="connsiteY46" fmla="*/ 604235 h 2052035"/>
                <a:gd name="connsiteX47" fmla="*/ 2594858 w 3294195"/>
                <a:gd name="connsiteY47" fmla="*/ 667735 h 2052035"/>
                <a:gd name="connsiteX48" fmla="*/ 2620258 w 3294195"/>
                <a:gd name="connsiteY48" fmla="*/ 718535 h 2052035"/>
                <a:gd name="connsiteX49" fmla="*/ 2632958 w 3294195"/>
                <a:gd name="connsiteY49" fmla="*/ 807435 h 2052035"/>
                <a:gd name="connsiteX50" fmla="*/ 2747258 w 3294195"/>
                <a:gd name="connsiteY50" fmla="*/ 909035 h 2052035"/>
                <a:gd name="connsiteX51" fmla="*/ 2810758 w 3294195"/>
                <a:gd name="connsiteY51" fmla="*/ 959835 h 2052035"/>
                <a:gd name="connsiteX52" fmla="*/ 2886958 w 3294195"/>
                <a:gd name="connsiteY52" fmla="*/ 1036035 h 2052035"/>
                <a:gd name="connsiteX53" fmla="*/ 2912358 w 3294195"/>
                <a:gd name="connsiteY53" fmla="*/ 1074135 h 2052035"/>
                <a:gd name="connsiteX54" fmla="*/ 2988558 w 3294195"/>
                <a:gd name="connsiteY54" fmla="*/ 1112235 h 2052035"/>
                <a:gd name="connsiteX55" fmla="*/ 3115558 w 3294195"/>
                <a:gd name="connsiteY55" fmla="*/ 1226535 h 2052035"/>
                <a:gd name="connsiteX56" fmla="*/ 3140958 w 3294195"/>
                <a:gd name="connsiteY56" fmla="*/ 1264635 h 2052035"/>
                <a:gd name="connsiteX57" fmla="*/ 3153658 w 3294195"/>
                <a:gd name="connsiteY57" fmla="*/ 1315435 h 2052035"/>
                <a:gd name="connsiteX58" fmla="*/ 3217158 w 3294195"/>
                <a:gd name="connsiteY58" fmla="*/ 1391635 h 2052035"/>
                <a:gd name="connsiteX59" fmla="*/ 3267958 w 3294195"/>
                <a:gd name="connsiteY59" fmla="*/ 1480535 h 2052035"/>
                <a:gd name="connsiteX60" fmla="*/ 3293358 w 3294195"/>
                <a:gd name="connsiteY60" fmla="*/ 1544035 h 2052035"/>
                <a:gd name="connsiteX61" fmla="*/ 3280658 w 3294195"/>
                <a:gd name="connsiteY61" fmla="*/ 1709135 h 2052035"/>
                <a:gd name="connsiteX62" fmla="*/ 3204458 w 3294195"/>
                <a:gd name="connsiteY62" fmla="*/ 1734535 h 2052035"/>
                <a:gd name="connsiteX63" fmla="*/ 3166358 w 3294195"/>
                <a:gd name="connsiteY63" fmla="*/ 1645635 h 2052035"/>
                <a:gd name="connsiteX64" fmla="*/ 3090158 w 3294195"/>
                <a:gd name="connsiteY64" fmla="*/ 1658335 h 2052035"/>
                <a:gd name="connsiteX65" fmla="*/ 3077458 w 3294195"/>
                <a:gd name="connsiteY65" fmla="*/ 1721835 h 2052035"/>
                <a:gd name="connsiteX66" fmla="*/ 3026658 w 3294195"/>
                <a:gd name="connsiteY66" fmla="*/ 1759935 h 2052035"/>
                <a:gd name="connsiteX67" fmla="*/ 2988558 w 3294195"/>
                <a:gd name="connsiteY67" fmla="*/ 1798035 h 2052035"/>
                <a:gd name="connsiteX68" fmla="*/ 2899658 w 3294195"/>
                <a:gd name="connsiteY68" fmla="*/ 1886935 h 2052035"/>
                <a:gd name="connsiteX69" fmla="*/ 2861558 w 3294195"/>
                <a:gd name="connsiteY69" fmla="*/ 1912335 h 2052035"/>
                <a:gd name="connsiteX70" fmla="*/ 2798058 w 3294195"/>
                <a:gd name="connsiteY70" fmla="*/ 1963135 h 2052035"/>
                <a:gd name="connsiteX71" fmla="*/ 2747258 w 3294195"/>
                <a:gd name="connsiteY71" fmla="*/ 2001235 h 2052035"/>
                <a:gd name="connsiteX72" fmla="*/ 2658358 w 3294195"/>
                <a:gd name="connsiteY72" fmla="*/ 2026635 h 2052035"/>
                <a:gd name="connsiteX73" fmla="*/ 2607558 w 3294195"/>
                <a:gd name="connsiteY73" fmla="*/ 2052035 h 2052035"/>
                <a:gd name="connsiteX74" fmla="*/ 2442458 w 3294195"/>
                <a:gd name="connsiteY74" fmla="*/ 2039335 h 2052035"/>
                <a:gd name="connsiteX75" fmla="*/ 2404358 w 3294195"/>
                <a:gd name="connsiteY75" fmla="*/ 2026635 h 2052035"/>
                <a:gd name="connsiteX76" fmla="*/ 2315458 w 3294195"/>
                <a:gd name="connsiteY76" fmla="*/ 1963135 h 2052035"/>
                <a:gd name="connsiteX77" fmla="*/ 2290058 w 3294195"/>
                <a:gd name="connsiteY77" fmla="*/ 1925035 h 2052035"/>
                <a:gd name="connsiteX78" fmla="*/ 2201158 w 3294195"/>
                <a:gd name="connsiteY78" fmla="*/ 1823435 h 2052035"/>
                <a:gd name="connsiteX79" fmla="*/ 1959858 w 3294195"/>
                <a:gd name="connsiteY79" fmla="*/ 1836135 h 2052035"/>
                <a:gd name="connsiteX80" fmla="*/ 1756658 w 3294195"/>
                <a:gd name="connsiteY80" fmla="*/ 1848835 h 2052035"/>
                <a:gd name="connsiteX81" fmla="*/ 1489958 w 3294195"/>
                <a:gd name="connsiteY81" fmla="*/ 1836135 h 2052035"/>
                <a:gd name="connsiteX82" fmla="*/ 1451858 w 3294195"/>
                <a:gd name="connsiteY82" fmla="*/ 1798035 h 2052035"/>
                <a:gd name="connsiteX83" fmla="*/ 1185158 w 3294195"/>
                <a:gd name="connsiteY83" fmla="*/ 1759935 h 2052035"/>
                <a:gd name="connsiteX84" fmla="*/ 1108958 w 3294195"/>
                <a:gd name="connsiteY84" fmla="*/ 1772635 h 2052035"/>
                <a:gd name="connsiteX85" fmla="*/ 1070858 w 3294195"/>
                <a:gd name="connsiteY85" fmla="*/ 1823435 h 2052035"/>
                <a:gd name="connsiteX86" fmla="*/ 1007358 w 3294195"/>
                <a:gd name="connsiteY86" fmla="*/ 1632935 h 2052035"/>
                <a:gd name="connsiteX87" fmla="*/ 943858 w 3294195"/>
                <a:gd name="connsiteY87" fmla="*/ 1658335 h 2052035"/>
                <a:gd name="connsiteX88" fmla="*/ 918458 w 3294195"/>
                <a:gd name="connsiteY88" fmla="*/ 1696435 h 2052035"/>
                <a:gd name="connsiteX89" fmla="*/ 867658 w 3294195"/>
                <a:gd name="connsiteY89" fmla="*/ 1747235 h 2052035"/>
                <a:gd name="connsiteX90" fmla="*/ 829558 w 3294195"/>
                <a:gd name="connsiteY90" fmla="*/ 1772635 h 2052035"/>
                <a:gd name="connsiteX91" fmla="*/ 778758 w 3294195"/>
                <a:gd name="connsiteY91" fmla="*/ 1810735 h 2052035"/>
                <a:gd name="connsiteX92" fmla="*/ 651758 w 3294195"/>
                <a:gd name="connsiteY92" fmla="*/ 1747235 h 205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94195" h="2052035">
                  <a:moveTo>
                    <a:pt x="651758" y="1747235"/>
                  </a:moveTo>
                  <a:cubicBezTo>
                    <a:pt x="632708" y="1702785"/>
                    <a:pt x="647998" y="1609874"/>
                    <a:pt x="664458" y="1544035"/>
                  </a:cubicBezTo>
                  <a:cubicBezTo>
                    <a:pt x="670266" y="1520803"/>
                    <a:pt x="710974" y="1516796"/>
                    <a:pt x="715258" y="1493235"/>
                  </a:cubicBezTo>
                  <a:cubicBezTo>
                    <a:pt x="727343" y="1426766"/>
                    <a:pt x="691202" y="1393156"/>
                    <a:pt x="639058" y="1378935"/>
                  </a:cubicBezTo>
                  <a:cubicBezTo>
                    <a:pt x="610179" y="1371059"/>
                    <a:pt x="579791" y="1370468"/>
                    <a:pt x="550158" y="1366235"/>
                  </a:cubicBezTo>
                  <a:cubicBezTo>
                    <a:pt x="524758" y="1340835"/>
                    <a:pt x="503846" y="1309960"/>
                    <a:pt x="473958" y="1290035"/>
                  </a:cubicBezTo>
                  <a:cubicBezTo>
                    <a:pt x="433379" y="1262982"/>
                    <a:pt x="431983" y="1265649"/>
                    <a:pt x="397758" y="1226535"/>
                  </a:cubicBezTo>
                  <a:cubicBezTo>
                    <a:pt x="379908" y="1206135"/>
                    <a:pt x="371203" y="1175157"/>
                    <a:pt x="346958" y="1163035"/>
                  </a:cubicBezTo>
                  <a:cubicBezTo>
                    <a:pt x="300123" y="1139617"/>
                    <a:pt x="194558" y="1124935"/>
                    <a:pt x="194558" y="1124935"/>
                  </a:cubicBezTo>
                  <a:cubicBezTo>
                    <a:pt x="177625" y="1108002"/>
                    <a:pt x="159343" y="1092317"/>
                    <a:pt x="143758" y="1074135"/>
                  </a:cubicBezTo>
                  <a:cubicBezTo>
                    <a:pt x="133825" y="1062546"/>
                    <a:pt x="129151" y="1046828"/>
                    <a:pt x="118358" y="1036035"/>
                  </a:cubicBezTo>
                  <a:cubicBezTo>
                    <a:pt x="107565" y="1025242"/>
                    <a:pt x="92958" y="1019102"/>
                    <a:pt x="80258" y="1010635"/>
                  </a:cubicBezTo>
                  <a:cubicBezTo>
                    <a:pt x="46899" y="960597"/>
                    <a:pt x="47594" y="968879"/>
                    <a:pt x="29458" y="896335"/>
                  </a:cubicBezTo>
                  <a:cubicBezTo>
                    <a:pt x="25225" y="879402"/>
                    <a:pt x="21553" y="862318"/>
                    <a:pt x="16758" y="845535"/>
                  </a:cubicBezTo>
                  <a:cubicBezTo>
                    <a:pt x="13080" y="832663"/>
                    <a:pt x="-8929" y="804188"/>
                    <a:pt x="4058" y="807435"/>
                  </a:cubicBezTo>
                  <a:cubicBezTo>
                    <a:pt x="72043" y="824431"/>
                    <a:pt x="56708" y="860085"/>
                    <a:pt x="92958" y="896335"/>
                  </a:cubicBezTo>
                  <a:cubicBezTo>
                    <a:pt x="107925" y="911302"/>
                    <a:pt x="126825" y="921735"/>
                    <a:pt x="143758" y="934435"/>
                  </a:cubicBezTo>
                  <a:cubicBezTo>
                    <a:pt x="173391" y="925968"/>
                    <a:pt x="210866" y="930827"/>
                    <a:pt x="232658" y="909035"/>
                  </a:cubicBezTo>
                  <a:cubicBezTo>
                    <a:pt x="250866" y="890827"/>
                    <a:pt x="240308" y="858085"/>
                    <a:pt x="245358" y="832835"/>
                  </a:cubicBezTo>
                  <a:cubicBezTo>
                    <a:pt x="248781" y="815719"/>
                    <a:pt x="253825" y="798968"/>
                    <a:pt x="258058" y="782035"/>
                  </a:cubicBezTo>
                  <a:cubicBezTo>
                    <a:pt x="253825" y="714302"/>
                    <a:pt x="267945" y="642832"/>
                    <a:pt x="245358" y="578835"/>
                  </a:cubicBezTo>
                  <a:cubicBezTo>
                    <a:pt x="238174" y="558480"/>
                    <a:pt x="199819" y="578109"/>
                    <a:pt x="181858" y="566135"/>
                  </a:cubicBezTo>
                  <a:cubicBezTo>
                    <a:pt x="170719" y="558709"/>
                    <a:pt x="173391" y="540735"/>
                    <a:pt x="169158" y="528035"/>
                  </a:cubicBezTo>
                  <a:cubicBezTo>
                    <a:pt x="173391" y="515335"/>
                    <a:pt x="173495" y="500388"/>
                    <a:pt x="181858" y="489935"/>
                  </a:cubicBezTo>
                  <a:cubicBezTo>
                    <a:pt x="195575" y="472788"/>
                    <a:pt x="295632" y="426698"/>
                    <a:pt x="296158" y="426435"/>
                  </a:cubicBezTo>
                  <a:cubicBezTo>
                    <a:pt x="326845" y="334374"/>
                    <a:pt x="321495" y="369001"/>
                    <a:pt x="283458" y="197835"/>
                  </a:cubicBezTo>
                  <a:cubicBezTo>
                    <a:pt x="280147" y="182935"/>
                    <a:pt x="266525" y="172435"/>
                    <a:pt x="258058" y="159735"/>
                  </a:cubicBezTo>
                  <a:cubicBezTo>
                    <a:pt x="262291" y="108935"/>
                    <a:pt x="246348" y="52087"/>
                    <a:pt x="270758" y="7335"/>
                  </a:cubicBezTo>
                  <a:cubicBezTo>
                    <a:pt x="281094" y="-11615"/>
                    <a:pt x="314607" y="11103"/>
                    <a:pt x="334258" y="20035"/>
                  </a:cubicBezTo>
                  <a:cubicBezTo>
                    <a:pt x="362049" y="32667"/>
                    <a:pt x="410458" y="70835"/>
                    <a:pt x="410458" y="70835"/>
                  </a:cubicBezTo>
                  <a:cubicBezTo>
                    <a:pt x="418925" y="83535"/>
                    <a:pt x="422606" y="101362"/>
                    <a:pt x="435858" y="108935"/>
                  </a:cubicBezTo>
                  <a:cubicBezTo>
                    <a:pt x="454600" y="119645"/>
                    <a:pt x="477823" y="120150"/>
                    <a:pt x="499358" y="121635"/>
                  </a:cubicBezTo>
                  <a:cubicBezTo>
                    <a:pt x="600805" y="128631"/>
                    <a:pt x="702558" y="130102"/>
                    <a:pt x="804158" y="134335"/>
                  </a:cubicBezTo>
                  <a:cubicBezTo>
                    <a:pt x="838025" y="151268"/>
                    <a:pt x="869837" y="173161"/>
                    <a:pt x="905758" y="185135"/>
                  </a:cubicBezTo>
                  <a:lnTo>
                    <a:pt x="1058158" y="235935"/>
                  </a:lnTo>
                  <a:cubicBezTo>
                    <a:pt x="1066625" y="248635"/>
                    <a:pt x="1072765" y="263242"/>
                    <a:pt x="1083558" y="274035"/>
                  </a:cubicBezTo>
                  <a:cubicBezTo>
                    <a:pt x="1104186" y="294663"/>
                    <a:pt x="1149216" y="311554"/>
                    <a:pt x="1172458" y="324835"/>
                  </a:cubicBezTo>
                  <a:cubicBezTo>
                    <a:pt x="1185710" y="332408"/>
                    <a:pt x="1197306" y="342662"/>
                    <a:pt x="1210558" y="350235"/>
                  </a:cubicBezTo>
                  <a:cubicBezTo>
                    <a:pt x="1226996" y="359628"/>
                    <a:pt x="1244920" y="366242"/>
                    <a:pt x="1261358" y="375635"/>
                  </a:cubicBezTo>
                  <a:cubicBezTo>
                    <a:pt x="1274610" y="383208"/>
                    <a:pt x="1285510" y="394836"/>
                    <a:pt x="1299458" y="401035"/>
                  </a:cubicBezTo>
                  <a:cubicBezTo>
                    <a:pt x="1323924" y="411909"/>
                    <a:pt x="1353381" y="411583"/>
                    <a:pt x="1375658" y="426435"/>
                  </a:cubicBezTo>
                  <a:cubicBezTo>
                    <a:pt x="1401058" y="443368"/>
                    <a:pt x="1422242" y="469831"/>
                    <a:pt x="1451858" y="477235"/>
                  </a:cubicBezTo>
                  <a:cubicBezTo>
                    <a:pt x="1555778" y="503215"/>
                    <a:pt x="1456417" y="480980"/>
                    <a:pt x="1629658" y="502635"/>
                  </a:cubicBezTo>
                  <a:cubicBezTo>
                    <a:pt x="1655210" y="505829"/>
                    <a:pt x="1680122" y="514463"/>
                    <a:pt x="1705858" y="515335"/>
                  </a:cubicBezTo>
                  <a:cubicBezTo>
                    <a:pt x="1930136" y="522938"/>
                    <a:pt x="2154591" y="523802"/>
                    <a:pt x="2378958" y="528035"/>
                  </a:cubicBezTo>
                  <a:cubicBezTo>
                    <a:pt x="2391658" y="540735"/>
                    <a:pt x="2402443" y="555696"/>
                    <a:pt x="2417058" y="566135"/>
                  </a:cubicBezTo>
                  <a:cubicBezTo>
                    <a:pt x="2478721" y="610180"/>
                    <a:pt x="2450683" y="576597"/>
                    <a:pt x="2505958" y="604235"/>
                  </a:cubicBezTo>
                  <a:cubicBezTo>
                    <a:pt x="2524529" y="613520"/>
                    <a:pt x="2583353" y="659106"/>
                    <a:pt x="2594858" y="667735"/>
                  </a:cubicBezTo>
                  <a:cubicBezTo>
                    <a:pt x="2603325" y="684668"/>
                    <a:pt x="2615277" y="700270"/>
                    <a:pt x="2620258" y="718535"/>
                  </a:cubicBezTo>
                  <a:cubicBezTo>
                    <a:pt x="2628134" y="747414"/>
                    <a:pt x="2618766" y="781079"/>
                    <a:pt x="2632958" y="807435"/>
                  </a:cubicBezTo>
                  <a:cubicBezTo>
                    <a:pt x="2664645" y="866282"/>
                    <a:pt x="2702770" y="875669"/>
                    <a:pt x="2747258" y="909035"/>
                  </a:cubicBezTo>
                  <a:cubicBezTo>
                    <a:pt x="2768943" y="925299"/>
                    <a:pt x="2791591" y="940668"/>
                    <a:pt x="2810758" y="959835"/>
                  </a:cubicBezTo>
                  <a:cubicBezTo>
                    <a:pt x="2905274" y="1054351"/>
                    <a:pt x="2797168" y="976175"/>
                    <a:pt x="2886958" y="1036035"/>
                  </a:cubicBezTo>
                  <a:cubicBezTo>
                    <a:pt x="2895425" y="1048735"/>
                    <a:pt x="2901565" y="1063342"/>
                    <a:pt x="2912358" y="1074135"/>
                  </a:cubicBezTo>
                  <a:cubicBezTo>
                    <a:pt x="2936977" y="1098754"/>
                    <a:pt x="2957570" y="1101906"/>
                    <a:pt x="2988558" y="1112235"/>
                  </a:cubicBezTo>
                  <a:cubicBezTo>
                    <a:pt x="3032281" y="1145027"/>
                    <a:pt x="3085169" y="1180951"/>
                    <a:pt x="3115558" y="1226535"/>
                  </a:cubicBezTo>
                  <a:lnTo>
                    <a:pt x="3140958" y="1264635"/>
                  </a:lnTo>
                  <a:cubicBezTo>
                    <a:pt x="3145191" y="1281568"/>
                    <a:pt x="3146782" y="1299392"/>
                    <a:pt x="3153658" y="1315435"/>
                  </a:cubicBezTo>
                  <a:cubicBezTo>
                    <a:pt x="3166919" y="1346377"/>
                    <a:pt x="3194272" y="1368749"/>
                    <a:pt x="3217158" y="1391635"/>
                  </a:cubicBezTo>
                  <a:cubicBezTo>
                    <a:pt x="3247898" y="1483855"/>
                    <a:pt x="3203886" y="1365205"/>
                    <a:pt x="3267958" y="1480535"/>
                  </a:cubicBezTo>
                  <a:cubicBezTo>
                    <a:pt x="3279029" y="1500463"/>
                    <a:pt x="3284891" y="1522868"/>
                    <a:pt x="3293358" y="1544035"/>
                  </a:cubicBezTo>
                  <a:cubicBezTo>
                    <a:pt x="3289125" y="1599068"/>
                    <a:pt x="3304000" y="1659117"/>
                    <a:pt x="3280658" y="1709135"/>
                  </a:cubicBezTo>
                  <a:cubicBezTo>
                    <a:pt x="3269336" y="1733397"/>
                    <a:pt x="3204458" y="1734535"/>
                    <a:pt x="3204458" y="1734535"/>
                  </a:cubicBezTo>
                  <a:cubicBezTo>
                    <a:pt x="3191758" y="1704902"/>
                    <a:pt x="3193183" y="1663519"/>
                    <a:pt x="3166358" y="1645635"/>
                  </a:cubicBezTo>
                  <a:cubicBezTo>
                    <a:pt x="3144932" y="1631351"/>
                    <a:pt x="3109709" y="1641577"/>
                    <a:pt x="3090158" y="1658335"/>
                  </a:cubicBezTo>
                  <a:cubicBezTo>
                    <a:pt x="3073769" y="1672383"/>
                    <a:pt x="3088898" y="1703530"/>
                    <a:pt x="3077458" y="1721835"/>
                  </a:cubicBezTo>
                  <a:cubicBezTo>
                    <a:pt x="3066240" y="1739784"/>
                    <a:pt x="3042729" y="1746160"/>
                    <a:pt x="3026658" y="1759935"/>
                  </a:cubicBezTo>
                  <a:cubicBezTo>
                    <a:pt x="3013021" y="1771624"/>
                    <a:pt x="3001258" y="1785335"/>
                    <a:pt x="2988558" y="1798035"/>
                  </a:cubicBezTo>
                  <a:cubicBezTo>
                    <a:pt x="2966205" y="1865095"/>
                    <a:pt x="2986997" y="1828709"/>
                    <a:pt x="2899658" y="1886935"/>
                  </a:cubicBezTo>
                  <a:lnTo>
                    <a:pt x="2861558" y="1912335"/>
                  </a:lnTo>
                  <a:cubicBezTo>
                    <a:pt x="2813360" y="1984632"/>
                    <a:pt x="2864120" y="1925385"/>
                    <a:pt x="2798058" y="1963135"/>
                  </a:cubicBezTo>
                  <a:cubicBezTo>
                    <a:pt x="2779680" y="1973637"/>
                    <a:pt x="2765636" y="1990733"/>
                    <a:pt x="2747258" y="2001235"/>
                  </a:cubicBezTo>
                  <a:cubicBezTo>
                    <a:pt x="2727720" y="2012400"/>
                    <a:pt x="2676354" y="2019887"/>
                    <a:pt x="2658358" y="2026635"/>
                  </a:cubicBezTo>
                  <a:cubicBezTo>
                    <a:pt x="2640631" y="2033282"/>
                    <a:pt x="2624491" y="2043568"/>
                    <a:pt x="2607558" y="2052035"/>
                  </a:cubicBezTo>
                  <a:cubicBezTo>
                    <a:pt x="2552525" y="2047802"/>
                    <a:pt x="2497228" y="2046181"/>
                    <a:pt x="2442458" y="2039335"/>
                  </a:cubicBezTo>
                  <a:cubicBezTo>
                    <a:pt x="2429174" y="2037675"/>
                    <a:pt x="2416663" y="2031908"/>
                    <a:pt x="2404358" y="2026635"/>
                  </a:cubicBezTo>
                  <a:cubicBezTo>
                    <a:pt x="2357755" y="2006662"/>
                    <a:pt x="2347723" y="2001853"/>
                    <a:pt x="2315458" y="1963135"/>
                  </a:cubicBezTo>
                  <a:cubicBezTo>
                    <a:pt x="2305687" y="1951409"/>
                    <a:pt x="2299991" y="1936624"/>
                    <a:pt x="2290058" y="1925035"/>
                  </a:cubicBezTo>
                  <a:cubicBezTo>
                    <a:pt x="2158524" y="1771578"/>
                    <a:pt x="2311757" y="1970900"/>
                    <a:pt x="2201158" y="1823435"/>
                  </a:cubicBezTo>
                  <a:lnTo>
                    <a:pt x="1959858" y="1836135"/>
                  </a:lnTo>
                  <a:cubicBezTo>
                    <a:pt x="1892103" y="1840007"/>
                    <a:pt x="1824523" y="1848835"/>
                    <a:pt x="1756658" y="1848835"/>
                  </a:cubicBezTo>
                  <a:cubicBezTo>
                    <a:pt x="1667657" y="1848835"/>
                    <a:pt x="1578858" y="1840368"/>
                    <a:pt x="1489958" y="1836135"/>
                  </a:cubicBezTo>
                  <a:cubicBezTo>
                    <a:pt x="1477258" y="1823435"/>
                    <a:pt x="1465656" y="1809533"/>
                    <a:pt x="1451858" y="1798035"/>
                  </a:cubicBezTo>
                  <a:cubicBezTo>
                    <a:pt x="1372029" y="1731511"/>
                    <a:pt x="1320141" y="1767434"/>
                    <a:pt x="1185158" y="1759935"/>
                  </a:cubicBezTo>
                  <a:cubicBezTo>
                    <a:pt x="1159758" y="1764168"/>
                    <a:pt x="1131468" y="1760130"/>
                    <a:pt x="1108958" y="1772635"/>
                  </a:cubicBezTo>
                  <a:cubicBezTo>
                    <a:pt x="1090455" y="1782914"/>
                    <a:pt x="1078719" y="1843088"/>
                    <a:pt x="1070858" y="1823435"/>
                  </a:cubicBezTo>
                  <a:cubicBezTo>
                    <a:pt x="985647" y="1610408"/>
                    <a:pt x="1136737" y="1665280"/>
                    <a:pt x="1007358" y="1632935"/>
                  </a:cubicBezTo>
                  <a:cubicBezTo>
                    <a:pt x="986191" y="1641402"/>
                    <a:pt x="962409" y="1645084"/>
                    <a:pt x="943858" y="1658335"/>
                  </a:cubicBezTo>
                  <a:cubicBezTo>
                    <a:pt x="931438" y="1667207"/>
                    <a:pt x="928391" y="1684846"/>
                    <a:pt x="918458" y="1696435"/>
                  </a:cubicBezTo>
                  <a:cubicBezTo>
                    <a:pt x="902873" y="1714617"/>
                    <a:pt x="885840" y="1731650"/>
                    <a:pt x="867658" y="1747235"/>
                  </a:cubicBezTo>
                  <a:cubicBezTo>
                    <a:pt x="856069" y="1757168"/>
                    <a:pt x="841978" y="1763763"/>
                    <a:pt x="829558" y="1772635"/>
                  </a:cubicBezTo>
                  <a:cubicBezTo>
                    <a:pt x="812334" y="1784938"/>
                    <a:pt x="795691" y="1798035"/>
                    <a:pt x="778758" y="1810735"/>
                  </a:cubicBezTo>
                  <a:cubicBezTo>
                    <a:pt x="693221" y="1796479"/>
                    <a:pt x="670808" y="1791685"/>
                    <a:pt x="651758" y="17472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ECE7F2F-DEAF-46B2-87CF-6C5F7443A91C}"/>
                </a:ext>
              </a:extLst>
            </p:cNvPr>
            <p:cNvSpPr/>
            <p:nvPr/>
          </p:nvSpPr>
          <p:spPr>
            <a:xfrm>
              <a:off x="9749367" y="203657"/>
              <a:ext cx="5997434" cy="4508298"/>
            </a:xfrm>
            <a:custGeom>
              <a:avLst/>
              <a:gdLst>
                <a:gd name="connsiteX0" fmla="*/ 1783704 w 5997434"/>
                <a:gd name="connsiteY0" fmla="*/ 12030 h 4508298"/>
                <a:gd name="connsiteX1" fmla="*/ 1809104 w 5997434"/>
                <a:gd name="connsiteY1" fmla="*/ 37430 h 4508298"/>
                <a:gd name="connsiteX2" fmla="*/ 1847204 w 5997434"/>
                <a:gd name="connsiteY2" fmla="*/ 100930 h 4508298"/>
                <a:gd name="connsiteX3" fmla="*/ 1732904 w 5997434"/>
                <a:gd name="connsiteY3" fmla="*/ 164430 h 4508298"/>
                <a:gd name="connsiteX4" fmla="*/ 1669404 w 5997434"/>
                <a:gd name="connsiteY4" fmla="*/ 189830 h 4508298"/>
                <a:gd name="connsiteX5" fmla="*/ 1656704 w 5997434"/>
                <a:gd name="connsiteY5" fmla="*/ 418430 h 4508298"/>
                <a:gd name="connsiteX6" fmla="*/ 1669404 w 5997434"/>
                <a:gd name="connsiteY6" fmla="*/ 481930 h 4508298"/>
                <a:gd name="connsiteX7" fmla="*/ 1720204 w 5997434"/>
                <a:gd name="connsiteY7" fmla="*/ 520030 h 4508298"/>
                <a:gd name="connsiteX8" fmla="*/ 1745604 w 5997434"/>
                <a:gd name="connsiteY8" fmla="*/ 558130 h 4508298"/>
                <a:gd name="connsiteX9" fmla="*/ 1821804 w 5997434"/>
                <a:gd name="connsiteY9" fmla="*/ 596230 h 4508298"/>
                <a:gd name="connsiteX10" fmla="*/ 1898004 w 5997434"/>
                <a:gd name="connsiteY10" fmla="*/ 647030 h 4508298"/>
                <a:gd name="connsiteX11" fmla="*/ 1999604 w 5997434"/>
                <a:gd name="connsiteY11" fmla="*/ 723230 h 4508298"/>
                <a:gd name="connsiteX12" fmla="*/ 2050404 w 5997434"/>
                <a:gd name="connsiteY12" fmla="*/ 748630 h 4508298"/>
                <a:gd name="connsiteX13" fmla="*/ 2126604 w 5997434"/>
                <a:gd name="connsiteY13" fmla="*/ 774030 h 4508298"/>
                <a:gd name="connsiteX14" fmla="*/ 2164704 w 5997434"/>
                <a:gd name="connsiteY14" fmla="*/ 799430 h 4508298"/>
                <a:gd name="connsiteX15" fmla="*/ 2240904 w 5997434"/>
                <a:gd name="connsiteY15" fmla="*/ 837530 h 4508298"/>
                <a:gd name="connsiteX16" fmla="*/ 2279004 w 5997434"/>
                <a:gd name="connsiteY16" fmla="*/ 901030 h 4508298"/>
                <a:gd name="connsiteX17" fmla="*/ 2317104 w 5997434"/>
                <a:gd name="connsiteY17" fmla="*/ 939130 h 4508298"/>
                <a:gd name="connsiteX18" fmla="*/ 2291704 w 5997434"/>
                <a:gd name="connsiteY18" fmla="*/ 1028030 h 4508298"/>
                <a:gd name="connsiteX19" fmla="*/ 2279004 w 5997434"/>
                <a:gd name="connsiteY19" fmla="*/ 1180430 h 4508298"/>
                <a:gd name="connsiteX20" fmla="*/ 2279004 w 5997434"/>
                <a:gd name="connsiteY20" fmla="*/ 1320130 h 4508298"/>
                <a:gd name="connsiteX21" fmla="*/ 2329804 w 5997434"/>
                <a:gd name="connsiteY21" fmla="*/ 1345530 h 4508298"/>
                <a:gd name="connsiteX22" fmla="*/ 2482204 w 5997434"/>
                <a:gd name="connsiteY22" fmla="*/ 1370930 h 4508298"/>
                <a:gd name="connsiteX23" fmla="*/ 2558404 w 5997434"/>
                <a:gd name="connsiteY23" fmla="*/ 1383630 h 4508298"/>
                <a:gd name="connsiteX24" fmla="*/ 2698104 w 5997434"/>
                <a:gd name="connsiteY24" fmla="*/ 1421730 h 4508298"/>
                <a:gd name="connsiteX25" fmla="*/ 3155304 w 5997434"/>
                <a:gd name="connsiteY25" fmla="*/ 1472530 h 4508298"/>
                <a:gd name="connsiteX26" fmla="*/ 3231504 w 5997434"/>
                <a:gd name="connsiteY26" fmla="*/ 1510630 h 4508298"/>
                <a:gd name="connsiteX27" fmla="*/ 3625204 w 5997434"/>
                <a:gd name="connsiteY27" fmla="*/ 1510630 h 4508298"/>
                <a:gd name="connsiteX28" fmla="*/ 3688704 w 5997434"/>
                <a:gd name="connsiteY28" fmla="*/ 1497930 h 4508298"/>
                <a:gd name="connsiteX29" fmla="*/ 3726804 w 5997434"/>
                <a:gd name="connsiteY29" fmla="*/ 1472530 h 4508298"/>
                <a:gd name="connsiteX30" fmla="*/ 3955404 w 5997434"/>
                <a:gd name="connsiteY30" fmla="*/ 1497930 h 4508298"/>
                <a:gd name="connsiteX31" fmla="*/ 4044304 w 5997434"/>
                <a:gd name="connsiteY31" fmla="*/ 1574130 h 4508298"/>
                <a:gd name="connsiteX32" fmla="*/ 4082404 w 5997434"/>
                <a:gd name="connsiteY32" fmla="*/ 1624930 h 4508298"/>
                <a:gd name="connsiteX33" fmla="*/ 4145904 w 5997434"/>
                <a:gd name="connsiteY33" fmla="*/ 1663030 h 4508298"/>
                <a:gd name="connsiteX34" fmla="*/ 4196704 w 5997434"/>
                <a:gd name="connsiteY34" fmla="*/ 1701130 h 4508298"/>
                <a:gd name="connsiteX35" fmla="*/ 4234804 w 5997434"/>
                <a:gd name="connsiteY35" fmla="*/ 1713830 h 4508298"/>
                <a:gd name="connsiteX36" fmla="*/ 4374504 w 5997434"/>
                <a:gd name="connsiteY36" fmla="*/ 1739230 h 4508298"/>
                <a:gd name="connsiteX37" fmla="*/ 4476104 w 5997434"/>
                <a:gd name="connsiteY37" fmla="*/ 1726530 h 4508298"/>
                <a:gd name="connsiteX38" fmla="*/ 4514204 w 5997434"/>
                <a:gd name="connsiteY38" fmla="*/ 1675730 h 4508298"/>
                <a:gd name="connsiteX39" fmla="*/ 4565004 w 5997434"/>
                <a:gd name="connsiteY39" fmla="*/ 1650330 h 4508298"/>
                <a:gd name="connsiteX40" fmla="*/ 4831704 w 5997434"/>
                <a:gd name="connsiteY40" fmla="*/ 1650330 h 4508298"/>
                <a:gd name="connsiteX41" fmla="*/ 4933304 w 5997434"/>
                <a:gd name="connsiteY41" fmla="*/ 1624930 h 4508298"/>
                <a:gd name="connsiteX42" fmla="*/ 5047604 w 5997434"/>
                <a:gd name="connsiteY42" fmla="*/ 1663030 h 4508298"/>
                <a:gd name="connsiteX43" fmla="*/ 5073004 w 5997434"/>
                <a:gd name="connsiteY43" fmla="*/ 1701130 h 4508298"/>
                <a:gd name="connsiteX44" fmla="*/ 5085704 w 5997434"/>
                <a:gd name="connsiteY44" fmla="*/ 1751930 h 4508298"/>
                <a:gd name="connsiteX45" fmla="*/ 5136504 w 5997434"/>
                <a:gd name="connsiteY45" fmla="*/ 1828130 h 4508298"/>
                <a:gd name="connsiteX46" fmla="*/ 5238104 w 5997434"/>
                <a:gd name="connsiteY46" fmla="*/ 1853530 h 4508298"/>
                <a:gd name="connsiteX47" fmla="*/ 5377804 w 5997434"/>
                <a:gd name="connsiteY47" fmla="*/ 1917030 h 4508298"/>
                <a:gd name="connsiteX48" fmla="*/ 5441304 w 5997434"/>
                <a:gd name="connsiteY48" fmla="*/ 1967830 h 4508298"/>
                <a:gd name="connsiteX49" fmla="*/ 5530204 w 5997434"/>
                <a:gd name="connsiteY49" fmla="*/ 1993230 h 4508298"/>
                <a:gd name="connsiteX50" fmla="*/ 5593704 w 5997434"/>
                <a:gd name="connsiteY50" fmla="*/ 2031330 h 4508298"/>
                <a:gd name="connsiteX51" fmla="*/ 5733404 w 5997434"/>
                <a:gd name="connsiteY51" fmla="*/ 2145630 h 4508298"/>
                <a:gd name="connsiteX52" fmla="*/ 5809604 w 5997434"/>
                <a:gd name="connsiteY52" fmla="*/ 2171030 h 4508298"/>
                <a:gd name="connsiteX53" fmla="*/ 5936604 w 5997434"/>
                <a:gd name="connsiteY53" fmla="*/ 2209130 h 4508298"/>
                <a:gd name="connsiteX54" fmla="*/ 5962004 w 5997434"/>
                <a:gd name="connsiteY54" fmla="*/ 2374230 h 4508298"/>
                <a:gd name="connsiteX55" fmla="*/ 5885804 w 5997434"/>
                <a:gd name="connsiteY55" fmla="*/ 2425030 h 4508298"/>
                <a:gd name="connsiteX56" fmla="*/ 5860404 w 5997434"/>
                <a:gd name="connsiteY56" fmla="*/ 2463130 h 4508298"/>
                <a:gd name="connsiteX57" fmla="*/ 5911204 w 5997434"/>
                <a:gd name="connsiteY57" fmla="*/ 2552030 h 4508298"/>
                <a:gd name="connsiteX58" fmla="*/ 5936604 w 5997434"/>
                <a:gd name="connsiteY58" fmla="*/ 2602830 h 4508298"/>
                <a:gd name="connsiteX59" fmla="*/ 5898504 w 5997434"/>
                <a:gd name="connsiteY59" fmla="*/ 2679030 h 4508298"/>
                <a:gd name="connsiteX60" fmla="*/ 5885804 w 5997434"/>
                <a:gd name="connsiteY60" fmla="*/ 2729830 h 4508298"/>
                <a:gd name="connsiteX61" fmla="*/ 5847704 w 5997434"/>
                <a:gd name="connsiteY61" fmla="*/ 2755230 h 4508298"/>
                <a:gd name="connsiteX62" fmla="*/ 5835004 w 5997434"/>
                <a:gd name="connsiteY62" fmla="*/ 2806030 h 4508298"/>
                <a:gd name="connsiteX63" fmla="*/ 5873104 w 5997434"/>
                <a:gd name="connsiteY63" fmla="*/ 3072730 h 4508298"/>
                <a:gd name="connsiteX64" fmla="*/ 5796904 w 5997434"/>
                <a:gd name="connsiteY64" fmla="*/ 3098130 h 4508298"/>
                <a:gd name="connsiteX65" fmla="*/ 5758804 w 5997434"/>
                <a:gd name="connsiteY65" fmla="*/ 3110830 h 4508298"/>
                <a:gd name="connsiteX66" fmla="*/ 5669904 w 5997434"/>
                <a:gd name="connsiteY66" fmla="*/ 3136230 h 4508298"/>
                <a:gd name="connsiteX67" fmla="*/ 5644504 w 5997434"/>
                <a:gd name="connsiteY67" fmla="*/ 3174330 h 4508298"/>
                <a:gd name="connsiteX68" fmla="*/ 5606404 w 5997434"/>
                <a:gd name="connsiteY68" fmla="*/ 3187030 h 4508298"/>
                <a:gd name="connsiteX69" fmla="*/ 5568304 w 5997434"/>
                <a:gd name="connsiteY69" fmla="*/ 3212430 h 4508298"/>
                <a:gd name="connsiteX70" fmla="*/ 5530204 w 5997434"/>
                <a:gd name="connsiteY70" fmla="*/ 3250530 h 4508298"/>
                <a:gd name="connsiteX71" fmla="*/ 5454004 w 5997434"/>
                <a:gd name="connsiteY71" fmla="*/ 3314030 h 4508298"/>
                <a:gd name="connsiteX72" fmla="*/ 5441304 w 5997434"/>
                <a:gd name="connsiteY72" fmla="*/ 3428330 h 4508298"/>
                <a:gd name="connsiteX73" fmla="*/ 5161904 w 5997434"/>
                <a:gd name="connsiteY73" fmla="*/ 3402930 h 4508298"/>
                <a:gd name="connsiteX74" fmla="*/ 5149204 w 5997434"/>
                <a:gd name="connsiteY74" fmla="*/ 3453730 h 4508298"/>
                <a:gd name="connsiteX75" fmla="*/ 5136504 w 5997434"/>
                <a:gd name="connsiteY75" fmla="*/ 3682330 h 4508298"/>
                <a:gd name="connsiteX76" fmla="*/ 5073004 w 5997434"/>
                <a:gd name="connsiteY76" fmla="*/ 3707730 h 4508298"/>
                <a:gd name="connsiteX77" fmla="*/ 4996804 w 5997434"/>
                <a:gd name="connsiteY77" fmla="*/ 3758530 h 4508298"/>
                <a:gd name="connsiteX78" fmla="*/ 4933304 w 5997434"/>
                <a:gd name="connsiteY78" fmla="*/ 3733130 h 4508298"/>
                <a:gd name="connsiteX79" fmla="*/ 4844404 w 5997434"/>
                <a:gd name="connsiteY79" fmla="*/ 3644230 h 4508298"/>
                <a:gd name="connsiteX80" fmla="*/ 4768204 w 5997434"/>
                <a:gd name="connsiteY80" fmla="*/ 3618830 h 4508298"/>
                <a:gd name="connsiteX81" fmla="*/ 4704704 w 5997434"/>
                <a:gd name="connsiteY81" fmla="*/ 3631530 h 4508298"/>
                <a:gd name="connsiteX82" fmla="*/ 4666604 w 5997434"/>
                <a:gd name="connsiteY82" fmla="*/ 3834730 h 4508298"/>
                <a:gd name="connsiteX83" fmla="*/ 4628504 w 5997434"/>
                <a:gd name="connsiteY83" fmla="*/ 3847430 h 4508298"/>
                <a:gd name="connsiteX84" fmla="*/ 4463404 w 5997434"/>
                <a:gd name="connsiteY84" fmla="*/ 3872830 h 4508298"/>
                <a:gd name="connsiteX85" fmla="*/ 4476104 w 5997434"/>
                <a:gd name="connsiteY85" fmla="*/ 3949030 h 4508298"/>
                <a:gd name="connsiteX86" fmla="*/ 4463404 w 5997434"/>
                <a:gd name="connsiteY86" fmla="*/ 4012530 h 4508298"/>
                <a:gd name="connsiteX87" fmla="*/ 4399904 w 5997434"/>
                <a:gd name="connsiteY87" fmla="*/ 3999830 h 4508298"/>
                <a:gd name="connsiteX88" fmla="*/ 4374504 w 5997434"/>
                <a:gd name="connsiteY88" fmla="*/ 3961730 h 4508298"/>
                <a:gd name="connsiteX89" fmla="*/ 4336404 w 5997434"/>
                <a:gd name="connsiteY89" fmla="*/ 3949030 h 4508298"/>
                <a:gd name="connsiteX90" fmla="*/ 4209404 w 5997434"/>
                <a:gd name="connsiteY90" fmla="*/ 3961730 h 4508298"/>
                <a:gd name="connsiteX91" fmla="*/ 4171304 w 5997434"/>
                <a:gd name="connsiteY91" fmla="*/ 4012530 h 4508298"/>
                <a:gd name="connsiteX92" fmla="*/ 4158604 w 5997434"/>
                <a:gd name="connsiteY92" fmla="*/ 4063330 h 4508298"/>
                <a:gd name="connsiteX93" fmla="*/ 4133204 w 5997434"/>
                <a:gd name="connsiteY93" fmla="*/ 4152230 h 4508298"/>
                <a:gd name="connsiteX94" fmla="*/ 4095104 w 5997434"/>
                <a:gd name="connsiteY94" fmla="*/ 4139530 h 4508298"/>
                <a:gd name="connsiteX95" fmla="*/ 4057004 w 5997434"/>
                <a:gd name="connsiteY95" fmla="*/ 4114130 h 4508298"/>
                <a:gd name="connsiteX96" fmla="*/ 3891904 w 5997434"/>
                <a:gd name="connsiteY96" fmla="*/ 4139530 h 4508298"/>
                <a:gd name="connsiteX97" fmla="*/ 3828404 w 5997434"/>
                <a:gd name="connsiteY97" fmla="*/ 4190330 h 4508298"/>
                <a:gd name="connsiteX98" fmla="*/ 3764904 w 5997434"/>
                <a:gd name="connsiteY98" fmla="*/ 4317330 h 4508298"/>
                <a:gd name="connsiteX99" fmla="*/ 3587104 w 5997434"/>
                <a:gd name="connsiteY99" fmla="*/ 4291930 h 4508298"/>
                <a:gd name="connsiteX100" fmla="*/ 3574404 w 5997434"/>
                <a:gd name="connsiteY100" fmla="*/ 4241130 h 4508298"/>
                <a:gd name="connsiteX101" fmla="*/ 3536304 w 5997434"/>
                <a:gd name="connsiteY101" fmla="*/ 4279230 h 4508298"/>
                <a:gd name="connsiteX102" fmla="*/ 3498204 w 5997434"/>
                <a:gd name="connsiteY102" fmla="*/ 4304630 h 4508298"/>
                <a:gd name="connsiteX103" fmla="*/ 3434704 w 5997434"/>
                <a:gd name="connsiteY103" fmla="*/ 4355430 h 4508298"/>
                <a:gd name="connsiteX104" fmla="*/ 3358504 w 5997434"/>
                <a:gd name="connsiteY104" fmla="*/ 4406230 h 4508298"/>
                <a:gd name="connsiteX105" fmla="*/ 3282304 w 5997434"/>
                <a:gd name="connsiteY105" fmla="*/ 4469730 h 4508298"/>
                <a:gd name="connsiteX106" fmla="*/ 3269604 w 5997434"/>
                <a:gd name="connsiteY106" fmla="*/ 4507830 h 4508298"/>
                <a:gd name="connsiteX107" fmla="*/ 3231504 w 5997434"/>
                <a:gd name="connsiteY107" fmla="*/ 4482430 h 4508298"/>
                <a:gd name="connsiteX108" fmla="*/ 3180704 w 5997434"/>
                <a:gd name="connsiteY108" fmla="*/ 4431630 h 4508298"/>
                <a:gd name="connsiteX109" fmla="*/ 3117204 w 5997434"/>
                <a:gd name="connsiteY109" fmla="*/ 4406230 h 4508298"/>
                <a:gd name="connsiteX110" fmla="*/ 3079104 w 5997434"/>
                <a:gd name="connsiteY110" fmla="*/ 4380830 h 4508298"/>
                <a:gd name="connsiteX111" fmla="*/ 3028304 w 5997434"/>
                <a:gd name="connsiteY111" fmla="*/ 4406230 h 4508298"/>
                <a:gd name="connsiteX112" fmla="*/ 2990204 w 5997434"/>
                <a:gd name="connsiteY112" fmla="*/ 4444330 h 4508298"/>
                <a:gd name="connsiteX113" fmla="*/ 2926704 w 5997434"/>
                <a:gd name="connsiteY113" fmla="*/ 4431630 h 4508298"/>
                <a:gd name="connsiteX114" fmla="*/ 2888604 w 5997434"/>
                <a:gd name="connsiteY114" fmla="*/ 4393530 h 4508298"/>
                <a:gd name="connsiteX115" fmla="*/ 2888604 w 5997434"/>
                <a:gd name="connsiteY115" fmla="*/ 4317330 h 4508298"/>
                <a:gd name="connsiteX116" fmla="*/ 2901304 w 5997434"/>
                <a:gd name="connsiteY116" fmla="*/ 4266530 h 4508298"/>
                <a:gd name="connsiteX117" fmla="*/ 2888604 w 5997434"/>
                <a:gd name="connsiteY117" fmla="*/ 4228430 h 4508298"/>
                <a:gd name="connsiteX118" fmla="*/ 2863204 w 5997434"/>
                <a:gd name="connsiteY118" fmla="*/ 4177630 h 4508298"/>
                <a:gd name="connsiteX119" fmla="*/ 2875904 w 5997434"/>
                <a:gd name="connsiteY119" fmla="*/ 4139530 h 4508298"/>
                <a:gd name="connsiteX120" fmla="*/ 2888604 w 5997434"/>
                <a:gd name="connsiteY120" fmla="*/ 4076030 h 4508298"/>
                <a:gd name="connsiteX121" fmla="*/ 2875904 w 5997434"/>
                <a:gd name="connsiteY121" fmla="*/ 4012530 h 4508298"/>
                <a:gd name="connsiteX122" fmla="*/ 2812404 w 5997434"/>
                <a:gd name="connsiteY122" fmla="*/ 3999830 h 4508298"/>
                <a:gd name="connsiteX123" fmla="*/ 2787004 w 5997434"/>
                <a:gd name="connsiteY123" fmla="*/ 3644230 h 4508298"/>
                <a:gd name="connsiteX124" fmla="*/ 2672704 w 5997434"/>
                <a:gd name="connsiteY124" fmla="*/ 3606130 h 4508298"/>
                <a:gd name="connsiteX125" fmla="*/ 2634604 w 5997434"/>
                <a:gd name="connsiteY125" fmla="*/ 3593430 h 4508298"/>
                <a:gd name="connsiteX126" fmla="*/ 2482204 w 5997434"/>
                <a:gd name="connsiteY126" fmla="*/ 3656930 h 4508298"/>
                <a:gd name="connsiteX127" fmla="*/ 2469504 w 5997434"/>
                <a:gd name="connsiteY127" fmla="*/ 3695030 h 4508298"/>
                <a:gd name="connsiteX128" fmla="*/ 2380604 w 5997434"/>
                <a:gd name="connsiteY128" fmla="*/ 3796630 h 4508298"/>
                <a:gd name="connsiteX129" fmla="*/ 2215504 w 5997434"/>
                <a:gd name="connsiteY129" fmla="*/ 3783930 h 4508298"/>
                <a:gd name="connsiteX130" fmla="*/ 2215504 w 5997434"/>
                <a:gd name="connsiteY130" fmla="*/ 3707730 h 4508298"/>
                <a:gd name="connsiteX131" fmla="*/ 2240904 w 5997434"/>
                <a:gd name="connsiteY131" fmla="*/ 3656930 h 4508298"/>
                <a:gd name="connsiteX132" fmla="*/ 2279004 w 5997434"/>
                <a:gd name="connsiteY132" fmla="*/ 3631530 h 4508298"/>
                <a:gd name="connsiteX133" fmla="*/ 2304404 w 5997434"/>
                <a:gd name="connsiteY133" fmla="*/ 3504530 h 4508298"/>
                <a:gd name="connsiteX134" fmla="*/ 2317104 w 5997434"/>
                <a:gd name="connsiteY134" fmla="*/ 3466430 h 4508298"/>
                <a:gd name="connsiteX135" fmla="*/ 2355204 w 5997434"/>
                <a:gd name="connsiteY135" fmla="*/ 3428330 h 4508298"/>
                <a:gd name="connsiteX136" fmla="*/ 2406004 w 5997434"/>
                <a:gd name="connsiteY136" fmla="*/ 3352130 h 4508298"/>
                <a:gd name="connsiteX137" fmla="*/ 2393304 w 5997434"/>
                <a:gd name="connsiteY137" fmla="*/ 3301330 h 4508298"/>
                <a:gd name="connsiteX138" fmla="*/ 2202804 w 5997434"/>
                <a:gd name="connsiteY138" fmla="*/ 3352130 h 4508298"/>
                <a:gd name="connsiteX139" fmla="*/ 2101204 w 5997434"/>
                <a:gd name="connsiteY139" fmla="*/ 3288630 h 4508298"/>
                <a:gd name="connsiteX140" fmla="*/ 2025004 w 5997434"/>
                <a:gd name="connsiteY140" fmla="*/ 3250530 h 4508298"/>
                <a:gd name="connsiteX141" fmla="*/ 1974204 w 5997434"/>
                <a:gd name="connsiteY141" fmla="*/ 3212430 h 4508298"/>
                <a:gd name="connsiteX142" fmla="*/ 1936104 w 5997434"/>
                <a:gd name="connsiteY142" fmla="*/ 3187030 h 4508298"/>
                <a:gd name="connsiteX143" fmla="*/ 1859904 w 5997434"/>
                <a:gd name="connsiteY143" fmla="*/ 3098130 h 4508298"/>
                <a:gd name="connsiteX144" fmla="*/ 1834504 w 5997434"/>
                <a:gd name="connsiteY144" fmla="*/ 3060030 h 4508298"/>
                <a:gd name="connsiteX145" fmla="*/ 1758304 w 5997434"/>
                <a:gd name="connsiteY145" fmla="*/ 2983830 h 4508298"/>
                <a:gd name="connsiteX146" fmla="*/ 1682104 w 5997434"/>
                <a:gd name="connsiteY146" fmla="*/ 2882230 h 4508298"/>
                <a:gd name="connsiteX147" fmla="*/ 1529704 w 5997434"/>
                <a:gd name="connsiteY147" fmla="*/ 2856830 h 4508298"/>
                <a:gd name="connsiteX148" fmla="*/ 1351904 w 5997434"/>
                <a:gd name="connsiteY148" fmla="*/ 2882230 h 4508298"/>
                <a:gd name="connsiteX149" fmla="*/ 1288404 w 5997434"/>
                <a:gd name="connsiteY149" fmla="*/ 2945730 h 4508298"/>
                <a:gd name="connsiteX150" fmla="*/ 1250304 w 5997434"/>
                <a:gd name="connsiteY150" fmla="*/ 2971130 h 4508298"/>
                <a:gd name="connsiteX151" fmla="*/ 1224904 w 5997434"/>
                <a:gd name="connsiteY151" fmla="*/ 3009230 h 4508298"/>
                <a:gd name="connsiteX152" fmla="*/ 1136004 w 5997434"/>
                <a:gd name="connsiteY152" fmla="*/ 3047330 h 4508298"/>
                <a:gd name="connsiteX153" fmla="*/ 1110604 w 5997434"/>
                <a:gd name="connsiteY153" fmla="*/ 3009230 h 4508298"/>
                <a:gd name="connsiteX154" fmla="*/ 1097904 w 5997434"/>
                <a:gd name="connsiteY154" fmla="*/ 2933030 h 4508298"/>
                <a:gd name="connsiteX155" fmla="*/ 1059804 w 5997434"/>
                <a:gd name="connsiteY155" fmla="*/ 2920330 h 4508298"/>
                <a:gd name="connsiteX156" fmla="*/ 1072504 w 5997434"/>
                <a:gd name="connsiteY156" fmla="*/ 2767930 h 4508298"/>
                <a:gd name="connsiteX157" fmla="*/ 1097904 w 5997434"/>
                <a:gd name="connsiteY157" fmla="*/ 2729830 h 4508298"/>
                <a:gd name="connsiteX158" fmla="*/ 1021704 w 5997434"/>
                <a:gd name="connsiteY158" fmla="*/ 2666330 h 4508298"/>
                <a:gd name="connsiteX159" fmla="*/ 1009004 w 5997434"/>
                <a:gd name="connsiteY159" fmla="*/ 2602830 h 4508298"/>
                <a:gd name="connsiteX160" fmla="*/ 945504 w 5997434"/>
                <a:gd name="connsiteY160" fmla="*/ 2526630 h 4508298"/>
                <a:gd name="connsiteX161" fmla="*/ 894704 w 5997434"/>
                <a:gd name="connsiteY161" fmla="*/ 2437730 h 4508298"/>
                <a:gd name="connsiteX162" fmla="*/ 920104 w 5997434"/>
                <a:gd name="connsiteY162" fmla="*/ 2285330 h 4508298"/>
                <a:gd name="connsiteX163" fmla="*/ 970904 w 5997434"/>
                <a:gd name="connsiteY163" fmla="*/ 2259930 h 4508298"/>
                <a:gd name="connsiteX164" fmla="*/ 945504 w 5997434"/>
                <a:gd name="connsiteY164" fmla="*/ 2209130 h 4508298"/>
                <a:gd name="connsiteX165" fmla="*/ 882004 w 5997434"/>
                <a:gd name="connsiteY165" fmla="*/ 2183730 h 4508298"/>
                <a:gd name="connsiteX166" fmla="*/ 831204 w 5997434"/>
                <a:gd name="connsiteY166" fmla="*/ 2145630 h 4508298"/>
                <a:gd name="connsiteX167" fmla="*/ 691504 w 5997434"/>
                <a:gd name="connsiteY167" fmla="*/ 2056730 h 4508298"/>
                <a:gd name="connsiteX168" fmla="*/ 374004 w 5997434"/>
                <a:gd name="connsiteY168" fmla="*/ 2094830 h 4508298"/>
                <a:gd name="connsiteX169" fmla="*/ 335904 w 5997434"/>
                <a:gd name="connsiteY169" fmla="*/ 2132930 h 4508298"/>
                <a:gd name="connsiteX170" fmla="*/ 221604 w 5997434"/>
                <a:gd name="connsiteY170" fmla="*/ 2094830 h 4508298"/>
                <a:gd name="connsiteX171" fmla="*/ 196204 w 5997434"/>
                <a:gd name="connsiteY171" fmla="*/ 2145630 h 4508298"/>
                <a:gd name="connsiteX172" fmla="*/ 183504 w 5997434"/>
                <a:gd name="connsiteY172" fmla="*/ 2196430 h 4508298"/>
                <a:gd name="connsiteX173" fmla="*/ 94604 w 5997434"/>
                <a:gd name="connsiteY173" fmla="*/ 2285330 h 4508298"/>
                <a:gd name="connsiteX174" fmla="*/ 5704 w 5997434"/>
                <a:gd name="connsiteY174" fmla="*/ 2272630 h 4508298"/>
                <a:gd name="connsiteX175" fmla="*/ 18404 w 5997434"/>
                <a:gd name="connsiteY175" fmla="*/ 2221830 h 4508298"/>
                <a:gd name="connsiteX176" fmla="*/ 81904 w 5997434"/>
                <a:gd name="connsiteY176" fmla="*/ 2209130 h 4508298"/>
                <a:gd name="connsiteX177" fmla="*/ 69204 w 5997434"/>
                <a:gd name="connsiteY177" fmla="*/ 2158330 h 4508298"/>
                <a:gd name="connsiteX178" fmla="*/ 43804 w 5997434"/>
                <a:gd name="connsiteY178" fmla="*/ 2069430 h 4508298"/>
                <a:gd name="connsiteX179" fmla="*/ 170804 w 5997434"/>
                <a:gd name="connsiteY179" fmla="*/ 2056730 h 4508298"/>
                <a:gd name="connsiteX180" fmla="*/ 196204 w 5997434"/>
                <a:gd name="connsiteY180" fmla="*/ 1878930 h 4508298"/>
                <a:gd name="connsiteX181" fmla="*/ 221604 w 5997434"/>
                <a:gd name="connsiteY181" fmla="*/ 1828130 h 4508298"/>
                <a:gd name="connsiteX182" fmla="*/ 259704 w 5997434"/>
                <a:gd name="connsiteY182" fmla="*/ 1790030 h 4508298"/>
                <a:gd name="connsiteX183" fmla="*/ 297804 w 5997434"/>
                <a:gd name="connsiteY183" fmla="*/ 1739230 h 4508298"/>
                <a:gd name="connsiteX184" fmla="*/ 310504 w 5997434"/>
                <a:gd name="connsiteY184" fmla="*/ 1675730 h 4508298"/>
                <a:gd name="connsiteX185" fmla="*/ 374004 w 5997434"/>
                <a:gd name="connsiteY185" fmla="*/ 1650330 h 4508298"/>
                <a:gd name="connsiteX186" fmla="*/ 450204 w 5997434"/>
                <a:gd name="connsiteY186" fmla="*/ 1485230 h 4508298"/>
                <a:gd name="connsiteX187" fmla="*/ 399404 w 5997434"/>
                <a:gd name="connsiteY187" fmla="*/ 1332830 h 4508298"/>
                <a:gd name="connsiteX188" fmla="*/ 310504 w 5997434"/>
                <a:gd name="connsiteY188" fmla="*/ 1307430 h 4508298"/>
                <a:gd name="connsiteX189" fmla="*/ 374004 w 5997434"/>
                <a:gd name="connsiteY189" fmla="*/ 1066130 h 4508298"/>
                <a:gd name="connsiteX190" fmla="*/ 386704 w 5997434"/>
                <a:gd name="connsiteY190" fmla="*/ 1028030 h 4508298"/>
                <a:gd name="connsiteX191" fmla="*/ 399404 w 5997434"/>
                <a:gd name="connsiteY191" fmla="*/ 964530 h 4508298"/>
                <a:gd name="connsiteX192" fmla="*/ 450204 w 5997434"/>
                <a:gd name="connsiteY192" fmla="*/ 926430 h 4508298"/>
                <a:gd name="connsiteX193" fmla="*/ 475604 w 5997434"/>
                <a:gd name="connsiteY193" fmla="*/ 888330 h 4508298"/>
                <a:gd name="connsiteX194" fmla="*/ 501004 w 5997434"/>
                <a:gd name="connsiteY194" fmla="*/ 837530 h 4508298"/>
                <a:gd name="connsiteX195" fmla="*/ 539104 w 5997434"/>
                <a:gd name="connsiteY195" fmla="*/ 824830 h 4508298"/>
                <a:gd name="connsiteX196" fmla="*/ 564504 w 5997434"/>
                <a:gd name="connsiteY196" fmla="*/ 774030 h 4508298"/>
                <a:gd name="connsiteX197" fmla="*/ 589904 w 5997434"/>
                <a:gd name="connsiteY197" fmla="*/ 735930 h 4508298"/>
                <a:gd name="connsiteX198" fmla="*/ 577204 w 5997434"/>
                <a:gd name="connsiteY198" fmla="*/ 634330 h 4508298"/>
                <a:gd name="connsiteX199" fmla="*/ 628004 w 5997434"/>
                <a:gd name="connsiteY199" fmla="*/ 659730 h 4508298"/>
                <a:gd name="connsiteX200" fmla="*/ 742304 w 5997434"/>
                <a:gd name="connsiteY200" fmla="*/ 710530 h 4508298"/>
                <a:gd name="connsiteX201" fmla="*/ 755004 w 5997434"/>
                <a:gd name="connsiteY201" fmla="*/ 774030 h 4508298"/>
                <a:gd name="connsiteX202" fmla="*/ 793104 w 5997434"/>
                <a:gd name="connsiteY202" fmla="*/ 799430 h 4508298"/>
                <a:gd name="connsiteX203" fmla="*/ 818504 w 5997434"/>
                <a:gd name="connsiteY203" fmla="*/ 850230 h 4508298"/>
                <a:gd name="connsiteX204" fmla="*/ 856604 w 5997434"/>
                <a:gd name="connsiteY204" fmla="*/ 951830 h 4508298"/>
                <a:gd name="connsiteX205" fmla="*/ 932804 w 5997434"/>
                <a:gd name="connsiteY205" fmla="*/ 977230 h 4508298"/>
                <a:gd name="connsiteX206" fmla="*/ 970904 w 5997434"/>
                <a:gd name="connsiteY206" fmla="*/ 1104230 h 4508298"/>
                <a:gd name="connsiteX207" fmla="*/ 1009004 w 5997434"/>
                <a:gd name="connsiteY207" fmla="*/ 1142330 h 4508298"/>
                <a:gd name="connsiteX208" fmla="*/ 1085204 w 5997434"/>
                <a:gd name="connsiteY208" fmla="*/ 1129630 h 4508298"/>
                <a:gd name="connsiteX209" fmla="*/ 1148704 w 5997434"/>
                <a:gd name="connsiteY209" fmla="*/ 812130 h 4508298"/>
                <a:gd name="connsiteX210" fmla="*/ 1186804 w 5997434"/>
                <a:gd name="connsiteY210" fmla="*/ 799430 h 4508298"/>
                <a:gd name="connsiteX211" fmla="*/ 1199504 w 5997434"/>
                <a:gd name="connsiteY211" fmla="*/ 735930 h 4508298"/>
                <a:gd name="connsiteX212" fmla="*/ 1377304 w 5997434"/>
                <a:gd name="connsiteY212" fmla="*/ 774030 h 4508298"/>
                <a:gd name="connsiteX213" fmla="*/ 1364604 w 5997434"/>
                <a:gd name="connsiteY213" fmla="*/ 824830 h 4508298"/>
                <a:gd name="connsiteX214" fmla="*/ 1351904 w 5997434"/>
                <a:gd name="connsiteY214" fmla="*/ 888330 h 4508298"/>
                <a:gd name="connsiteX215" fmla="*/ 1326504 w 5997434"/>
                <a:gd name="connsiteY215" fmla="*/ 926430 h 4508298"/>
                <a:gd name="connsiteX216" fmla="*/ 1313804 w 5997434"/>
                <a:gd name="connsiteY216" fmla="*/ 964530 h 4508298"/>
                <a:gd name="connsiteX217" fmla="*/ 1364604 w 5997434"/>
                <a:gd name="connsiteY217" fmla="*/ 989930 h 4508298"/>
                <a:gd name="connsiteX218" fmla="*/ 1466204 w 5997434"/>
                <a:gd name="connsiteY218" fmla="*/ 964530 h 4508298"/>
                <a:gd name="connsiteX219" fmla="*/ 1593204 w 5997434"/>
                <a:gd name="connsiteY219" fmla="*/ 951830 h 4508298"/>
                <a:gd name="connsiteX220" fmla="*/ 1618604 w 5997434"/>
                <a:gd name="connsiteY220" fmla="*/ 913730 h 4508298"/>
                <a:gd name="connsiteX221" fmla="*/ 1656704 w 5997434"/>
                <a:gd name="connsiteY221" fmla="*/ 875630 h 4508298"/>
                <a:gd name="connsiteX222" fmla="*/ 1682104 w 5997434"/>
                <a:gd name="connsiteY222" fmla="*/ 799430 h 4508298"/>
                <a:gd name="connsiteX223" fmla="*/ 1529704 w 5997434"/>
                <a:gd name="connsiteY223" fmla="*/ 735930 h 4508298"/>
                <a:gd name="connsiteX224" fmla="*/ 1517004 w 5997434"/>
                <a:gd name="connsiteY224" fmla="*/ 672430 h 4508298"/>
                <a:gd name="connsiteX225" fmla="*/ 1440804 w 5997434"/>
                <a:gd name="connsiteY225" fmla="*/ 659730 h 4508298"/>
                <a:gd name="connsiteX226" fmla="*/ 1390004 w 5997434"/>
                <a:gd name="connsiteY226" fmla="*/ 596230 h 4508298"/>
                <a:gd name="connsiteX227" fmla="*/ 1364604 w 5997434"/>
                <a:gd name="connsiteY227" fmla="*/ 507330 h 4508298"/>
                <a:gd name="connsiteX228" fmla="*/ 1326504 w 5997434"/>
                <a:gd name="connsiteY228" fmla="*/ 494630 h 4508298"/>
                <a:gd name="connsiteX229" fmla="*/ 1339204 w 5997434"/>
                <a:gd name="connsiteY229" fmla="*/ 443830 h 4508298"/>
                <a:gd name="connsiteX230" fmla="*/ 1326504 w 5997434"/>
                <a:gd name="connsiteY230" fmla="*/ 393030 h 4508298"/>
                <a:gd name="connsiteX231" fmla="*/ 1390004 w 5997434"/>
                <a:gd name="connsiteY231" fmla="*/ 380330 h 4508298"/>
                <a:gd name="connsiteX232" fmla="*/ 1351904 w 5997434"/>
                <a:gd name="connsiteY232" fmla="*/ 316830 h 4508298"/>
                <a:gd name="connsiteX233" fmla="*/ 1301104 w 5997434"/>
                <a:gd name="connsiteY233" fmla="*/ 202530 h 4508298"/>
                <a:gd name="connsiteX234" fmla="*/ 1326504 w 5997434"/>
                <a:gd name="connsiteY234" fmla="*/ 100930 h 4508298"/>
                <a:gd name="connsiteX235" fmla="*/ 1339204 w 5997434"/>
                <a:gd name="connsiteY235" fmla="*/ 62830 h 4508298"/>
                <a:gd name="connsiteX236" fmla="*/ 1377304 w 5997434"/>
                <a:gd name="connsiteY236" fmla="*/ 50130 h 4508298"/>
                <a:gd name="connsiteX237" fmla="*/ 1478904 w 5997434"/>
                <a:gd name="connsiteY237" fmla="*/ 62830 h 4508298"/>
                <a:gd name="connsiteX238" fmla="*/ 1542404 w 5997434"/>
                <a:gd name="connsiteY238" fmla="*/ 75530 h 4508298"/>
                <a:gd name="connsiteX239" fmla="*/ 1707504 w 5997434"/>
                <a:gd name="connsiteY239" fmla="*/ 50130 h 4508298"/>
                <a:gd name="connsiteX240" fmla="*/ 1783704 w 5997434"/>
                <a:gd name="connsiteY240" fmla="*/ 12030 h 45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997434" h="4508298">
                  <a:moveTo>
                    <a:pt x="1783704" y="12030"/>
                  </a:moveTo>
                  <a:cubicBezTo>
                    <a:pt x="1800637" y="9913"/>
                    <a:pt x="1786038" y="-26001"/>
                    <a:pt x="1809104" y="37430"/>
                  </a:cubicBezTo>
                  <a:cubicBezTo>
                    <a:pt x="1817540" y="60628"/>
                    <a:pt x="1834504" y="79763"/>
                    <a:pt x="1847204" y="100930"/>
                  </a:cubicBezTo>
                  <a:cubicBezTo>
                    <a:pt x="1825566" y="252394"/>
                    <a:pt x="1868210" y="164430"/>
                    <a:pt x="1732904" y="164430"/>
                  </a:cubicBezTo>
                  <a:cubicBezTo>
                    <a:pt x="1710107" y="164430"/>
                    <a:pt x="1690571" y="181363"/>
                    <a:pt x="1669404" y="189830"/>
                  </a:cubicBezTo>
                  <a:cubicBezTo>
                    <a:pt x="1630269" y="307234"/>
                    <a:pt x="1637239" y="252974"/>
                    <a:pt x="1656704" y="418430"/>
                  </a:cubicBezTo>
                  <a:cubicBezTo>
                    <a:pt x="1659226" y="439868"/>
                    <a:pt x="1657964" y="463625"/>
                    <a:pt x="1669404" y="481930"/>
                  </a:cubicBezTo>
                  <a:cubicBezTo>
                    <a:pt x="1680622" y="499879"/>
                    <a:pt x="1705237" y="505063"/>
                    <a:pt x="1720204" y="520030"/>
                  </a:cubicBezTo>
                  <a:cubicBezTo>
                    <a:pt x="1730997" y="530823"/>
                    <a:pt x="1734811" y="547337"/>
                    <a:pt x="1745604" y="558130"/>
                  </a:cubicBezTo>
                  <a:cubicBezTo>
                    <a:pt x="1787889" y="600415"/>
                    <a:pt x="1775323" y="570407"/>
                    <a:pt x="1821804" y="596230"/>
                  </a:cubicBezTo>
                  <a:cubicBezTo>
                    <a:pt x="1848489" y="611055"/>
                    <a:pt x="1873582" y="628714"/>
                    <a:pt x="1898004" y="647030"/>
                  </a:cubicBezTo>
                  <a:cubicBezTo>
                    <a:pt x="1931871" y="672430"/>
                    <a:pt x="1961740" y="704298"/>
                    <a:pt x="1999604" y="723230"/>
                  </a:cubicBezTo>
                  <a:cubicBezTo>
                    <a:pt x="2016537" y="731697"/>
                    <a:pt x="2032826" y="741599"/>
                    <a:pt x="2050404" y="748630"/>
                  </a:cubicBezTo>
                  <a:cubicBezTo>
                    <a:pt x="2075263" y="758574"/>
                    <a:pt x="2102138" y="763156"/>
                    <a:pt x="2126604" y="774030"/>
                  </a:cubicBezTo>
                  <a:cubicBezTo>
                    <a:pt x="2140552" y="780229"/>
                    <a:pt x="2151052" y="792604"/>
                    <a:pt x="2164704" y="799430"/>
                  </a:cubicBezTo>
                  <a:cubicBezTo>
                    <a:pt x="2269864" y="852010"/>
                    <a:pt x="2131715" y="764737"/>
                    <a:pt x="2240904" y="837530"/>
                  </a:cubicBezTo>
                  <a:cubicBezTo>
                    <a:pt x="2253604" y="858697"/>
                    <a:pt x="2264193" y="881283"/>
                    <a:pt x="2279004" y="901030"/>
                  </a:cubicBezTo>
                  <a:cubicBezTo>
                    <a:pt x="2289780" y="915398"/>
                    <a:pt x="2312170" y="921861"/>
                    <a:pt x="2317104" y="939130"/>
                  </a:cubicBezTo>
                  <a:cubicBezTo>
                    <a:pt x="2319557" y="947717"/>
                    <a:pt x="2295811" y="1015708"/>
                    <a:pt x="2291704" y="1028030"/>
                  </a:cubicBezTo>
                  <a:cubicBezTo>
                    <a:pt x="2287471" y="1078830"/>
                    <a:pt x="2285741" y="1129901"/>
                    <a:pt x="2279004" y="1180430"/>
                  </a:cubicBezTo>
                  <a:cubicBezTo>
                    <a:pt x="2270197" y="1246484"/>
                    <a:pt x="2227202" y="1216527"/>
                    <a:pt x="2279004" y="1320130"/>
                  </a:cubicBezTo>
                  <a:cubicBezTo>
                    <a:pt x="2287471" y="1337063"/>
                    <a:pt x="2312403" y="1338072"/>
                    <a:pt x="2329804" y="1345530"/>
                  </a:cubicBezTo>
                  <a:cubicBezTo>
                    <a:pt x="2383604" y="1368587"/>
                    <a:pt x="2413782" y="1361807"/>
                    <a:pt x="2482204" y="1370930"/>
                  </a:cubicBezTo>
                  <a:cubicBezTo>
                    <a:pt x="2507728" y="1374333"/>
                    <a:pt x="2533004" y="1379397"/>
                    <a:pt x="2558404" y="1383630"/>
                  </a:cubicBezTo>
                  <a:cubicBezTo>
                    <a:pt x="2668215" y="1427554"/>
                    <a:pt x="2574113" y="1395160"/>
                    <a:pt x="2698104" y="1421730"/>
                  </a:cubicBezTo>
                  <a:cubicBezTo>
                    <a:pt x="2969213" y="1479825"/>
                    <a:pt x="2580305" y="1431459"/>
                    <a:pt x="3155304" y="1472530"/>
                  </a:cubicBezTo>
                  <a:cubicBezTo>
                    <a:pt x="3180704" y="1485230"/>
                    <a:pt x="3204362" y="1502279"/>
                    <a:pt x="3231504" y="1510630"/>
                  </a:cubicBezTo>
                  <a:cubicBezTo>
                    <a:pt x="3331629" y="1541438"/>
                    <a:pt x="3594333" y="1511916"/>
                    <a:pt x="3625204" y="1510630"/>
                  </a:cubicBezTo>
                  <a:cubicBezTo>
                    <a:pt x="3646371" y="1506397"/>
                    <a:pt x="3668493" y="1505509"/>
                    <a:pt x="3688704" y="1497930"/>
                  </a:cubicBezTo>
                  <a:cubicBezTo>
                    <a:pt x="3702996" y="1492571"/>
                    <a:pt x="3711540" y="1472530"/>
                    <a:pt x="3726804" y="1472530"/>
                  </a:cubicBezTo>
                  <a:cubicBezTo>
                    <a:pt x="3803473" y="1472530"/>
                    <a:pt x="3879204" y="1489463"/>
                    <a:pt x="3955404" y="1497930"/>
                  </a:cubicBezTo>
                  <a:cubicBezTo>
                    <a:pt x="4001652" y="1528762"/>
                    <a:pt x="4001189" y="1524856"/>
                    <a:pt x="4044304" y="1574130"/>
                  </a:cubicBezTo>
                  <a:cubicBezTo>
                    <a:pt x="4058242" y="1590060"/>
                    <a:pt x="4066474" y="1610992"/>
                    <a:pt x="4082404" y="1624930"/>
                  </a:cubicBezTo>
                  <a:cubicBezTo>
                    <a:pt x="4100981" y="1641185"/>
                    <a:pt x="4125365" y="1649338"/>
                    <a:pt x="4145904" y="1663030"/>
                  </a:cubicBezTo>
                  <a:cubicBezTo>
                    <a:pt x="4163516" y="1674771"/>
                    <a:pt x="4178326" y="1690628"/>
                    <a:pt x="4196704" y="1701130"/>
                  </a:cubicBezTo>
                  <a:cubicBezTo>
                    <a:pt x="4208327" y="1707772"/>
                    <a:pt x="4221817" y="1710583"/>
                    <a:pt x="4234804" y="1713830"/>
                  </a:cubicBezTo>
                  <a:cubicBezTo>
                    <a:pt x="4270304" y="1722705"/>
                    <a:pt x="4340535" y="1733569"/>
                    <a:pt x="4374504" y="1739230"/>
                  </a:cubicBezTo>
                  <a:cubicBezTo>
                    <a:pt x="4408371" y="1734997"/>
                    <a:pt x="4445033" y="1740653"/>
                    <a:pt x="4476104" y="1726530"/>
                  </a:cubicBezTo>
                  <a:cubicBezTo>
                    <a:pt x="4495373" y="1717771"/>
                    <a:pt x="4498133" y="1689505"/>
                    <a:pt x="4514204" y="1675730"/>
                  </a:cubicBezTo>
                  <a:cubicBezTo>
                    <a:pt x="4528578" y="1663409"/>
                    <a:pt x="4548071" y="1658797"/>
                    <a:pt x="4565004" y="1650330"/>
                  </a:cubicBezTo>
                  <a:cubicBezTo>
                    <a:pt x="4700420" y="1661615"/>
                    <a:pt x="4708240" y="1672118"/>
                    <a:pt x="4831704" y="1650330"/>
                  </a:cubicBezTo>
                  <a:cubicBezTo>
                    <a:pt x="4866082" y="1644263"/>
                    <a:pt x="4933304" y="1624930"/>
                    <a:pt x="4933304" y="1624930"/>
                  </a:cubicBezTo>
                  <a:cubicBezTo>
                    <a:pt x="4971404" y="1637630"/>
                    <a:pt x="5012347" y="1643799"/>
                    <a:pt x="5047604" y="1663030"/>
                  </a:cubicBezTo>
                  <a:cubicBezTo>
                    <a:pt x="5061004" y="1670339"/>
                    <a:pt x="5066991" y="1687101"/>
                    <a:pt x="5073004" y="1701130"/>
                  </a:cubicBezTo>
                  <a:cubicBezTo>
                    <a:pt x="5079880" y="1717173"/>
                    <a:pt x="5080909" y="1735147"/>
                    <a:pt x="5085704" y="1751930"/>
                  </a:cubicBezTo>
                  <a:cubicBezTo>
                    <a:pt x="5094716" y="1783473"/>
                    <a:pt x="5101506" y="1812222"/>
                    <a:pt x="5136504" y="1828130"/>
                  </a:cubicBezTo>
                  <a:cubicBezTo>
                    <a:pt x="5168284" y="1842575"/>
                    <a:pt x="5206324" y="1839085"/>
                    <a:pt x="5238104" y="1853530"/>
                  </a:cubicBezTo>
                  <a:cubicBezTo>
                    <a:pt x="5284671" y="1874697"/>
                    <a:pt x="5333222" y="1891952"/>
                    <a:pt x="5377804" y="1917030"/>
                  </a:cubicBezTo>
                  <a:cubicBezTo>
                    <a:pt x="5401429" y="1930319"/>
                    <a:pt x="5418318" y="1953464"/>
                    <a:pt x="5441304" y="1967830"/>
                  </a:cubicBezTo>
                  <a:cubicBezTo>
                    <a:pt x="5453450" y="1975421"/>
                    <a:pt x="5521846" y="1991141"/>
                    <a:pt x="5530204" y="1993230"/>
                  </a:cubicBezTo>
                  <a:cubicBezTo>
                    <a:pt x="5551371" y="2005930"/>
                    <a:pt x="5573957" y="2016519"/>
                    <a:pt x="5593704" y="2031330"/>
                  </a:cubicBezTo>
                  <a:cubicBezTo>
                    <a:pt x="5653357" y="2076070"/>
                    <a:pt x="5637189" y="2113558"/>
                    <a:pt x="5733404" y="2145630"/>
                  </a:cubicBezTo>
                  <a:cubicBezTo>
                    <a:pt x="5758804" y="2154097"/>
                    <a:pt x="5784049" y="2163044"/>
                    <a:pt x="5809604" y="2171030"/>
                  </a:cubicBezTo>
                  <a:cubicBezTo>
                    <a:pt x="5851789" y="2184213"/>
                    <a:pt x="5936604" y="2209130"/>
                    <a:pt x="5936604" y="2209130"/>
                  </a:cubicBezTo>
                  <a:cubicBezTo>
                    <a:pt x="5994442" y="2266968"/>
                    <a:pt x="6026108" y="2270062"/>
                    <a:pt x="5962004" y="2374230"/>
                  </a:cubicBezTo>
                  <a:cubicBezTo>
                    <a:pt x="5946005" y="2400229"/>
                    <a:pt x="5885804" y="2425030"/>
                    <a:pt x="5885804" y="2425030"/>
                  </a:cubicBezTo>
                  <a:cubicBezTo>
                    <a:pt x="5877337" y="2437730"/>
                    <a:pt x="5862563" y="2448020"/>
                    <a:pt x="5860404" y="2463130"/>
                  </a:cubicBezTo>
                  <a:cubicBezTo>
                    <a:pt x="5852790" y="2516425"/>
                    <a:pt x="5886147" y="2516950"/>
                    <a:pt x="5911204" y="2552030"/>
                  </a:cubicBezTo>
                  <a:cubicBezTo>
                    <a:pt x="5922208" y="2567436"/>
                    <a:pt x="5928137" y="2585897"/>
                    <a:pt x="5936604" y="2602830"/>
                  </a:cubicBezTo>
                  <a:cubicBezTo>
                    <a:pt x="5908774" y="2644575"/>
                    <a:pt x="5911649" y="2633022"/>
                    <a:pt x="5898504" y="2679030"/>
                  </a:cubicBezTo>
                  <a:cubicBezTo>
                    <a:pt x="5893709" y="2695813"/>
                    <a:pt x="5895486" y="2715307"/>
                    <a:pt x="5885804" y="2729830"/>
                  </a:cubicBezTo>
                  <a:cubicBezTo>
                    <a:pt x="5877337" y="2742530"/>
                    <a:pt x="5860404" y="2746763"/>
                    <a:pt x="5847704" y="2755230"/>
                  </a:cubicBezTo>
                  <a:cubicBezTo>
                    <a:pt x="5843471" y="2772163"/>
                    <a:pt x="5834211" y="2788594"/>
                    <a:pt x="5835004" y="2806030"/>
                  </a:cubicBezTo>
                  <a:cubicBezTo>
                    <a:pt x="5843492" y="2992764"/>
                    <a:pt x="5839370" y="2971529"/>
                    <a:pt x="5873104" y="3072730"/>
                  </a:cubicBezTo>
                  <a:lnTo>
                    <a:pt x="5796904" y="3098130"/>
                  </a:lnTo>
                  <a:cubicBezTo>
                    <a:pt x="5784204" y="3102363"/>
                    <a:pt x="5771676" y="3107152"/>
                    <a:pt x="5758804" y="3110830"/>
                  </a:cubicBezTo>
                  <a:lnTo>
                    <a:pt x="5669904" y="3136230"/>
                  </a:lnTo>
                  <a:cubicBezTo>
                    <a:pt x="5661437" y="3148930"/>
                    <a:pt x="5656423" y="3164795"/>
                    <a:pt x="5644504" y="3174330"/>
                  </a:cubicBezTo>
                  <a:cubicBezTo>
                    <a:pt x="5634051" y="3182693"/>
                    <a:pt x="5618378" y="3181043"/>
                    <a:pt x="5606404" y="3187030"/>
                  </a:cubicBezTo>
                  <a:cubicBezTo>
                    <a:pt x="5592752" y="3193856"/>
                    <a:pt x="5580030" y="3202659"/>
                    <a:pt x="5568304" y="3212430"/>
                  </a:cubicBezTo>
                  <a:cubicBezTo>
                    <a:pt x="5554506" y="3223928"/>
                    <a:pt x="5544002" y="3239032"/>
                    <a:pt x="5530204" y="3250530"/>
                  </a:cubicBezTo>
                  <a:cubicBezTo>
                    <a:pt x="5424116" y="3338937"/>
                    <a:pt x="5565314" y="3202720"/>
                    <a:pt x="5454004" y="3314030"/>
                  </a:cubicBezTo>
                  <a:cubicBezTo>
                    <a:pt x="5449771" y="3352130"/>
                    <a:pt x="5476897" y="3414093"/>
                    <a:pt x="5441304" y="3428330"/>
                  </a:cubicBezTo>
                  <a:cubicBezTo>
                    <a:pt x="5343823" y="3467322"/>
                    <a:pt x="5250290" y="3432392"/>
                    <a:pt x="5161904" y="3402930"/>
                  </a:cubicBezTo>
                  <a:cubicBezTo>
                    <a:pt x="5157671" y="3419863"/>
                    <a:pt x="5150784" y="3436347"/>
                    <a:pt x="5149204" y="3453730"/>
                  </a:cubicBezTo>
                  <a:cubicBezTo>
                    <a:pt x="5142295" y="3529734"/>
                    <a:pt x="5158434" y="3609231"/>
                    <a:pt x="5136504" y="3682330"/>
                  </a:cubicBezTo>
                  <a:cubicBezTo>
                    <a:pt x="5129953" y="3704166"/>
                    <a:pt x="5093018" y="3696814"/>
                    <a:pt x="5073004" y="3707730"/>
                  </a:cubicBezTo>
                  <a:cubicBezTo>
                    <a:pt x="5046204" y="3722348"/>
                    <a:pt x="4996804" y="3758530"/>
                    <a:pt x="4996804" y="3758530"/>
                  </a:cubicBezTo>
                  <a:cubicBezTo>
                    <a:pt x="4975637" y="3750063"/>
                    <a:pt x="4951542" y="3746808"/>
                    <a:pt x="4933304" y="3733130"/>
                  </a:cubicBezTo>
                  <a:cubicBezTo>
                    <a:pt x="4899778" y="3707985"/>
                    <a:pt x="4884161" y="3657482"/>
                    <a:pt x="4844404" y="3644230"/>
                  </a:cubicBezTo>
                  <a:lnTo>
                    <a:pt x="4768204" y="3618830"/>
                  </a:lnTo>
                  <a:cubicBezTo>
                    <a:pt x="4747037" y="3623063"/>
                    <a:pt x="4713895" y="3611999"/>
                    <a:pt x="4704704" y="3631530"/>
                  </a:cubicBezTo>
                  <a:cubicBezTo>
                    <a:pt x="4675361" y="3693884"/>
                    <a:pt x="4731981" y="3812938"/>
                    <a:pt x="4666604" y="3834730"/>
                  </a:cubicBezTo>
                  <a:cubicBezTo>
                    <a:pt x="4653904" y="3838963"/>
                    <a:pt x="4641572" y="3844526"/>
                    <a:pt x="4628504" y="3847430"/>
                  </a:cubicBezTo>
                  <a:cubicBezTo>
                    <a:pt x="4596786" y="3854478"/>
                    <a:pt x="4491762" y="3868779"/>
                    <a:pt x="4463404" y="3872830"/>
                  </a:cubicBezTo>
                  <a:cubicBezTo>
                    <a:pt x="4467637" y="3898230"/>
                    <a:pt x="4465646" y="3925499"/>
                    <a:pt x="4476104" y="3949030"/>
                  </a:cubicBezTo>
                  <a:cubicBezTo>
                    <a:pt x="4504188" y="4012219"/>
                    <a:pt x="4554937" y="3966763"/>
                    <a:pt x="4463404" y="4012530"/>
                  </a:cubicBezTo>
                  <a:cubicBezTo>
                    <a:pt x="4442237" y="4008297"/>
                    <a:pt x="4418646" y="4010540"/>
                    <a:pt x="4399904" y="3999830"/>
                  </a:cubicBezTo>
                  <a:cubicBezTo>
                    <a:pt x="4386652" y="3992257"/>
                    <a:pt x="4386423" y="3971265"/>
                    <a:pt x="4374504" y="3961730"/>
                  </a:cubicBezTo>
                  <a:cubicBezTo>
                    <a:pt x="4364051" y="3953367"/>
                    <a:pt x="4349104" y="3953263"/>
                    <a:pt x="4336404" y="3949030"/>
                  </a:cubicBezTo>
                  <a:cubicBezTo>
                    <a:pt x="4294071" y="3953263"/>
                    <a:pt x="4249113" y="3946457"/>
                    <a:pt x="4209404" y="3961730"/>
                  </a:cubicBezTo>
                  <a:cubicBezTo>
                    <a:pt x="4189648" y="3969328"/>
                    <a:pt x="4180770" y="3993598"/>
                    <a:pt x="4171304" y="4012530"/>
                  </a:cubicBezTo>
                  <a:cubicBezTo>
                    <a:pt x="4163498" y="4028142"/>
                    <a:pt x="4163399" y="4046547"/>
                    <a:pt x="4158604" y="4063330"/>
                  </a:cubicBezTo>
                  <a:cubicBezTo>
                    <a:pt x="4122165" y="4190867"/>
                    <a:pt x="4172906" y="3993421"/>
                    <a:pt x="4133204" y="4152230"/>
                  </a:cubicBezTo>
                  <a:cubicBezTo>
                    <a:pt x="4120504" y="4147997"/>
                    <a:pt x="4107078" y="4145517"/>
                    <a:pt x="4095104" y="4139530"/>
                  </a:cubicBezTo>
                  <a:cubicBezTo>
                    <a:pt x="4081452" y="4132704"/>
                    <a:pt x="4072268" y="4114130"/>
                    <a:pt x="4057004" y="4114130"/>
                  </a:cubicBezTo>
                  <a:cubicBezTo>
                    <a:pt x="4001323" y="4114130"/>
                    <a:pt x="3946937" y="4131063"/>
                    <a:pt x="3891904" y="4139530"/>
                  </a:cubicBezTo>
                  <a:cubicBezTo>
                    <a:pt x="3870737" y="4156463"/>
                    <a:pt x="3839763" y="4165718"/>
                    <a:pt x="3828404" y="4190330"/>
                  </a:cubicBezTo>
                  <a:cubicBezTo>
                    <a:pt x="3761626" y="4335015"/>
                    <a:pt x="3876639" y="4289396"/>
                    <a:pt x="3764904" y="4317330"/>
                  </a:cubicBezTo>
                  <a:cubicBezTo>
                    <a:pt x="3705637" y="4308863"/>
                    <a:pt x="3642690" y="4314165"/>
                    <a:pt x="3587104" y="4291930"/>
                  </a:cubicBezTo>
                  <a:cubicBezTo>
                    <a:pt x="3570898" y="4285448"/>
                    <a:pt x="3591337" y="4245363"/>
                    <a:pt x="3574404" y="4241130"/>
                  </a:cubicBezTo>
                  <a:cubicBezTo>
                    <a:pt x="3556980" y="4236774"/>
                    <a:pt x="3550102" y="4267732"/>
                    <a:pt x="3536304" y="4279230"/>
                  </a:cubicBezTo>
                  <a:cubicBezTo>
                    <a:pt x="3524578" y="4289001"/>
                    <a:pt x="3510415" y="4295472"/>
                    <a:pt x="3498204" y="4304630"/>
                  </a:cubicBezTo>
                  <a:cubicBezTo>
                    <a:pt x="3476519" y="4320894"/>
                    <a:pt x="3456626" y="4339487"/>
                    <a:pt x="3434704" y="4355430"/>
                  </a:cubicBezTo>
                  <a:cubicBezTo>
                    <a:pt x="3410016" y="4373385"/>
                    <a:pt x="3380090" y="4384644"/>
                    <a:pt x="3358504" y="4406230"/>
                  </a:cubicBezTo>
                  <a:cubicBezTo>
                    <a:pt x="3309611" y="4455123"/>
                    <a:pt x="3335348" y="4434367"/>
                    <a:pt x="3282304" y="4469730"/>
                  </a:cubicBezTo>
                  <a:cubicBezTo>
                    <a:pt x="3278071" y="4482430"/>
                    <a:pt x="3282591" y="4504583"/>
                    <a:pt x="3269604" y="4507830"/>
                  </a:cubicBezTo>
                  <a:cubicBezTo>
                    <a:pt x="3254796" y="4511532"/>
                    <a:pt x="3243093" y="4492363"/>
                    <a:pt x="3231504" y="4482430"/>
                  </a:cubicBezTo>
                  <a:cubicBezTo>
                    <a:pt x="3213322" y="4466845"/>
                    <a:pt x="3200629" y="4444914"/>
                    <a:pt x="3180704" y="4431630"/>
                  </a:cubicBezTo>
                  <a:cubicBezTo>
                    <a:pt x="3161736" y="4418984"/>
                    <a:pt x="3137594" y="4416425"/>
                    <a:pt x="3117204" y="4406230"/>
                  </a:cubicBezTo>
                  <a:cubicBezTo>
                    <a:pt x="3103552" y="4399404"/>
                    <a:pt x="3091804" y="4389297"/>
                    <a:pt x="3079104" y="4380830"/>
                  </a:cubicBezTo>
                  <a:cubicBezTo>
                    <a:pt x="3062171" y="4389297"/>
                    <a:pt x="3043710" y="4395226"/>
                    <a:pt x="3028304" y="4406230"/>
                  </a:cubicBezTo>
                  <a:cubicBezTo>
                    <a:pt x="3013689" y="4416669"/>
                    <a:pt x="3007628" y="4439974"/>
                    <a:pt x="2990204" y="4444330"/>
                  </a:cubicBezTo>
                  <a:cubicBezTo>
                    <a:pt x="2969263" y="4449565"/>
                    <a:pt x="2947871" y="4435863"/>
                    <a:pt x="2926704" y="4431630"/>
                  </a:cubicBezTo>
                  <a:cubicBezTo>
                    <a:pt x="2914004" y="4418930"/>
                    <a:pt x="2898567" y="4408474"/>
                    <a:pt x="2888604" y="4393530"/>
                  </a:cubicBezTo>
                  <a:cubicBezTo>
                    <a:pt x="2864897" y="4357970"/>
                    <a:pt x="2878444" y="4352890"/>
                    <a:pt x="2888604" y="4317330"/>
                  </a:cubicBezTo>
                  <a:cubicBezTo>
                    <a:pt x="2893399" y="4300547"/>
                    <a:pt x="2897071" y="4283463"/>
                    <a:pt x="2901304" y="4266530"/>
                  </a:cubicBezTo>
                  <a:cubicBezTo>
                    <a:pt x="2897071" y="4253830"/>
                    <a:pt x="2893877" y="4240735"/>
                    <a:pt x="2888604" y="4228430"/>
                  </a:cubicBezTo>
                  <a:cubicBezTo>
                    <a:pt x="2881146" y="4211029"/>
                    <a:pt x="2865881" y="4196372"/>
                    <a:pt x="2863204" y="4177630"/>
                  </a:cubicBezTo>
                  <a:cubicBezTo>
                    <a:pt x="2861311" y="4164378"/>
                    <a:pt x="2872657" y="4152517"/>
                    <a:pt x="2875904" y="4139530"/>
                  </a:cubicBezTo>
                  <a:cubicBezTo>
                    <a:pt x="2881139" y="4118589"/>
                    <a:pt x="2884371" y="4097197"/>
                    <a:pt x="2888604" y="4076030"/>
                  </a:cubicBezTo>
                  <a:cubicBezTo>
                    <a:pt x="2884371" y="4054863"/>
                    <a:pt x="2891168" y="4027794"/>
                    <a:pt x="2875904" y="4012530"/>
                  </a:cubicBezTo>
                  <a:cubicBezTo>
                    <a:pt x="2860640" y="3997266"/>
                    <a:pt x="2817469" y="4020813"/>
                    <a:pt x="2812404" y="3999830"/>
                  </a:cubicBezTo>
                  <a:cubicBezTo>
                    <a:pt x="2784520" y="3884312"/>
                    <a:pt x="2826744" y="3756224"/>
                    <a:pt x="2787004" y="3644230"/>
                  </a:cubicBezTo>
                  <a:cubicBezTo>
                    <a:pt x="2773574" y="3606381"/>
                    <a:pt x="2710804" y="3618830"/>
                    <a:pt x="2672704" y="3606130"/>
                  </a:cubicBezTo>
                  <a:lnTo>
                    <a:pt x="2634604" y="3593430"/>
                  </a:lnTo>
                  <a:cubicBezTo>
                    <a:pt x="2573973" y="3608588"/>
                    <a:pt x="2523639" y="3607208"/>
                    <a:pt x="2482204" y="3656930"/>
                  </a:cubicBezTo>
                  <a:cubicBezTo>
                    <a:pt x="2473634" y="3667214"/>
                    <a:pt x="2476005" y="3683328"/>
                    <a:pt x="2469504" y="3695030"/>
                  </a:cubicBezTo>
                  <a:cubicBezTo>
                    <a:pt x="2425926" y="3773471"/>
                    <a:pt x="2436260" y="3759526"/>
                    <a:pt x="2380604" y="3796630"/>
                  </a:cubicBezTo>
                  <a:cubicBezTo>
                    <a:pt x="2325571" y="3792397"/>
                    <a:pt x="2268836" y="3798152"/>
                    <a:pt x="2215504" y="3783930"/>
                  </a:cubicBezTo>
                  <a:cubicBezTo>
                    <a:pt x="2156727" y="3768256"/>
                    <a:pt x="2206548" y="3723404"/>
                    <a:pt x="2215504" y="3707730"/>
                  </a:cubicBezTo>
                  <a:cubicBezTo>
                    <a:pt x="2224897" y="3691292"/>
                    <a:pt x="2228784" y="3671474"/>
                    <a:pt x="2240904" y="3656930"/>
                  </a:cubicBezTo>
                  <a:cubicBezTo>
                    <a:pt x="2250675" y="3645204"/>
                    <a:pt x="2266304" y="3639997"/>
                    <a:pt x="2279004" y="3631530"/>
                  </a:cubicBezTo>
                  <a:cubicBezTo>
                    <a:pt x="2287471" y="3589197"/>
                    <a:pt x="2290752" y="3545486"/>
                    <a:pt x="2304404" y="3504530"/>
                  </a:cubicBezTo>
                  <a:cubicBezTo>
                    <a:pt x="2308637" y="3491830"/>
                    <a:pt x="2309678" y="3477569"/>
                    <a:pt x="2317104" y="3466430"/>
                  </a:cubicBezTo>
                  <a:cubicBezTo>
                    <a:pt x="2327067" y="3451486"/>
                    <a:pt x="2344177" y="3442507"/>
                    <a:pt x="2355204" y="3428330"/>
                  </a:cubicBezTo>
                  <a:cubicBezTo>
                    <a:pt x="2373946" y="3404233"/>
                    <a:pt x="2406004" y="3352130"/>
                    <a:pt x="2406004" y="3352130"/>
                  </a:cubicBezTo>
                  <a:cubicBezTo>
                    <a:pt x="2401771" y="3335197"/>
                    <a:pt x="2410477" y="3304452"/>
                    <a:pt x="2393304" y="3301330"/>
                  </a:cubicBezTo>
                  <a:cubicBezTo>
                    <a:pt x="2341963" y="3291995"/>
                    <a:pt x="2254631" y="3331399"/>
                    <a:pt x="2202804" y="3352130"/>
                  </a:cubicBezTo>
                  <a:cubicBezTo>
                    <a:pt x="2098090" y="3325952"/>
                    <a:pt x="2206441" y="3362296"/>
                    <a:pt x="2101204" y="3288630"/>
                  </a:cubicBezTo>
                  <a:cubicBezTo>
                    <a:pt x="2077939" y="3272345"/>
                    <a:pt x="2049355" y="3265141"/>
                    <a:pt x="2025004" y="3250530"/>
                  </a:cubicBezTo>
                  <a:cubicBezTo>
                    <a:pt x="2006854" y="3239640"/>
                    <a:pt x="1991428" y="3224733"/>
                    <a:pt x="1974204" y="3212430"/>
                  </a:cubicBezTo>
                  <a:cubicBezTo>
                    <a:pt x="1961784" y="3203558"/>
                    <a:pt x="1947830" y="3196801"/>
                    <a:pt x="1936104" y="3187030"/>
                  </a:cubicBezTo>
                  <a:cubicBezTo>
                    <a:pt x="1903524" y="3159880"/>
                    <a:pt x="1884636" y="3132755"/>
                    <a:pt x="1859904" y="3098130"/>
                  </a:cubicBezTo>
                  <a:cubicBezTo>
                    <a:pt x="1851032" y="3085710"/>
                    <a:pt x="1844645" y="3071438"/>
                    <a:pt x="1834504" y="3060030"/>
                  </a:cubicBezTo>
                  <a:cubicBezTo>
                    <a:pt x="1810639" y="3033182"/>
                    <a:pt x="1776785" y="3014632"/>
                    <a:pt x="1758304" y="2983830"/>
                  </a:cubicBezTo>
                  <a:cubicBezTo>
                    <a:pt x="1740840" y="2954724"/>
                    <a:pt x="1715920" y="2901553"/>
                    <a:pt x="1682104" y="2882230"/>
                  </a:cubicBezTo>
                  <a:cubicBezTo>
                    <a:pt x="1658609" y="2868804"/>
                    <a:pt x="1530487" y="2856928"/>
                    <a:pt x="1529704" y="2856830"/>
                  </a:cubicBezTo>
                  <a:cubicBezTo>
                    <a:pt x="1470437" y="2865297"/>
                    <a:pt x="1410181" y="2868518"/>
                    <a:pt x="1351904" y="2882230"/>
                  </a:cubicBezTo>
                  <a:cubicBezTo>
                    <a:pt x="1307617" y="2892651"/>
                    <a:pt x="1315758" y="2918376"/>
                    <a:pt x="1288404" y="2945730"/>
                  </a:cubicBezTo>
                  <a:cubicBezTo>
                    <a:pt x="1277611" y="2956523"/>
                    <a:pt x="1263004" y="2962663"/>
                    <a:pt x="1250304" y="2971130"/>
                  </a:cubicBezTo>
                  <a:cubicBezTo>
                    <a:pt x="1241837" y="2983830"/>
                    <a:pt x="1236630" y="2999459"/>
                    <a:pt x="1224904" y="3009230"/>
                  </a:cubicBezTo>
                  <a:cubicBezTo>
                    <a:pt x="1203979" y="3026667"/>
                    <a:pt x="1162473" y="3038507"/>
                    <a:pt x="1136004" y="3047330"/>
                  </a:cubicBezTo>
                  <a:cubicBezTo>
                    <a:pt x="1127537" y="3034630"/>
                    <a:pt x="1115431" y="3023710"/>
                    <a:pt x="1110604" y="3009230"/>
                  </a:cubicBezTo>
                  <a:cubicBezTo>
                    <a:pt x="1102461" y="2984801"/>
                    <a:pt x="1110680" y="2955388"/>
                    <a:pt x="1097904" y="2933030"/>
                  </a:cubicBezTo>
                  <a:cubicBezTo>
                    <a:pt x="1091262" y="2921407"/>
                    <a:pt x="1072504" y="2924563"/>
                    <a:pt x="1059804" y="2920330"/>
                  </a:cubicBezTo>
                  <a:cubicBezTo>
                    <a:pt x="1064037" y="2869530"/>
                    <a:pt x="1062507" y="2817916"/>
                    <a:pt x="1072504" y="2767930"/>
                  </a:cubicBezTo>
                  <a:cubicBezTo>
                    <a:pt x="1075497" y="2752963"/>
                    <a:pt x="1095395" y="2744886"/>
                    <a:pt x="1097904" y="2729830"/>
                  </a:cubicBezTo>
                  <a:cubicBezTo>
                    <a:pt x="1105992" y="2681302"/>
                    <a:pt x="1049956" y="2677631"/>
                    <a:pt x="1021704" y="2666330"/>
                  </a:cubicBezTo>
                  <a:cubicBezTo>
                    <a:pt x="1017471" y="2645163"/>
                    <a:pt x="1016583" y="2623041"/>
                    <a:pt x="1009004" y="2602830"/>
                  </a:cubicBezTo>
                  <a:cubicBezTo>
                    <a:pt x="996105" y="2568432"/>
                    <a:pt x="967964" y="2553582"/>
                    <a:pt x="945504" y="2526630"/>
                  </a:cubicBezTo>
                  <a:cubicBezTo>
                    <a:pt x="923065" y="2499704"/>
                    <a:pt x="910231" y="2468784"/>
                    <a:pt x="894704" y="2437730"/>
                  </a:cubicBezTo>
                  <a:cubicBezTo>
                    <a:pt x="880882" y="2368618"/>
                    <a:pt x="865734" y="2355235"/>
                    <a:pt x="920104" y="2285330"/>
                  </a:cubicBezTo>
                  <a:cubicBezTo>
                    <a:pt x="931727" y="2270386"/>
                    <a:pt x="953971" y="2268397"/>
                    <a:pt x="970904" y="2259930"/>
                  </a:cubicBezTo>
                  <a:cubicBezTo>
                    <a:pt x="962437" y="2242997"/>
                    <a:pt x="959878" y="2221451"/>
                    <a:pt x="945504" y="2209130"/>
                  </a:cubicBezTo>
                  <a:cubicBezTo>
                    <a:pt x="928195" y="2194294"/>
                    <a:pt x="901932" y="2194801"/>
                    <a:pt x="882004" y="2183730"/>
                  </a:cubicBezTo>
                  <a:cubicBezTo>
                    <a:pt x="863501" y="2173451"/>
                    <a:pt x="846937" y="2159790"/>
                    <a:pt x="831204" y="2145630"/>
                  </a:cubicBezTo>
                  <a:cubicBezTo>
                    <a:pt x="726674" y="2051553"/>
                    <a:pt x="798079" y="2078045"/>
                    <a:pt x="691504" y="2056730"/>
                  </a:cubicBezTo>
                  <a:cubicBezTo>
                    <a:pt x="546313" y="2063330"/>
                    <a:pt x="465207" y="2018828"/>
                    <a:pt x="374004" y="2094830"/>
                  </a:cubicBezTo>
                  <a:cubicBezTo>
                    <a:pt x="360206" y="2106328"/>
                    <a:pt x="348604" y="2120230"/>
                    <a:pt x="335904" y="2132930"/>
                  </a:cubicBezTo>
                  <a:cubicBezTo>
                    <a:pt x="248565" y="2074704"/>
                    <a:pt x="288664" y="2072477"/>
                    <a:pt x="221604" y="2094830"/>
                  </a:cubicBezTo>
                  <a:cubicBezTo>
                    <a:pt x="213137" y="2111763"/>
                    <a:pt x="202851" y="2127903"/>
                    <a:pt x="196204" y="2145630"/>
                  </a:cubicBezTo>
                  <a:cubicBezTo>
                    <a:pt x="190075" y="2161973"/>
                    <a:pt x="191981" y="2181172"/>
                    <a:pt x="183504" y="2196430"/>
                  </a:cubicBezTo>
                  <a:cubicBezTo>
                    <a:pt x="152449" y="2252329"/>
                    <a:pt x="138771" y="2255886"/>
                    <a:pt x="94604" y="2285330"/>
                  </a:cubicBezTo>
                  <a:cubicBezTo>
                    <a:pt x="64971" y="2281097"/>
                    <a:pt x="28700" y="2291793"/>
                    <a:pt x="5704" y="2272630"/>
                  </a:cubicBezTo>
                  <a:cubicBezTo>
                    <a:pt x="-7705" y="2261456"/>
                    <a:pt x="4995" y="2233004"/>
                    <a:pt x="18404" y="2221830"/>
                  </a:cubicBezTo>
                  <a:cubicBezTo>
                    <a:pt x="34987" y="2208011"/>
                    <a:pt x="60737" y="2213363"/>
                    <a:pt x="81904" y="2209130"/>
                  </a:cubicBezTo>
                  <a:cubicBezTo>
                    <a:pt x="77671" y="2192197"/>
                    <a:pt x="78886" y="2172853"/>
                    <a:pt x="69204" y="2158330"/>
                  </a:cubicBezTo>
                  <a:cubicBezTo>
                    <a:pt x="60150" y="2144748"/>
                    <a:pt x="-38366" y="2114250"/>
                    <a:pt x="43804" y="2069430"/>
                  </a:cubicBezTo>
                  <a:cubicBezTo>
                    <a:pt x="81154" y="2049057"/>
                    <a:pt x="128471" y="2060963"/>
                    <a:pt x="170804" y="2056730"/>
                  </a:cubicBezTo>
                  <a:cubicBezTo>
                    <a:pt x="175040" y="2014374"/>
                    <a:pt x="177371" y="1929152"/>
                    <a:pt x="196204" y="1878930"/>
                  </a:cubicBezTo>
                  <a:cubicBezTo>
                    <a:pt x="202851" y="1861203"/>
                    <a:pt x="210600" y="1843536"/>
                    <a:pt x="221604" y="1828130"/>
                  </a:cubicBezTo>
                  <a:cubicBezTo>
                    <a:pt x="232043" y="1813515"/>
                    <a:pt x="248015" y="1803667"/>
                    <a:pt x="259704" y="1790030"/>
                  </a:cubicBezTo>
                  <a:cubicBezTo>
                    <a:pt x="273479" y="1773959"/>
                    <a:pt x="285104" y="1756163"/>
                    <a:pt x="297804" y="1739230"/>
                  </a:cubicBezTo>
                  <a:cubicBezTo>
                    <a:pt x="302037" y="1718063"/>
                    <a:pt x="296456" y="1692119"/>
                    <a:pt x="310504" y="1675730"/>
                  </a:cubicBezTo>
                  <a:cubicBezTo>
                    <a:pt x="325340" y="1658421"/>
                    <a:pt x="363088" y="1670344"/>
                    <a:pt x="374004" y="1650330"/>
                  </a:cubicBezTo>
                  <a:cubicBezTo>
                    <a:pt x="498539" y="1422016"/>
                    <a:pt x="279807" y="1621547"/>
                    <a:pt x="450204" y="1485230"/>
                  </a:cubicBezTo>
                  <a:cubicBezTo>
                    <a:pt x="433271" y="1434430"/>
                    <a:pt x="432487" y="1374936"/>
                    <a:pt x="399404" y="1332830"/>
                  </a:cubicBezTo>
                  <a:cubicBezTo>
                    <a:pt x="380363" y="1308596"/>
                    <a:pt x="320761" y="1336492"/>
                    <a:pt x="310504" y="1307430"/>
                  </a:cubicBezTo>
                  <a:cubicBezTo>
                    <a:pt x="258304" y="1159529"/>
                    <a:pt x="303224" y="1136910"/>
                    <a:pt x="374004" y="1066130"/>
                  </a:cubicBezTo>
                  <a:cubicBezTo>
                    <a:pt x="378237" y="1053430"/>
                    <a:pt x="383457" y="1041017"/>
                    <a:pt x="386704" y="1028030"/>
                  </a:cubicBezTo>
                  <a:cubicBezTo>
                    <a:pt x="391939" y="1007089"/>
                    <a:pt x="387964" y="982835"/>
                    <a:pt x="399404" y="964530"/>
                  </a:cubicBezTo>
                  <a:cubicBezTo>
                    <a:pt x="410622" y="946581"/>
                    <a:pt x="435237" y="941397"/>
                    <a:pt x="450204" y="926430"/>
                  </a:cubicBezTo>
                  <a:cubicBezTo>
                    <a:pt x="460997" y="915637"/>
                    <a:pt x="468031" y="901582"/>
                    <a:pt x="475604" y="888330"/>
                  </a:cubicBezTo>
                  <a:cubicBezTo>
                    <a:pt x="484997" y="871892"/>
                    <a:pt x="487617" y="850917"/>
                    <a:pt x="501004" y="837530"/>
                  </a:cubicBezTo>
                  <a:cubicBezTo>
                    <a:pt x="510470" y="828064"/>
                    <a:pt x="526404" y="829063"/>
                    <a:pt x="539104" y="824830"/>
                  </a:cubicBezTo>
                  <a:cubicBezTo>
                    <a:pt x="547571" y="807897"/>
                    <a:pt x="555111" y="790468"/>
                    <a:pt x="564504" y="774030"/>
                  </a:cubicBezTo>
                  <a:cubicBezTo>
                    <a:pt x="572077" y="760778"/>
                    <a:pt x="588522" y="751131"/>
                    <a:pt x="589904" y="735930"/>
                  </a:cubicBezTo>
                  <a:cubicBezTo>
                    <a:pt x="592994" y="701940"/>
                    <a:pt x="561940" y="664857"/>
                    <a:pt x="577204" y="634330"/>
                  </a:cubicBezTo>
                  <a:cubicBezTo>
                    <a:pt x="585671" y="617397"/>
                    <a:pt x="612598" y="648726"/>
                    <a:pt x="628004" y="659730"/>
                  </a:cubicBezTo>
                  <a:cubicBezTo>
                    <a:pt x="713690" y="720935"/>
                    <a:pt x="606268" y="687857"/>
                    <a:pt x="742304" y="710530"/>
                  </a:cubicBezTo>
                  <a:cubicBezTo>
                    <a:pt x="746537" y="731697"/>
                    <a:pt x="744294" y="755288"/>
                    <a:pt x="755004" y="774030"/>
                  </a:cubicBezTo>
                  <a:cubicBezTo>
                    <a:pt x="762577" y="787282"/>
                    <a:pt x="783333" y="787704"/>
                    <a:pt x="793104" y="799430"/>
                  </a:cubicBezTo>
                  <a:cubicBezTo>
                    <a:pt x="805224" y="813974"/>
                    <a:pt x="811222" y="832754"/>
                    <a:pt x="818504" y="850230"/>
                  </a:cubicBezTo>
                  <a:cubicBezTo>
                    <a:pt x="832415" y="883617"/>
                    <a:pt x="832408" y="924945"/>
                    <a:pt x="856604" y="951830"/>
                  </a:cubicBezTo>
                  <a:cubicBezTo>
                    <a:pt x="874515" y="971731"/>
                    <a:pt x="907404" y="968763"/>
                    <a:pt x="932804" y="977230"/>
                  </a:cubicBezTo>
                  <a:cubicBezTo>
                    <a:pt x="1008902" y="1091378"/>
                    <a:pt x="889182" y="899924"/>
                    <a:pt x="970904" y="1104230"/>
                  </a:cubicBezTo>
                  <a:cubicBezTo>
                    <a:pt x="977574" y="1120906"/>
                    <a:pt x="996304" y="1129630"/>
                    <a:pt x="1009004" y="1142330"/>
                  </a:cubicBezTo>
                  <a:cubicBezTo>
                    <a:pt x="1034404" y="1138097"/>
                    <a:pt x="1068898" y="1149560"/>
                    <a:pt x="1085204" y="1129630"/>
                  </a:cubicBezTo>
                  <a:cubicBezTo>
                    <a:pt x="1128256" y="1077011"/>
                    <a:pt x="1136967" y="849689"/>
                    <a:pt x="1148704" y="812130"/>
                  </a:cubicBezTo>
                  <a:cubicBezTo>
                    <a:pt x="1152697" y="799352"/>
                    <a:pt x="1174104" y="803663"/>
                    <a:pt x="1186804" y="799430"/>
                  </a:cubicBezTo>
                  <a:cubicBezTo>
                    <a:pt x="1191037" y="778263"/>
                    <a:pt x="1179026" y="742756"/>
                    <a:pt x="1199504" y="735930"/>
                  </a:cubicBezTo>
                  <a:cubicBezTo>
                    <a:pt x="1288689" y="706202"/>
                    <a:pt x="1321750" y="736994"/>
                    <a:pt x="1377304" y="774030"/>
                  </a:cubicBezTo>
                  <a:cubicBezTo>
                    <a:pt x="1373071" y="790963"/>
                    <a:pt x="1368390" y="807791"/>
                    <a:pt x="1364604" y="824830"/>
                  </a:cubicBezTo>
                  <a:cubicBezTo>
                    <a:pt x="1359921" y="845902"/>
                    <a:pt x="1359483" y="868119"/>
                    <a:pt x="1351904" y="888330"/>
                  </a:cubicBezTo>
                  <a:cubicBezTo>
                    <a:pt x="1346545" y="902622"/>
                    <a:pt x="1333330" y="912778"/>
                    <a:pt x="1326504" y="926430"/>
                  </a:cubicBezTo>
                  <a:cubicBezTo>
                    <a:pt x="1320517" y="938404"/>
                    <a:pt x="1318037" y="951830"/>
                    <a:pt x="1313804" y="964530"/>
                  </a:cubicBezTo>
                  <a:cubicBezTo>
                    <a:pt x="1330737" y="972997"/>
                    <a:pt x="1345788" y="987839"/>
                    <a:pt x="1364604" y="989930"/>
                  </a:cubicBezTo>
                  <a:cubicBezTo>
                    <a:pt x="1415241" y="995556"/>
                    <a:pt x="1423744" y="971062"/>
                    <a:pt x="1466204" y="964530"/>
                  </a:cubicBezTo>
                  <a:cubicBezTo>
                    <a:pt x="1508254" y="958061"/>
                    <a:pt x="1550871" y="956063"/>
                    <a:pt x="1593204" y="951830"/>
                  </a:cubicBezTo>
                  <a:cubicBezTo>
                    <a:pt x="1601671" y="939130"/>
                    <a:pt x="1608833" y="925456"/>
                    <a:pt x="1618604" y="913730"/>
                  </a:cubicBezTo>
                  <a:cubicBezTo>
                    <a:pt x="1630102" y="899932"/>
                    <a:pt x="1647982" y="891330"/>
                    <a:pt x="1656704" y="875630"/>
                  </a:cubicBezTo>
                  <a:cubicBezTo>
                    <a:pt x="1669707" y="852225"/>
                    <a:pt x="1682104" y="799430"/>
                    <a:pt x="1682104" y="799430"/>
                  </a:cubicBezTo>
                  <a:cubicBezTo>
                    <a:pt x="1651210" y="675853"/>
                    <a:pt x="1705147" y="823652"/>
                    <a:pt x="1529704" y="735930"/>
                  </a:cubicBezTo>
                  <a:cubicBezTo>
                    <a:pt x="1510397" y="726277"/>
                    <a:pt x="1533393" y="686478"/>
                    <a:pt x="1517004" y="672430"/>
                  </a:cubicBezTo>
                  <a:cubicBezTo>
                    <a:pt x="1497453" y="655672"/>
                    <a:pt x="1466204" y="663963"/>
                    <a:pt x="1440804" y="659730"/>
                  </a:cubicBezTo>
                  <a:cubicBezTo>
                    <a:pt x="1409020" y="532595"/>
                    <a:pt x="1456809" y="663035"/>
                    <a:pt x="1390004" y="596230"/>
                  </a:cubicBezTo>
                  <a:cubicBezTo>
                    <a:pt x="1383004" y="589230"/>
                    <a:pt x="1365922" y="508978"/>
                    <a:pt x="1364604" y="507330"/>
                  </a:cubicBezTo>
                  <a:cubicBezTo>
                    <a:pt x="1356241" y="496877"/>
                    <a:pt x="1339204" y="498863"/>
                    <a:pt x="1326504" y="494630"/>
                  </a:cubicBezTo>
                  <a:cubicBezTo>
                    <a:pt x="1330737" y="477697"/>
                    <a:pt x="1339204" y="461284"/>
                    <a:pt x="1339204" y="443830"/>
                  </a:cubicBezTo>
                  <a:cubicBezTo>
                    <a:pt x="1339204" y="426376"/>
                    <a:pt x="1315600" y="406660"/>
                    <a:pt x="1326504" y="393030"/>
                  </a:cubicBezTo>
                  <a:cubicBezTo>
                    <a:pt x="1339989" y="376174"/>
                    <a:pt x="1368837" y="384563"/>
                    <a:pt x="1390004" y="380330"/>
                  </a:cubicBezTo>
                  <a:cubicBezTo>
                    <a:pt x="1377304" y="359163"/>
                    <a:pt x="1359710" y="340248"/>
                    <a:pt x="1351904" y="316830"/>
                  </a:cubicBezTo>
                  <a:cubicBezTo>
                    <a:pt x="1311574" y="195839"/>
                    <a:pt x="1377099" y="253193"/>
                    <a:pt x="1301104" y="202530"/>
                  </a:cubicBezTo>
                  <a:cubicBezTo>
                    <a:pt x="1330134" y="115439"/>
                    <a:pt x="1295853" y="223533"/>
                    <a:pt x="1326504" y="100930"/>
                  </a:cubicBezTo>
                  <a:cubicBezTo>
                    <a:pt x="1329751" y="87943"/>
                    <a:pt x="1329738" y="72296"/>
                    <a:pt x="1339204" y="62830"/>
                  </a:cubicBezTo>
                  <a:cubicBezTo>
                    <a:pt x="1348670" y="53364"/>
                    <a:pt x="1364604" y="54363"/>
                    <a:pt x="1377304" y="50130"/>
                  </a:cubicBezTo>
                  <a:cubicBezTo>
                    <a:pt x="1411171" y="54363"/>
                    <a:pt x="1445171" y="57640"/>
                    <a:pt x="1478904" y="62830"/>
                  </a:cubicBezTo>
                  <a:cubicBezTo>
                    <a:pt x="1500239" y="66112"/>
                    <a:pt x="1520851" y="76727"/>
                    <a:pt x="1542404" y="75530"/>
                  </a:cubicBezTo>
                  <a:cubicBezTo>
                    <a:pt x="1597999" y="72441"/>
                    <a:pt x="1652471" y="58597"/>
                    <a:pt x="1707504" y="50130"/>
                  </a:cubicBezTo>
                  <a:cubicBezTo>
                    <a:pt x="1723284" y="-12991"/>
                    <a:pt x="1766771" y="14147"/>
                    <a:pt x="1783704" y="120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a:extLst>
              <a:ext uri="{FF2B5EF4-FFF2-40B4-BE49-F238E27FC236}">
                <a16:creationId xmlns:a16="http://schemas.microsoft.com/office/drawing/2014/main" id="{88761B6F-D037-4E57-A298-672808623C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98013" y="5421933"/>
            <a:ext cx="1411873" cy="1142666"/>
          </a:xfrm>
          <a:prstGeom prst="rect">
            <a:avLst/>
          </a:prstGeom>
          <a:effectLst/>
        </p:spPr>
      </p:pic>
      <p:sp>
        <p:nvSpPr>
          <p:cNvPr id="25" name="!!Rectangle 7">
            <a:extLst>
              <a:ext uri="{FF2B5EF4-FFF2-40B4-BE49-F238E27FC236}">
                <a16:creationId xmlns:a16="http://schemas.microsoft.com/office/drawing/2014/main" id="{59526EE4-EE2A-400D-A4C5-2A7002D6BDEB}"/>
              </a:ext>
            </a:extLst>
          </p:cNvPr>
          <p:cNvSpPr/>
          <p:nvPr/>
        </p:nvSpPr>
        <p:spPr>
          <a:xfrm>
            <a:off x="9844599" y="3109777"/>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Coastal Economy </a:t>
            </a:r>
          </a:p>
        </p:txBody>
      </p:sp>
      <p:sp>
        <p:nvSpPr>
          <p:cNvPr id="26" name="!!Rectangle 7">
            <a:extLst>
              <a:ext uri="{FF2B5EF4-FFF2-40B4-BE49-F238E27FC236}">
                <a16:creationId xmlns:a16="http://schemas.microsoft.com/office/drawing/2014/main" id="{781D7B90-1B86-4356-A4BB-462413A3795D}"/>
              </a:ext>
            </a:extLst>
          </p:cNvPr>
          <p:cNvSpPr/>
          <p:nvPr/>
        </p:nvSpPr>
        <p:spPr>
          <a:xfrm>
            <a:off x="9841450" y="4227085"/>
            <a:ext cx="2112398" cy="10688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Regeneration and development </a:t>
            </a:r>
          </a:p>
        </p:txBody>
      </p:sp>
      <p:sp>
        <p:nvSpPr>
          <p:cNvPr id="27" name="!!Rectangle 7">
            <a:extLst>
              <a:ext uri="{FF2B5EF4-FFF2-40B4-BE49-F238E27FC236}">
                <a16:creationId xmlns:a16="http://schemas.microsoft.com/office/drawing/2014/main" id="{8CF0B0DD-5A3B-42CD-935E-4ACAC30091F3}"/>
              </a:ext>
            </a:extLst>
          </p:cNvPr>
          <p:cNvSpPr/>
          <p:nvPr/>
        </p:nvSpPr>
        <p:spPr>
          <a:xfrm>
            <a:off x="9841450" y="5421933"/>
            <a:ext cx="2112398" cy="9164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Sheerness Ports </a:t>
            </a:r>
          </a:p>
        </p:txBody>
      </p:sp>
      <p:sp>
        <p:nvSpPr>
          <p:cNvPr id="28" name="Title 1">
            <a:extLst>
              <a:ext uri="{FF2B5EF4-FFF2-40B4-BE49-F238E27FC236}">
                <a16:creationId xmlns:a16="http://schemas.microsoft.com/office/drawing/2014/main" id="{72B46C8A-D59D-429D-8288-8522FF34CD6F}"/>
              </a:ext>
            </a:extLst>
          </p:cNvPr>
          <p:cNvSpPr txBox="1">
            <a:spLocks/>
          </p:cNvSpPr>
          <p:nvPr/>
        </p:nvSpPr>
        <p:spPr>
          <a:xfrm>
            <a:off x="348692" y="139566"/>
            <a:ext cx="9385300" cy="498091"/>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Swale’s Playbook for Place</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
        <p:nvSpPr>
          <p:cNvPr id="32" name="!!Rectangle 7">
            <a:extLst>
              <a:ext uri="{FF2B5EF4-FFF2-40B4-BE49-F238E27FC236}">
                <a16:creationId xmlns:a16="http://schemas.microsoft.com/office/drawing/2014/main" id="{E4896C1B-3CB6-4307-B79B-228F87E91793}"/>
              </a:ext>
            </a:extLst>
          </p:cNvPr>
          <p:cNvSpPr/>
          <p:nvPr/>
        </p:nvSpPr>
        <p:spPr>
          <a:xfrm>
            <a:off x="9841450" y="1470405"/>
            <a:ext cx="2112398" cy="48604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000" b="1">
                <a:latin typeface="Arial" panose="020B0604020202020204" pitchFamily="34" charset="0"/>
                <a:ea typeface="Cambria" panose="02040503050406030204" pitchFamily="18" charset="0"/>
                <a:cs typeface="Arial" panose="020B0604020202020204" pitchFamily="34" charset="0"/>
              </a:rPr>
              <a:t>Opportunities</a:t>
            </a:r>
          </a:p>
        </p:txBody>
      </p:sp>
    </p:spTree>
    <p:extLst>
      <p:ext uri="{BB962C8B-B14F-4D97-AF65-F5344CB8AC3E}">
        <p14:creationId xmlns:p14="http://schemas.microsoft.com/office/powerpoint/2010/main" val="13053189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14" grpId="0" animBg="1"/>
      <p:bldP spid="17" grpId="0" animBg="1"/>
      <p:bldP spid="18" grpId="0" animBg="1"/>
      <p:bldP spid="19" grpId="0" animBg="1"/>
      <p:bldP spid="20" grpId="0" animBg="1"/>
      <p:bldP spid="25" grpId="0" animBg="1"/>
      <p:bldP spid="26" grpId="0" animBg="1"/>
      <p:bldP spid="27"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umber1">
            <a:extLst>
              <a:ext uri="{FF2B5EF4-FFF2-40B4-BE49-F238E27FC236}">
                <a16:creationId xmlns:a16="http://schemas.microsoft.com/office/drawing/2014/main" id="{3D9AF97E-F2B0-4B70-B8A6-AE9005B6E1F1}"/>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6" name="!!Rectangle 7">
            <a:extLst>
              <a:ext uri="{FF2B5EF4-FFF2-40B4-BE49-F238E27FC236}">
                <a16:creationId xmlns:a16="http://schemas.microsoft.com/office/drawing/2014/main" id="{9355EC5E-DCFB-44AD-8278-1F7262CFC9C1}"/>
              </a:ext>
            </a:extLst>
          </p:cNvPr>
          <p:cNvSpPr/>
          <p:nvPr/>
        </p:nvSpPr>
        <p:spPr>
          <a:xfrm>
            <a:off x="1242438" y="322889"/>
            <a:ext cx="10402715" cy="1037514"/>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3600" b="1">
                <a:effectLst/>
                <a:latin typeface="Impact" panose="020B0806030902050204" pitchFamily="34" charset="0"/>
                <a:ea typeface="Calibri" panose="020F0502020204030204" pitchFamily="34" charset="0"/>
              </a:rPr>
              <a:t>Framing the Dominant Strategy for Swale</a:t>
            </a:r>
          </a:p>
        </p:txBody>
      </p:sp>
      <p:sp>
        <p:nvSpPr>
          <p:cNvPr id="9" name="!!Rectangle 7">
            <a:extLst>
              <a:ext uri="{FF2B5EF4-FFF2-40B4-BE49-F238E27FC236}">
                <a16:creationId xmlns:a16="http://schemas.microsoft.com/office/drawing/2014/main" id="{191E8F54-B35A-441C-A0D0-AA3EC002BD2D}"/>
              </a:ext>
            </a:extLst>
          </p:cNvPr>
          <p:cNvSpPr/>
          <p:nvPr/>
        </p:nvSpPr>
        <p:spPr>
          <a:xfrm>
            <a:off x="5277287" y="2720770"/>
            <a:ext cx="6497952" cy="79305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100" b="1">
                <a:latin typeface="Arial" panose="020B0604020202020204" pitchFamily="34" charset="0"/>
                <a:ea typeface="Cambria" panose="02040503050406030204" pitchFamily="18" charset="0"/>
                <a:cs typeface="Arial" panose="020B0604020202020204" pitchFamily="34" charset="0"/>
              </a:rPr>
              <a:t>KCC and DfE Community Engagement Programme</a:t>
            </a:r>
          </a:p>
        </p:txBody>
      </p:sp>
      <p:sp>
        <p:nvSpPr>
          <p:cNvPr id="10" name="!!number1">
            <a:extLst>
              <a:ext uri="{FF2B5EF4-FFF2-40B4-BE49-F238E27FC236}">
                <a16:creationId xmlns:a16="http://schemas.microsoft.com/office/drawing/2014/main" id="{74C0E8D7-F297-4894-BCDA-61C3E064DAB1}"/>
              </a:ext>
            </a:extLst>
          </p:cNvPr>
          <p:cNvSpPr/>
          <p:nvPr/>
        </p:nvSpPr>
        <p:spPr>
          <a:xfrm>
            <a:off x="4821799" y="2908672"/>
            <a:ext cx="486310" cy="490483"/>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b</a:t>
            </a:r>
          </a:p>
        </p:txBody>
      </p:sp>
      <p:sp>
        <p:nvSpPr>
          <p:cNvPr id="11" name="!!Rectangle 7">
            <a:extLst>
              <a:ext uri="{FF2B5EF4-FFF2-40B4-BE49-F238E27FC236}">
                <a16:creationId xmlns:a16="http://schemas.microsoft.com/office/drawing/2014/main" id="{A9E55FBC-33E1-41CA-B651-B0A141578FD0}"/>
              </a:ext>
            </a:extLst>
          </p:cNvPr>
          <p:cNvSpPr/>
          <p:nvPr/>
        </p:nvSpPr>
        <p:spPr>
          <a:xfrm>
            <a:off x="5277287" y="3695267"/>
            <a:ext cx="6497952" cy="490483"/>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100" b="1">
                <a:latin typeface="Arial" panose="020B0604020202020204" pitchFamily="34" charset="0"/>
                <a:ea typeface="Cambria" panose="02040503050406030204" pitchFamily="18" charset="0"/>
                <a:cs typeface="Arial" panose="020B0604020202020204" pitchFamily="34" charset="0"/>
              </a:rPr>
              <a:t>HEE: Rural &amp; Coastal Transformation</a:t>
            </a:r>
          </a:p>
        </p:txBody>
      </p:sp>
      <p:sp>
        <p:nvSpPr>
          <p:cNvPr id="12" name="!!number1">
            <a:extLst>
              <a:ext uri="{FF2B5EF4-FFF2-40B4-BE49-F238E27FC236}">
                <a16:creationId xmlns:a16="http://schemas.microsoft.com/office/drawing/2014/main" id="{F5F62B79-F3C7-4046-9BB3-4D825BBB42B2}"/>
              </a:ext>
            </a:extLst>
          </p:cNvPr>
          <p:cNvSpPr/>
          <p:nvPr/>
        </p:nvSpPr>
        <p:spPr>
          <a:xfrm>
            <a:off x="4821799" y="3695267"/>
            <a:ext cx="486310" cy="490483"/>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c</a:t>
            </a:r>
          </a:p>
        </p:txBody>
      </p:sp>
      <p:sp>
        <p:nvSpPr>
          <p:cNvPr id="13" name="!!Rectangle 7">
            <a:extLst>
              <a:ext uri="{FF2B5EF4-FFF2-40B4-BE49-F238E27FC236}">
                <a16:creationId xmlns:a16="http://schemas.microsoft.com/office/drawing/2014/main" id="{31258986-31DF-4245-AA04-3E4AA2597271}"/>
              </a:ext>
            </a:extLst>
          </p:cNvPr>
          <p:cNvSpPr/>
          <p:nvPr/>
        </p:nvSpPr>
        <p:spPr>
          <a:xfrm>
            <a:off x="5277287" y="4481862"/>
            <a:ext cx="6497952" cy="490483"/>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100" b="1">
                <a:latin typeface="Arial" panose="020B0604020202020204" pitchFamily="34" charset="0"/>
                <a:ea typeface="Cambria" panose="02040503050406030204" pitchFamily="18" charset="0"/>
                <a:cs typeface="Arial" panose="020B0604020202020204" pitchFamily="34" charset="0"/>
              </a:rPr>
              <a:t>NHSE/I Health Inequalities Programme</a:t>
            </a:r>
          </a:p>
        </p:txBody>
      </p:sp>
      <p:sp>
        <p:nvSpPr>
          <p:cNvPr id="14" name="!!number1">
            <a:extLst>
              <a:ext uri="{FF2B5EF4-FFF2-40B4-BE49-F238E27FC236}">
                <a16:creationId xmlns:a16="http://schemas.microsoft.com/office/drawing/2014/main" id="{F07F7150-CB25-467B-BB0C-2C09F6B2CAA6}"/>
              </a:ext>
            </a:extLst>
          </p:cNvPr>
          <p:cNvSpPr/>
          <p:nvPr/>
        </p:nvSpPr>
        <p:spPr>
          <a:xfrm>
            <a:off x="4821799" y="4481862"/>
            <a:ext cx="486310" cy="490483"/>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d</a:t>
            </a:r>
          </a:p>
        </p:txBody>
      </p:sp>
      <p:sp>
        <p:nvSpPr>
          <p:cNvPr id="15" name="!!Rectangle 7">
            <a:extLst>
              <a:ext uri="{FF2B5EF4-FFF2-40B4-BE49-F238E27FC236}">
                <a16:creationId xmlns:a16="http://schemas.microsoft.com/office/drawing/2014/main" id="{F0907C23-41AA-4898-AA64-B5702BEDA457}"/>
              </a:ext>
            </a:extLst>
          </p:cNvPr>
          <p:cNvSpPr/>
          <p:nvPr/>
        </p:nvSpPr>
        <p:spPr>
          <a:xfrm>
            <a:off x="5277287" y="5304403"/>
            <a:ext cx="6497952" cy="490483"/>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100" b="1">
                <a:latin typeface="Arial" panose="020B0604020202020204" pitchFamily="34" charset="0"/>
                <a:ea typeface="Cambria" panose="02040503050406030204" pitchFamily="18" charset="0"/>
                <a:cs typeface="Arial" panose="020B0604020202020204" pitchFamily="34" charset="0"/>
              </a:rPr>
              <a:t>Levelling Up Whitepaper</a:t>
            </a:r>
          </a:p>
        </p:txBody>
      </p:sp>
      <p:sp>
        <p:nvSpPr>
          <p:cNvPr id="16" name="!!number1">
            <a:extLst>
              <a:ext uri="{FF2B5EF4-FFF2-40B4-BE49-F238E27FC236}">
                <a16:creationId xmlns:a16="http://schemas.microsoft.com/office/drawing/2014/main" id="{014853EC-7F75-45AD-A109-37561015ED1E}"/>
              </a:ext>
            </a:extLst>
          </p:cNvPr>
          <p:cNvSpPr/>
          <p:nvPr/>
        </p:nvSpPr>
        <p:spPr>
          <a:xfrm>
            <a:off x="4821799" y="5304403"/>
            <a:ext cx="486310" cy="490483"/>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e</a:t>
            </a:r>
          </a:p>
        </p:txBody>
      </p:sp>
      <p:sp>
        <p:nvSpPr>
          <p:cNvPr id="17" name="!!Rectangle 7">
            <a:extLst>
              <a:ext uri="{FF2B5EF4-FFF2-40B4-BE49-F238E27FC236}">
                <a16:creationId xmlns:a16="http://schemas.microsoft.com/office/drawing/2014/main" id="{58B3B04E-B504-4B30-A71A-51D4BD442B4D}"/>
              </a:ext>
            </a:extLst>
          </p:cNvPr>
          <p:cNvSpPr/>
          <p:nvPr/>
        </p:nvSpPr>
        <p:spPr>
          <a:xfrm>
            <a:off x="5277287" y="6126944"/>
            <a:ext cx="6497952" cy="490483"/>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100" b="1">
                <a:latin typeface="Arial" panose="020B0604020202020204" pitchFamily="34" charset="0"/>
                <a:ea typeface="Cambria" panose="02040503050406030204" pitchFamily="18" charset="0"/>
                <a:cs typeface="Arial" panose="020B0604020202020204" pitchFamily="34" charset="0"/>
              </a:rPr>
              <a:t>30 x interviews with anchor organisations</a:t>
            </a:r>
          </a:p>
        </p:txBody>
      </p:sp>
      <p:sp>
        <p:nvSpPr>
          <p:cNvPr id="18" name="!!number1">
            <a:extLst>
              <a:ext uri="{FF2B5EF4-FFF2-40B4-BE49-F238E27FC236}">
                <a16:creationId xmlns:a16="http://schemas.microsoft.com/office/drawing/2014/main" id="{350D3581-D014-4B5D-9D77-50C699CFE142}"/>
              </a:ext>
            </a:extLst>
          </p:cNvPr>
          <p:cNvSpPr/>
          <p:nvPr/>
        </p:nvSpPr>
        <p:spPr>
          <a:xfrm>
            <a:off x="4821799" y="6126944"/>
            <a:ext cx="486310" cy="490483"/>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f</a:t>
            </a:r>
          </a:p>
        </p:txBody>
      </p:sp>
      <p:sp>
        <p:nvSpPr>
          <p:cNvPr id="19" name="!!Rectangle 7">
            <a:extLst>
              <a:ext uri="{FF2B5EF4-FFF2-40B4-BE49-F238E27FC236}">
                <a16:creationId xmlns:a16="http://schemas.microsoft.com/office/drawing/2014/main" id="{D459B327-1DE0-434A-B42E-3AB1B4D2CAEF}"/>
              </a:ext>
            </a:extLst>
          </p:cNvPr>
          <p:cNvSpPr/>
          <p:nvPr/>
        </p:nvSpPr>
        <p:spPr>
          <a:xfrm>
            <a:off x="666884" y="1930432"/>
            <a:ext cx="3567953" cy="21500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Which challenges present the biggest barrier to improving life outcomes for the residents of Swale? </a:t>
            </a:r>
          </a:p>
        </p:txBody>
      </p:sp>
      <p:sp>
        <p:nvSpPr>
          <p:cNvPr id="20" name="!!number1">
            <a:extLst>
              <a:ext uri="{FF2B5EF4-FFF2-40B4-BE49-F238E27FC236}">
                <a16:creationId xmlns:a16="http://schemas.microsoft.com/office/drawing/2014/main" id="{E50AA14A-7721-46F3-88ED-8845CA4AAA34}"/>
              </a:ext>
            </a:extLst>
          </p:cNvPr>
          <p:cNvSpPr/>
          <p:nvPr/>
        </p:nvSpPr>
        <p:spPr>
          <a:xfrm>
            <a:off x="217224" y="1860561"/>
            <a:ext cx="650782" cy="703482"/>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21" name="!!Rectangle 7">
            <a:extLst>
              <a:ext uri="{FF2B5EF4-FFF2-40B4-BE49-F238E27FC236}">
                <a16:creationId xmlns:a16="http://schemas.microsoft.com/office/drawing/2014/main" id="{95FDCAAB-12A5-4426-92DF-110BE1601A52}"/>
              </a:ext>
            </a:extLst>
          </p:cNvPr>
          <p:cNvSpPr/>
          <p:nvPr/>
        </p:nvSpPr>
        <p:spPr>
          <a:xfrm>
            <a:off x="666883" y="4455105"/>
            <a:ext cx="3567953" cy="21623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What interventions are best suited to a system approach as opposed to traditional siloed activity? </a:t>
            </a:r>
          </a:p>
        </p:txBody>
      </p:sp>
      <p:sp>
        <p:nvSpPr>
          <p:cNvPr id="22" name="!!number1">
            <a:extLst>
              <a:ext uri="{FF2B5EF4-FFF2-40B4-BE49-F238E27FC236}">
                <a16:creationId xmlns:a16="http://schemas.microsoft.com/office/drawing/2014/main" id="{79E143EA-5CB2-4C4E-A265-0787744D02A6}"/>
              </a:ext>
            </a:extLst>
          </p:cNvPr>
          <p:cNvSpPr/>
          <p:nvPr/>
        </p:nvSpPr>
        <p:spPr>
          <a:xfrm>
            <a:off x="217222" y="4233774"/>
            <a:ext cx="650782" cy="57952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2</a:t>
            </a:r>
          </a:p>
        </p:txBody>
      </p:sp>
      <p:sp>
        <p:nvSpPr>
          <p:cNvPr id="23" name="!!Rectangle 7">
            <a:extLst>
              <a:ext uri="{FF2B5EF4-FFF2-40B4-BE49-F238E27FC236}">
                <a16:creationId xmlns:a16="http://schemas.microsoft.com/office/drawing/2014/main" id="{32F8561F-3171-4544-B225-F555331019A8}"/>
              </a:ext>
            </a:extLst>
          </p:cNvPr>
          <p:cNvSpPr/>
          <p:nvPr/>
        </p:nvSpPr>
        <p:spPr>
          <a:xfrm>
            <a:off x="5277287" y="1494764"/>
            <a:ext cx="1629801" cy="395393"/>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Inquiry</a:t>
            </a:r>
          </a:p>
        </p:txBody>
      </p:sp>
      <p:sp>
        <p:nvSpPr>
          <p:cNvPr id="24" name="!!Rectangle 7">
            <a:extLst>
              <a:ext uri="{FF2B5EF4-FFF2-40B4-BE49-F238E27FC236}">
                <a16:creationId xmlns:a16="http://schemas.microsoft.com/office/drawing/2014/main" id="{85737EB2-9A7D-457F-B447-81EE5B1D6C0E}"/>
              </a:ext>
            </a:extLst>
          </p:cNvPr>
          <p:cNvSpPr/>
          <p:nvPr/>
        </p:nvSpPr>
        <p:spPr>
          <a:xfrm>
            <a:off x="1242438" y="1436608"/>
            <a:ext cx="2018770" cy="423953"/>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100" b="1">
                <a:latin typeface="Arial" panose="020B0604020202020204" pitchFamily="34" charset="0"/>
                <a:ea typeface="Cambria" panose="02040503050406030204" pitchFamily="18" charset="0"/>
                <a:cs typeface="Arial" panose="020B0604020202020204" pitchFamily="34" charset="0"/>
              </a:rPr>
              <a:t>Focus</a:t>
            </a:r>
          </a:p>
        </p:txBody>
      </p:sp>
      <p:sp>
        <p:nvSpPr>
          <p:cNvPr id="25" name="!!Rectangle 7">
            <a:extLst>
              <a:ext uri="{FF2B5EF4-FFF2-40B4-BE49-F238E27FC236}">
                <a16:creationId xmlns:a16="http://schemas.microsoft.com/office/drawing/2014/main" id="{49AE3424-DDBE-4B72-A9C7-6C046D6A58A1}"/>
              </a:ext>
            </a:extLst>
          </p:cNvPr>
          <p:cNvSpPr/>
          <p:nvPr/>
        </p:nvSpPr>
        <p:spPr>
          <a:xfrm>
            <a:off x="5277287" y="2064258"/>
            <a:ext cx="6497952" cy="490483"/>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100" b="1">
                <a:latin typeface="Arial" panose="020B0604020202020204" pitchFamily="34" charset="0"/>
                <a:ea typeface="Cambria" panose="02040503050406030204" pitchFamily="18" charset="0"/>
                <a:cs typeface="Arial" panose="020B0604020202020204" pitchFamily="34" charset="0"/>
              </a:rPr>
              <a:t>SBC strategic documentation </a:t>
            </a:r>
          </a:p>
        </p:txBody>
      </p:sp>
      <p:sp>
        <p:nvSpPr>
          <p:cNvPr id="26" name="!!number1">
            <a:extLst>
              <a:ext uri="{FF2B5EF4-FFF2-40B4-BE49-F238E27FC236}">
                <a16:creationId xmlns:a16="http://schemas.microsoft.com/office/drawing/2014/main" id="{5744C4AC-7470-40C4-ADC4-D060279A35DE}"/>
              </a:ext>
            </a:extLst>
          </p:cNvPr>
          <p:cNvSpPr/>
          <p:nvPr/>
        </p:nvSpPr>
        <p:spPr>
          <a:xfrm>
            <a:off x="4821799" y="2064258"/>
            <a:ext cx="486310" cy="490483"/>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1066976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3755AD0-C79B-4396-8C0E-12788FAD11DD}"/>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5" name="!!number1">
            <a:extLst>
              <a:ext uri="{FF2B5EF4-FFF2-40B4-BE49-F238E27FC236}">
                <a16:creationId xmlns:a16="http://schemas.microsoft.com/office/drawing/2014/main" id="{1E36FA48-AF28-4F6F-8A3E-B74C259AAA91}"/>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graphicFrame>
        <p:nvGraphicFramePr>
          <p:cNvPr id="6" name="Diagram 5">
            <a:extLst>
              <a:ext uri="{FF2B5EF4-FFF2-40B4-BE49-F238E27FC236}">
                <a16:creationId xmlns:a16="http://schemas.microsoft.com/office/drawing/2014/main" id="{90973869-0792-4120-8500-A8CCC3536FD2}"/>
              </a:ext>
            </a:extLst>
          </p:cNvPr>
          <p:cNvGraphicFramePr/>
          <p:nvPr>
            <p:extLst>
              <p:ext uri="{D42A27DB-BD31-4B8C-83A1-F6EECF244321}">
                <p14:modId xmlns:p14="http://schemas.microsoft.com/office/powerpoint/2010/main" val="3524148180"/>
              </p:ext>
            </p:extLst>
          </p:nvPr>
        </p:nvGraphicFramePr>
        <p:xfrm>
          <a:off x="-419100" y="2057400"/>
          <a:ext cx="5816600" cy="413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F92B5E4E-62D7-4C34-86CB-7981B541738A}"/>
              </a:ext>
            </a:extLst>
          </p:cNvPr>
          <p:cNvSpPr/>
          <p:nvPr/>
        </p:nvSpPr>
        <p:spPr>
          <a:xfrm>
            <a:off x="5086023" y="3718478"/>
            <a:ext cx="6497952" cy="90868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0">
                <a:solidFill>
                  <a:schemeClr val="bg1"/>
                </a:solidFill>
                <a:effectLst/>
                <a:latin typeface="Arial" panose="020B0604020202020204" pitchFamily="34" charset="0"/>
                <a:cs typeface="Arial" panose="020B0604020202020204" pitchFamily="34" charset="0"/>
              </a:rPr>
              <a:t>Recruitment and retention </a:t>
            </a:r>
            <a:endParaRPr lang="en-GB" sz="3200" b="1">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610A49-A738-4FE3-AC95-59F84709BCFE}"/>
              </a:ext>
            </a:extLst>
          </p:cNvPr>
          <p:cNvSpPr/>
          <p:nvPr/>
        </p:nvSpPr>
        <p:spPr>
          <a:xfrm>
            <a:off x="5086023" y="2645551"/>
            <a:ext cx="6497952" cy="930841"/>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latin typeface="Arial" panose="020B0604020202020204" pitchFamily="34" charset="0"/>
                <a:cs typeface="Arial" panose="020B0604020202020204" pitchFamily="34" charset="0"/>
              </a:rPr>
              <a:t>Learning from Lockdown </a:t>
            </a:r>
          </a:p>
        </p:txBody>
      </p:sp>
      <p:sp>
        <p:nvSpPr>
          <p:cNvPr id="9" name="Rectangle 8">
            <a:extLst>
              <a:ext uri="{FF2B5EF4-FFF2-40B4-BE49-F238E27FC236}">
                <a16:creationId xmlns:a16="http://schemas.microsoft.com/office/drawing/2014/main" id="{70A85E31-19F3-42D2-8D4B-325FC75A9A20}"/>
              </a:ext>
            </a:extLst>
          </p:cNvPr>
          <p:cNvSpPr/>
          <p:nvPr/>
        </p:nvSpPr>
        <p:spPr>
          <a:xfrm>
            <a:off x="5086023" y="1611334"/>
            <a:ext cx="6497952" cy="892131"/>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latin typeface="Arial" panose="020B0604020202020204" pitchFamily="34" charset="0"/>
                <a:cs typeface="Arial" panose="020B0604020202020204" pitchFamily="34" charset="0"/>
              </a:rPr>
              <a:t>Intra-Borough Disparities</a:t>
            </a:r>
          </a:p>
        </p:txBody>
      </p:sp>
      <p:sp>
        <p:nvSpPr>
          <p:cNvPr id="10" name="Rectangle 9">
            <a:extLst>
              <a:ext uri="{FF2B5EF4-FFF2-40B4-BE49-F238E27FC236}">
                <a16:creationId xmlns:a16="http://schemas.microsoft.com/office/drawing/2014/main" id="{E53742BC-B851-4390-922C-FA8D9C8A0F57}"/>
              </a:ext>
            </a:extLst>
          </p:cNvPr>
          <p:cNvSpPr/>
          <p:nvPr/>
        </p:nvSpPr>
        <p:spPr>
          <a:xfrm>
            <a:off x="5086023" y="4795322"/>
            <a:ext cx="6497952" cy="90868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0">
                <a:solidFill>
                  <a:schemeClr val="bg1"/>
                </a:solidFill>
                <a:effectLst/>
                <a:latin typeface="Arial" panose="020B0604020202020204" pitchFamily="34" charset="0"/>
                <a:cs typeface="Arial" panose="020B0604020202020204" pitchFamily="34" charset="0"/>
              </a:rPr>
              <a:t>Skills and education </a:t>
            </a:r>
            <a:endParaRPr lang="en-GB" sz="3200" b="1">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47199A9-E7E7-436B-B27A-1C1B438CBCC4}"/>
              </a:ext>
            </a:extLst>
          </p:cNvPr>
          <p:cNvSpPr/>
          <p:nvPr/>
        </p:nvSpPr>
        <p:spPr>
          <a:xfrm>
            <a:off x="5086023" y="5846092"/>
            <a:ext cx="6497952" cy="90868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solidFill>
                  <a:schemeClr val="bg1"/>
                </a:solidFill>
                <a:latin typeface="Arial" panose="020B0604020202020204" pitchFamily="34" charset="0"/>
                <a:cs typeface="Arial" panose="020B0604020202020204" pitchFamily="34" charset="0"/>
              </a:rPr>
              <a:t>Infrastructure and investment  </a:t>
            </a:r>
          </a:p>
        </p:txBody>
      </p:sp>
      <p:sp>
        <p:nvSpPr>
          <p:cNvPr id="12" name="!!Rectangle 7">
            <a:extLst>
              <a:ext uri="{FF2B5EF4-FFF2-40B4-BE49-F238E27FC236}">
                <a16:creationId xmlns:a16="http://schemas.microsoft.com/office/drawing/2014/main" id="{726E4029-8673-4F4F-98EE-F7D2C6149F40}"/>
              </a:ext>
            </a:extLst>
          </p:cNvPr>
          <p:cNvSpPr/>
          <p:nvPr/>
        </p:nvSpPr>
        <p:spPr>
          <a:xfrm flipV="1">
            <a:off x="1730302" y="2874665"/>
            <a:ext cx="208269" cy="236306"/>
          </a:xfrm>
          <a:prstGeom prst="rect">
            <a:avLst/>
          </a:prstGeom>
          <a:solidFill>
            <a:srgbClr val="D6043B">
              <a:alpha val="0"/>
            </a:srgb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algn="ctr"/>
            <a:endParaRPr lang="en-GB" sz="4400" b="1"/>
          </a:p>
        </p:txBody>
      </p:sp>
      <p:sp>
        <p:nvSpPr>
          <p:cNvPr id="13" name="!!Rectangle 7">
            <a:extLst>
              <a:ext uri="{FF2B5EF4-FFF2-40B4-BE49-F238E27FC236}">
                <a16:creationId xmlns:a16="http://schemas.microsoft.com/office/drawing/2014/main" id="{027B363C-5B7C-4DB6-B949-FECB2F56A3A5}"/>
              </a:ext>
            </a:extLst>
          </p:cNvPr>
          <p:cNvSpPr/>
          <p:nvPr/>
        </p:nvSpPr>
        <p:spPr>
          <a:xfrm>
            <a:off x="845944" y="5228882"/>
            <a:ext cx="121619" cy="119295"/>
          </a:xfrm>
          <a:prstGeom prst="rect">
            <a:avLst/>
          </a:prstGeom>
          <a:solidFill>
            <a:srgbClr val="D6043B">
              <a:alpha val="0"/>
            </a:srgb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algn="ctr"/>
            <a:endParaRPr lang="en-GB" sz="4400" b="1"/>
          </a:p>
        </p:txBody>
      </p:sp>
      <p:sp>
        <p:nvSpPr>
          <p:cNvPr id="14" name="!!Rectangle 7">
            <a:extLst>
              <a:ext uri="{FF2B5EF4-FFF2-40B4-BE49-F238E27FC236}">
                <a16:creationId xmlns:a16="http://schemas.microsoft.com/office/drawing/2014/main" id="{2E4D6A7F-B120-4D7E-B5EA-66D8A12987AA}"/>
              </a:ext>
            </a:extLst>
          </p:cNvPr>
          <p:cNvSpPr/>
          <p:nvPr/>
        </p:nvSpPr>
        <p:spPr>
          <a:xfrm>
            <a:off x="3258682" y="5098548"/>
            <a:ext cx="295923" cy="130334"/>
          </a:xfrm>
          <a:prstGeom prst="rect">
            <a:avLst/>
          </a:prstGeom>
          <a:solidFill>
            <a:srgbClr val="D6043B">
              <a:alpha val="0"/>
            </a:srgb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pPr algn="ctr"/>
            <a:endParaRPr lang="en-GB" sz="3600" b="1"/>
          </a:p>
        </p:txBody>
      </p:sp>
    </p:spTree>
    <p:extLst>
      <p:ext uri="{BB962C8B-B14F-4D97-AF65-F5344CB8AC3E}">
        <p14:creationId xmlns:p14="http://schemas.microsoft.com/office/powerpoint/2010/main" val="3730705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BA8516-7638-487E-A9E0-DA8A8EECCC7A}"/>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9" name="!!number1">
            <a:extLst>
              <a:ext uri="{FF2B5EF4-FFF2-40B4-BE49-F238E27FC236}">
                <a16:creationId xmlns:a16="http://schemas.microsoft.com/office/drawing/2014/main" id="{350F77EC-8E7C-408C-BB19-08C74AF32698}"/>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958D5672-AC03-4FAA-98BC-FE4E996F2427}"/>
              </a:ext>
            </a:extLst>
          </p:cNvPr>
          <p:cNvSpPr txBox="1"/>
          <p:nvPr/>
        </p:nvSpPr>
        <p:spPr>
          <a:xfrm>
            <a:off x="5607419" y="1585196"/>
            <a:ext cx="4943230" cy="670120"/>
          </a:xfrm>
          <a:prstGeom prst="rect">
            <a:avLst/>
          </a:prstGeom>
          <a:solidFill>
            <a:srgbClr val="D6043B"/>
          </a:solidFill>
        </p:spPr>
        <p:txBody>
          <a:bodyPr wrap="square">
            <a:spAutoFit/>
          </a:bodyPr>
          <a:lstStyle/>
          <a:p>
            <a:pPr>
              <a:lnSpc>
                <a:spcPct val="107000"/>
              </a:lnSpc>
              <a:spcAft>
                <a:spcPts val="800"/>
              </a:spcAft>
            </a:pPr>
            <a:r>
              <a:rPr lang="en-GB" sz="1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would say the borough is fractured, that’s exactly how I’d describe it”</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2" descr="speech Icon - Download speech Icon 1202 | Noun Project">
            <a:extLst>
              <a:ext uri="{FF2B5EF4-FFF2-40B4-BE49-F238E27FC236}">
                <a16:creationId xmlns:a16="http://schemas.microsoft.com/office/drawing/2014/main" id="{610C8FD1-64F2-45BF-BF8B-D944CD4FA4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1929" y="1520574"/>
            <a:ext cx="734742" cy="7347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4">
            <a:extLst>
              <a:ext uri="{FF2B5EF4-FFF2-40B4-BE49-F238E27FC236}">
                <a16:creationId xmlns:a16="http://schemas.microsoft.com/office/drawing/2014/main" id="{68F2AFDB-7EA4-4D9A-86D9-964165BF1D84}"/>
              </a:ext>
            </a:extLst>
          </p:cNvPr>
          <p:cNvGraphicFramePr>
            <a:graphicFrameLocks noGrp="1"/>
          </p:cNvGraphicFramePr>
          <p:nvPr>
            <p:extLst>
              <p:ext uri="{D42A27DB-BD31-4B8C-83A1-F6EECF244321}">
                <p14:modId xmlns:p14="http://schemas.microsoft.com/office/powerpoint/2010/main" val="2000167910"/>
              </p:ext>
            </p:extLst>
          </p:nvPr>
        </p:nvGraphicFramePr>
        <p:xfrm>
          <a:off x="2741378" y="2449508"/>
          <a:ext cx="6709244" cy="399606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12085009"/>
                    </a:ext>
                  </a:extLst>
                </a:gridCol>
                <a:gridCol w="1998514">
                  <a:extLst>
                    <a:ext uri="{9D8B030D-6E8A-4147-A177-3AD203B41FA5}">
                      <a16:colId xmlns:a16="http://schemas.microsoft.com/office/drawing/2014/main" val="3939803935"/>
                    </a:ext>
                  </a:extLst>
                </a:gridCol>
                <a:gridCol w="2001397">
                  <a:extLst>
                    <a:ext uri="{9D8B030D-6E8A-4147-A177-3AD203B41FA5}">
                      <a16:colId xmlns:a16="http://schemas.microsoft.com/office/drawing/2014/main" val="3635734493"/>
                    </a:ext>
                  </a:extLst>
                </a:gridCol>
              </a:tblGrid>
              <a:tr h="536585">
                <a:tc>
                  <a:txBody>
                    <a:bodyPr/>
                    <a:lstStyle/>
                    <a:p>
                      <a:r>
                        <a:rPr lang="en-GB">
                          <a:latin typeface="Arial" panose="020B0604020202020204" pitchFamily="34" charset="0"/>
                          <a:cs typeface="Arial" panose="020B0604020202020204" pitchFamily="34" charset="0"/>
                        </a:rPr>
                        <a:t>Ward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tc>
                  <a:txBody>
                    <a:bodyPr/>
                    <a:lstStyle/>
                    <a:p>
                      <a:r>
                        <a:rPr lang="en-GB">
                          <a:latin typeface="Arial" panose="020B0604020202020204" pitchFamily="34" charset="0"/>
                          <a:cs typeface="Arial" panose="020B0604020202020204" pitchFamily="34" charset="0"/>
                        </a:rPr>
                        <a:t>Very Good Health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tc>
                  <a:txBody>
                    <a:bodyPr/>
                    <a:lstStyle/>
                    <a:p>
                      <a:r>
                        <a:rPr lang="en-GB">
                          <a:latin typeface="Arial" panose="020B0604020202020204" pitchFamily="34" charset="0"/>
                          <a:cs typeface="Arial" panose="020B0604020202020204" pitchFamily="34" charset="0"/>
                        </a:rPr>
                        <a:t>Very Bad Health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extLst>
                  <a:ext uri="{0D108BD9-81ED-4DB2-BD59-A6C34878D82A}">
                    <a16:rowId xmlns:a16="http://schemas.microsoft.com/office/drawing/2014/main" val="1345012894"/>
                  </a:ext>
                </a:extLst>
              </a:tr>
              <a:tr h="536585">
                <a:tc>
                  <a:txBody>
                    <a:bodyPr/>
                    <a:lstStyle/>
                    <a:p>
                      <a:r>
                        <a:rPr lang="en-GB">
                          <a:latin typeface="Arial" panose="020B0604020202020204" pitchFamily="34" charset="0"/>
                          <a:cs typeface="Arial" panose="020B0604020202020204" pitchFamily="34" charset="0"/>
                        </a:rPr>
                        <a:t>Sheerness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10985"/>
                  </a:ext>
                </a:extLst>
              </a:tr>
              <a:tr h="536585">
                <a:tc>
                  <a:txBody>
                    <a:bodyPr/>
                    <a:lstStyle/>
                    <a:p>
                      <a:r>
                        <a:rPr lang="en-GB">
                          <a:latin typeface="Arial" panose="020B0604020202020204" pitchFamily="34" charset="0"/>
                          <a:cs typeface="Arial" panose="020B0604020202020204" pitchFamily="34" charset="0"/>
                        </a:rPr>
                        <a:t>Sheppey Central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43.2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19940"/>
                  </a:ext>
                </a:extLst>
              </a:tr>
              <a:tr h="536585">
                <a:tc>
                  <a:txBody>
                    <a:bodyPr/>
                    <a:lstStyle/>
                    <a:p>
                      <a:r>
                        <a:rPr lang="en-GB">
                          <a:latin typeface="Arial" panose="020B0604020202020204" pitchFamily="34" charset="0"/>
                          <a:cs typeface="Arial" panose="020B0604020202020204" pitchFamily="34" charset="0"/>
                        </a:rPr>
                        <a:t>Sheppey East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000142"/>
                  </a:ext>
                </a:extLst>
              </a:tr>
              <a:tr h="536585">
                <a:tc>
                  <a:txBody>
                    <a:bodyPr/>
                    <a:lstStyle/>
                    <a:p>
                      <a:r>
                        <a:rPr lang="en-GB">
                          <a:latin typeface="Arial" panose="020B0604020202020204" pitchFamily="34" charset="0"/>
                          <a:cs typeface="Arial" panose="020B0604020202020204" pitchFamily="34" charset="0"/>
                        </a:rPr>
                        <a:t>Homewood (Sittingbourne)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45.7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377909"/>
                  </a:ext>
                </a:extLst>
              </a:tr>
              <a:tr h="536585">
                <a:tc>
                  <a:txBody>
                    <a:bodyPr/>
                    <a:lstStyle/>
                    <a:p>
                      <a:r>
                        <a:rPr lang="en-GB">
                          <a:latin typeface="Arial" panose="020B0604020202020204" pitchFamily="34" charset="0"/>
                          <a:cs typeface="Arial" panose="020B0604020202020204" pitchFamily="34" charset="0"/>
                        </a:rPr>
                        <a:t>Boughton and Courtenay (Faversham)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48.7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4156112"/>
                  </a:ext>
                </a:extLst>
              </a:tr>
              <a:tr h="205918">
                <a:tc gridSpan="3">
                  <a:txBody>
                    <a:bodyPr/>
                    <a:lstStyle/>
                    <a:p>
                      <a:r>
                        <a:rPr lang="en-GB" sz="1100" b="1">
                          <a:latin typeface="Arial" panose="020B0604020202020204" pitchFamily="34" charset="0"/>
                          <a:cs typeface="Arial" panose="020B0604020202020204" pitchFamily="34" charset="0"/>
                        </a:rPr>
                        <a:t>Pre-pandemic figures (ONS, 2019) as part of KCC strategic commissioning analysis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966084"/>
                  </a:ext>
                </a:extLst>
              </a:tr>
            </a:tbl>
          </a:graphicData>
        </a:graphic>
      </p:graphicFrame>
      <p:sp>
        <p:nvSpPr>
          <p:cNvPr id="13" name="Rectangle 12">
            <a:extLst>
              <a:ext uri="{FF2B5EF4-FFF2-40B4-BE49-F238E27FC236}">
                <a16:creationId xmlns:a16="http://schemas.microsoft.com/office/drawing/2014/main" id="{C54C9E9A-78A0-4986-BFCD-101B300A1357}"/>
              </a:ext>
            </a:extLst>
          </p:cNvPr>
          <p:cNvSpPr/>
          <p:nvPr/>
        </p:nvSpPr>
        <p:spPr>
          <a:xfrm>
            <a:off x="399757" y="1709625"/>
            <a:ext cx="2098895" cy="3849905"/>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Intra- Borough Disparities</a:t>
            </a:r>
          </a:p>
          <a:p>
            <a:endParaRPr lang="en-GB" sz="3600" b="1">
              <a:latin typeface="Arial" panose="020B0604020202020204" pitchFamily="34" charset="0"/>
              <a:cs typeface="Arial" panose="020B0604020202020204" pitchFamily="34" charset="0"/>
            </a:endParaRPr>
          </a:p>
          <a:p>
            <a:endParaRPr lang="en-GB" sz="3600" b="1">
              <a:latin typeface="Arial" panose="020B0604020202020204" pitchFamily="34" charset="0"/>
              <a:cs typeface="Arial" panose="020B0604020202020204" pitchFamily="34" charset="0"/>
            </a:endParaRPr>
          </a:p>
        </p:txBody>
      </p:sp>
      <p:pic>
        <p:nvPicPr>
          <p:cNvPr id="15" name="Picture 2" descr="Why does concrete crack? Part 1 - The reasons">
            <a:extLst>
              <a:ext uri="{FF2B5EF4-FFF2-40B4-BE49-F238E27FC236}">
                <a16:creationId xmlns:a16="http://schemas.microsoft.com/office/drawing/2014/main" id="{25193C31-E9E7-4856-A9EB-0C61706B1C1F}"/>
              </a:ext>
            </a:extLst>
          </p:cNvPr>
          <p:cNvPicPr>
            <a:picLocks noChangeAspect="1" noChangeArrowheads="1"/>
          </p:cNvPicPr>
          <p:nvPr/>
        </p:nvPicPr>
        <p:blipFill>
          <a:blip r:embed="rId3" cstate="email">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399756" y="5181600"/>
            <a:ext cx="2098896" cy="14452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E3BCD10-8FFC-41C0-9E8C-0C387C793E8A}"/>
              </a:ext>
            </a:extLst>
          </p:cNvPr>
          <p:cNvSpPr txBox="1"/>
          <p:nvPr/>
        </p:nvSpPr>
        <p:spPr>
          <a:xfrm>
            <a:off x="9693347" y="2849190"/>
            <a:ext cx="2228889" cy="980910"/>
          </a:xfrm>
          <a:prstGeom prst="rect">
            <a:avLst/>
          </a:prstGeom>
          <a:solidFill>
            <a:schemeClr val="tx1">
              <a:lumMod val="75000"/>
              <a:lumOff val="25000"/>
            </a:schemeClr>
          </a:solidFill>
        </p:spPr>
        <p:txBody>
          <a:bodyPr wrap="square">
            <a:spAutoFit/>
          </a:bodyPr>
          <a:lstStyle/>
          <a:p>
            <a:pPr>
              <a:lnSpc>
                <a:spcPct val="107000"/>
              </a:lnSpc>
              <a:spcAft>
                <a:spcPts val="800"/>
              </a:spcAft>
            </a:pPr>
            <a:r>
              <a:rPr lang="en-GB" sz="2800" b="1">
                <a:solidFill>
                  <a:schemeClr val="bg1"/>
                </a:solidFill>
                <a:effectLst/>
                <a:latin typeface="Arial" panose="020B0604020202020204" pitchFamily="34" charset="0"/>
                <a:ea typeface="Calibri" panose="020F0502020204030204" pitchFamily="34" charset="0"/>
                <a:cs typeface="Arial" panose="020B0604020202020204" pitchFamily="34" charset="0"/>
              </a:rPr>
              <a:t>UK Average is 53%</a:t>
            </a:r>
          </a:p>
        </p:txBody>
      </p:sp>
    </p:spTree>
    <p:extLst>
      <p:ext uri="{BB962C8B-B14F-4D97-AF65-F5344CB8AC3E}">
        <p14:creationId xmlns:p14="http://schemas.microsoft.com/office/powerpoint/2010/main" val="3456867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BA8516-7638-487E-A9E0-DA8A8EECCC7A}"/>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9" name="!!number1">
            <a:extLst>
              <a:ext uri="{FF2B5EF4-FFF2-40B4-BE49-F238E27FC236}">
                <a16:creationId xmlns:a16="http://schemas.microsoft.com/office/drawing/2014/main" id="{350F77EC-8E7C-408C-BB19-08C74AF32698}"/>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958D5672-AC03-4FAA-98BC-FE4E996F2427}"/>
              </a:ext>
            </a:extLst>
          </p:cNvPr>
          <p:cNvSpPr txBox="1"/>
          <p:nvPr/>
        </p:nvSpPr>
        <p:spPr>
          <a:xfrm>
            <a:off x="5607419" y="1585196"/>
            <a:ext cx="4943230" cy="530145"/>
          </a:xfrm>
          <a:prstGeom prst="rect">
            <a:avLst/>
          </a:prstGeom>
          <a:solidFill>
            <a:srgbClr val="D6043B"/>
          </a:solidFill>
        </p:spPr>
        <p:txBody>
          <a:bodyPr wrap="square">
            <a:spAutoFit/>
          </a:bodyPr>
          <a:lstStyle/>
          <a:p>
            <a:pPr>
              <a:lnSpc>
                <a:spcPct val="107000"/>
              </a:lnSpc>
              <a:spcAft>
                <a:spcPts val="800"/>
              </a:spcAft>
            </a:pPr>
            <a:r>
              <a:rPr lang="en-GB" sz="2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n-GB" sz="2800" b="1" i="1">
                <a:solidFill>
                  <a:schemeClr val="bg1"/>
                </a:solidFill>
                <a:latin typeface="Arial" panose="020B0604020202020204" pitchFamily="34" charset="0"/>
                <a:ea typeface="Calibri" panose="020F0502020204030204" pitchFamily="34" charset="0"/>
                <a:cs typeface="Times New Roman" panose="02020603050405020304" pitchFamily="18" charset="0"/>
              </a:rPr>
              <a:t>the </a:t>
            </a:r>
            <a:r>
              <a:rPr lang="en-GB" sz="2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borough is fractured”</a:t>
            </a:r>
            <a:endParaRPr lang="en-GB"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2" descr="speech Icon - Download speech Icon 1202 | Noun Project">
            <a:extLst>
              <a:ext uri="{FF2B5EF4-FFF2-40B4-BE49-F238E27FC236}">
                <a16:creationId xmlns:a16="http://schemas.microsoft.com/office/drawing/2014/main" id="{610C8FD1-64F2-45BF-BF8B-D944CD4FA4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1929" y="1520574"/>
            <a:ext cx="734742" cy="73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530B93D-4C61-41E4-AA8D-24889C9E819E}"/>
              </a:ext>
            </a:extLst>
          </p:cNvPr>
          <p:cNvSpPr/>
          <p:nvPr/>
        </p:nvSpPr>
        <p:spPr>
          <a:xfrm>
            <a:off x="399757" y="1709625"/>
            <a:ext cx="2098895" cy="3849905"/>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Intra- Borough Disparities</a:t>
            </a:r>
          </a:p>
          <a:p>
            <a:endParaRPr lang="en-GB" sz="3600" b="1">
              <a:latin typeface="Arial" panose="020B0604020202020204" pitchFamily="34" charset="0"/>
              <a:cs typeface="Arial" panose="020B0604020202020204" pitchFamily="34" charset="0"/>
            </a:endParaRPr>
          </a:p>
          <a:p>
            <a:endParaRPr lang="en-GB" sz="3600" b="1">
              <a:latin typeface="Arial" panose="020B0604020202020204" pitchFamily="34" charset="0"/>
              <a:cs typeface="Arial" panose="020B0604020202020204" pitchFamily="34" charset="0"/>
            </a:endParaRPr>
          </a:p>
        </p:txBody>
      </p:sp>
      <p:pic>
        <p:nvPicPr>
          <p:cNvPr id="19" name="Picture 2" descr="Why does concrete crack? Part 1 - The reasons">
            <a:extLst>
              <a:ext uri="{FF2B5EF4-FFF2-40B4-BE49-F238E27FC236}">
                <a16:creationId xmlns:a16="http://schemas.microsoft.com/office/drawing/2014/main" id="{E0E4BE83-2491-4BFD-96F9-B0FAE3E18DAB}"/>
              </a:ext>
            </a:extLst>
          </p:cNvPr>
          <p:cNvPicPr>
            <a:picLocks noChangeAspect="1" noChangeArrowheads="1"/>
          </p:cNvPicPr>
          <p:nvPr/>
        </p:nvPicPr>
        <p:blipFill>
          <a:blip r:embed="rId3" cstate="email">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399756" y="5181600"/>
            <a:ext cx="2098896" cy="1445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4">
            <a:extLst>
              <a:ext uri="{FF2B5EF4-FFF2-40B4-BE49-F238E27FC236}">
                <a16:creationId xmlns:a16="http://schemas.microsoft.com/office/drawing/2014/main" id="{4AEA8AEA-F3B8-4819-83F4-A1A2483F73C4}"/>
              </a:ext>
            </a:extLst>
          </p:cNvPr>
          <p:cNvGraphicFramePr>
            <a:graphicFrameLocks noGrp="1"/>
          </p:cNvGraphicFramePr>
          <p:nvPr>
            <p:extLst>
              <p:ext uri="{D42A27DB-BD31-4B8C-83A1-F6EECF244321}">
                <p14:modId xmlns:p14="http://schemas.microsoft.com/office/powerpoint/2010/main" val="3508931372"/>
              </p:ext>
            </p:extLst>
          </p:nvPr>
        </p:nvGraphicFramePr>
        <p:xfrm>
          <a:off x="2741378" y="2449508"/>
          <a:ext cx="6709244" cy="399606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12085009"/>
                    </a:ext>
                  </a:extLst>
                </a:gridCol>
                <a:gridCol w="1998514">
                  <a:extLst>
                    <a:ext uri="{9D8B030D-6E8A-4147-A177-3AD203B41FA5}">
                      <a16:colId xmlns:a16="http://schemas.microsoft.com/office/drawing/2014/main" val="3939803935"/>
                    </a:ext>
                  </a:extLst>
                </a:gridCol>
                <a:gridCol w="2001397">
                  <a:extLst>
                    <a:ext uri="{9D8B030D-6E8A-4147-A177-3AD203B41FA5}">
                      <a16:colId xmlns:a16="http://schemas.microsoft.com/office/drawing/2014/main" val="3635734493"/>
                    </a:ext>
                  </a:extLst>
                </a:gridCol>
              </a:tblGrid>
              <a:tr h="536585">
                <a:tc>
                  <a:txBody>
                    <a:bodyPr/>
                    <a:lstStyle/>
                    <a:p>
                      <a:r>
                        <a:rPr lang="en-GB">
                          <a:latin typeface="Arial" panose="020B0604020202020204" pitchFamily="34" charset="0"/>
                          <a:cs typeface="Arial" panose="020B0604020202020204" pitchFamily="34" charset="0"/>
                        </a:rPr>
                        <a:t>Ward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tc>
                  <a:txBody>
                    <a:bodyPr/>
                    <a:lstStyle/>
                    <a:p>
                      <a:r>
                        <a:rPr lang="en-GB">
                          <a:latin typeface="Arial" panose="020B0604020202020204" pitchFamily="34" charset="0"/>
                          <a:cs typeface="Arial" panose="020B0604020202020204" pitchFamily="34" charset="0"/>
                        </a:rPr>
                        <a:t>Very Good Health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tc>
                  <a:txBody>
                    <a:bodyPr/>
                    <a:lstStyle/>
                    <a:p>
                      <a:r>
                        <a:rPr lang="en-GB">
                          <a:latin typeface="Arial" panose="020B0604020202020204" pitchFamily="34" charset="0"/>
                          <a:cs typeface="Arial" panose="020B0604020202020204" pitchFamily="34" charset="0"/>
                        </a:rPr>
                        <a:t>Very Bad Health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extLst>
                  <a:ext uri="{0D108BD9-81ED-4DB2-BD59-A6C34878D82A}">
                    <a16:rowId xmlns:a16="http://schemas.microsoft.com/office/drawing/2014/main" val="1345012894"/>
                  </a:ext>
                </a:extLst>
              </a:tr>
              <a:tr h="536585">
                <a:tc>
                  <a:txBody>
                    <a:bodyPr/>
                    <a:lstStyle/>
                    <a:p>
                      <a:r>
                        <a:rPr lang="en-GB">
                          <a:latin typeface="Arial" panose="020B0604020202020204" pitchFamily="34" charset="0"/>
                          <a:cs typeface="Arial" panose="020B0604020202020204" pitchFamily="34" charset="0"/>
                        </a:rPr>
                        <a:t>Sheerness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a:latin typeface="Arial" panose="020B0604020202020204" pitchFamily="34" charset="0"/>
                          <a:cs typeface="Arial" panose="020B0604020202020204" pitchFamily="34" charset="0"/>
                        </a:rPr>
                        <a:t>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210985"/>
                  </a:ext>
                </a:extLst>
              </a:tr>
              <a:tr h="536585">
                <a:tc>
                  <a:txBody>
                    <a:bodyPr/>
                    <a:lstStyle/>
                    <a:p>
                      <a:r>
                        <a:rPr lang="en-GB">
                          <a:latin typeface="Arial" panose="020B0604020202020204" pitchFamily="34" charset="0"/>
                          <a:cs typeface="Arial" panose="020B0604020202020204" pitchFamily="34" charset="0"/>
                        </a:rPr>
                        <a:t>Sheppey Central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43.2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19940"/>
                  </a:ext>
                </a:extLst>
              </a:tr>
              <a:tr h="536585">
                <a:tc>
                  <a:txBody>
                    <a:bodyPr/>
                    <a:lstStyle/>
                    <a:p>
                      <a:r>
                        <a:rPr lang="en-GB">
                          <a:latin typeface="Arial" panose="020B0604020202020204" pitchFamily="34" charset="0"/>
                          <a:cs typeface="Arial" panose="020B0604020202020204" pitchFamily="34" charset="0"/>
                        </a:rPr>
                        <a:t>Sheppey East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000142"/>
                  </a:ext>
                </a:extLst>
              </a:tr>
              <a:tr h="536585">
                <a:tc>
                  <a:txBody>
                    <a:bodyPr/>
                    <a:lstStyle/>
                    <a:p>
                      <a:r>
                        <a:rPr lang="en-GB">
                          <a:latin typeface="Arial" panose="020B0604020202020204" pitchFamily="34" charset="0"/>
                          <a:cs typeface="Arial" panose="020B0604020202020204" pitchFamily="34" charset="0"/>
                        </a:rPr>
                        <a:t>Homewood (Sittingbourne)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45.7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377909"/>
                  </a:ext>
                </a:extLst>
              </a:tr>
              <a:tr h="536585">
                <a:tc>
                  <a:txBody>
                    <a:bodyPr/>
                    <a:lstStyle/>
                    <a:p>
                      <a:r>
                        <a:rPr lang="en-GB">
                          <a:latin typeface="Arial" panose="020B0604020202020204" pitchFamily="34" charset="0"/>
                          <a:cs typeface="Arial" panose="020B0604020202020204" pitchFamily="34" charset="0"/>
                        </a:rPr>
                        <a:t>Boughton and Courtenay (Faversham)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a:latin typeface="Arial" panose="020B0604020202020204" pitchFamily="34" charset="0"/>
                          <a:cs typeface="Arial" panose="020B0604020202020204" pitchFamily="34" charset="0"/>
                        </a:rPr>
                        <a:t>48.7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64156112"/>
                  </a:ext>
                </a:extLst>
              </a:tr>
              <a:tr h="205918">
                <a:tc gridSpan="3">
                  <a:txBody>
                    <a:bodyPr/>
                    <a:lstStyle/>
                    <a:p>
                      <a:r>
                        <a:rPr lang="en-GB" sz="1100" b="1">
                          <a:latin typeface="Arial" panose="020B0604020202020204" pitchFamily="34" charset="0"/>
                          <a:cs typeface="Arial" panose="020B0604020202020204" pitchFamily="34" charset="0"/>
                        </a:rPr>
                        <a:t>Pre-pandemic figures (ONS, 2019) as part of KCC strategic commissioning analysis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966084"/>
                  </a:ext>
                </a:extLst>
              </a:tr>
            </a:tbl>
          </a:graphicData>
        </a:graphic>
      </p:graphicFrame>
      <p:sp>
        <p:nvSpPr>
          <p:cNvPr id="15" name="Rectangle 14">
            <a:extLst>
              <a:ext uri="{FF2B5EF4-FFF2-40B4-BE49-F238E27FC236}">
                <a16:creationId xmlns:a16="http://schemas.microsoft.com/office/drawing/2014/main" id="{1AE41549-5EE5-4D86-8F80-A495C8FC7BFD}"/>
              </a:ext>
            </a:extLst>
          </p:cNvPr>
          <p:cNvSpPr/>
          <p:nvPr/>
        </p:nvSpPr>
        <p:spPr>
          <a:xfrm>
            <a:off x="2658439" y="5444297"/>
            <a:ext cx="6792183" cy="919838"/>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AB46C34-F968-4EC2-86CE-8A7D2503587C}"/>
              </a:ext>
            </a:extLst>
          </p:cNvPr>
          <p:cNvSpPr/>
          <p:nvPr/>
        </p:nvSpPr>
        <p:spPr>
          <a:xfrm>
            <a:off x="2658439" y="3044275"/>
            <a:ext cx="6792184" cy="675526"/>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4887E58-CFC9-4A0C-A5DC-3651B3D0535B}"/>
              </a:ext>
            </a:extLst>
          </p:cNvPr>
          <p:cNvSpPr txBox="1"/>
          <p:nvPr/>
        </p:nvSpPr>
        <p:spPr>
          <a:xfrm>
            <a:off x="9693347" y="2849190"/>
            <a:ext cx="2228889" cy="980910"/>
          </a:xfrm>
          <a:prstGeom prst="rect">
            <a:avLst/>
          </a:prstGeom>
          <a:solidFill>
            <a:schemeClr val="tx1">
              <a:lumMod val="65000"/>
              <a:lumOff val="35000"/>
            </a:schemeClr>
          </a:solidFill>
        </p:spPr>
        <p:txBody>
          <a:bodyPr wrap="square">
            <a:spAutoFit/>
          </a:bodyPr>
          <a:lstStyle/>
          <a:p>
            <a:pPr>
              <a:lnSpc>
                <a:spcPct val="107000"/>
              </a:lnSpc>
              <a:spcAft>
                <a:spcPts val="800"/>
              </a:spcAft>
            </a:pPr>
            <a:r>
              <a:rPr lang="en-GB" sz="2800" b="1">
                <a:solidFill>
                  <a:schemeClr val="bg1"/>
                </a:solidFill>
                <a:effectLst/>
                <a:latin typeface="Arial" panose="020B0604020202020204" pitchFamily="34" charset="0"/>
                <a:ea typeface="Calibri" panose="020F0502020204030204" pitchFamily="34" charset="0"/>
                <a:cs typeface="Arial" panose="020B0604020202020204" pitchFamily="34" charset="0"/>
              </a:rPr>
              <a:t>UK Average is 53%</a:t>
            </a:r>
          </a:p>
        </p:txBody>
      </p:sp>
    </p:spTree>
    <p:extLst>
      <p:ext uri="{BB962C8B-B14F-4D97-AF65-F5344CB8AC3E}">
        <p14:creationId xmlns:p14="http://schemas.microsoft.com/office/powerpoint/2010/main" val="1808804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7E101B-4BE6-4AF3-9200-04E09506701D}"/>
              </a:ext>
            </a:extLst>
          </p:cNvPr>
          <p:cNvPicPr>
            <a:picLocks noChangeAspect="1"/>
          </p:cNvPicPr>
          <p:nvPr/>
        </p:nvPicPr>
        <p:blipFill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5443277" y="1224490"/>
            <a:ext cx="6794500" cy="5651500"/>
          </a:xfrm>
          <a:prstGeom prst="rect">
            <a:avLst/>
          </a:prstGeom>
        </p:spPr>
      </p:pic>
      <p:sp>
        <p:nvSpPr>
          <p:cNvPr id="8" name="!!Rectangle 7">
            <a:extLst>
              <a:ext uri="{FF2B5EF4-FFF2-40B4-BE49-F238E27FC236}">
                <a16:creationId xmlns:a16="http://schemas.microsoft.com/office/drawing/2014/main" id="{D8FB3457-7407-4DDB-B3A9-A47AFD5821F2}"/>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9" name="!!number1">
            <a:extLst>
              <a:ext uri="{FF2B5EF4-FFF2-40B4-BE49-F238E27FC236}">
                <a16:creationId xmlns:a16="http://schemas.microsoft.com/office/drawing/2014/main" id="{72ADDEB2-E1EA-4BED-8FB0-438B8F5E15A8}"/>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cxnSp>
        <p:nvCxnSpPr>
          <p:cNvPr id="13" name="Straight Arrow Connector 12">
            <a:extLst>
              <a:ext uri="{FF2B5EF4-FFF2-40B4-BE49-F238E27FC236}">
                <a16:creationId xmlns:a16="http://schemas.microsoft.com/office/drawing/2014/main" id="{F9FE48AF-9C70-47F7-B24A-C95C22C415C1}"/>
              </a:ext>
            </a:extLst>
          </p:cNvPr>
          <p:cNvCxnSpPr>
            <a:cxnSpLocks/>
          </p:cNvCxnSpPr>
          <p:nvPr/>
        </p:nvCxnSpPr>
        <p:spPr>
          <a:xfrm flipH="1">
            <a:off x="6781800" y="1955800"/>
            <a:ext cx="838200" cy="4597400"/>
          </a:xfrm>
          <a:prstGeom prst="straightConnector1">
            <a:avLst/>
          </a:prstGeom>
          <a:ln w="762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389E397-65DA-47C9-822E-A13E7CBE2C06}"/>
              </a:ext>
            </a:extLst>
          </p:cNvPr>
          <p:cNvSpPr txBox="1"/>
          <p:nvPr/>
        </p:nvSpPr>
        <p:spPr>
          <a:xfrm>
            <a:off x="9410700" y="1206500"/>
            <a:ext cx="2768456" cy="1015663"/>
          </a:xfrm>
          <a:prstGeom prst="rect">
            <a:avLst/>
          </a:prstGeom>
          <a:solidFill>
            <a:srgbClr val="9CC0F9"/>
          </a:solidFill>
        </p:spPr>
        <p:txBody>
          <a:bodyPr wrap="square" rtlCol="0">
            <a:spAutoFit/>
          </a:bodyPr>
          <a:lstStyle/>
          <a:p>
            <a:r>
              <a:rPr lang="en-GB" sz="2000" b="1">
                <a:latin typeface="Arial" panose="020B0604020202020204" pitchFamily="34" charset="0"/>
                <a:cs typeface="Arial" panose="020B0604020202020204" pitchFamily="34" charset="0"/>
              </a:rPr>
              <a:t>12 miles. 8.3 years difference in life expectancy*</a:t>
            </a:r>
          </a:p>
        </p:txBody>
      </p:sp>
      <p:sp>
        <p:nvSpPr>
          <p:cNvPr id="15" name="Rectangle 14">
            <a:extLst>
              <a:ext uri="{FF2B5EF4-FFF2-40B4-BE49-F238E27FC236}">
                <a16:creationId xmlns:a16="http://schemas.microsoft.com/office/drawing/2014/main" id="{87B13717-EE52-4E79-98B6-9C4D1021C8ED}"/>
              </a:ext>
            </a:extLst>
          </p:cNvPr>
          <p:cNvSpPr/>
          <p:nvPr/>
        </p:nvSpPr>
        <p:spPr>
          <a:xfrm>
            <a:off x="4692650" y="1651000"/>
            <a:ext cx="2387600" cy="8969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Arial" panose="020B0604020202020204" pitchFamily="34" charset="0"/>
                <a:cs typeface="Arial" panose="020B0604020202020204" pitchFamily="34" charset="0"/>
              </a:rPr>
              <a:t>Life expectancy in Sheerness West: 75.5</a:t>
            </a:r>
          </a:p>
        </p:txBody>
      </p:sp>
      <p:sp>
        <p:nvSpPr>
          <p:cNvPr id="18" name="Rectangle 17">
            <a:extLst>
              <a:ext uri="{FF2B5EF4-FFF2-40B4-BE49-F238E27FC236}">
                <a16:creationId xmlns:a16="http://schemas.microsoft.com/office/drawing/2014/main" id="{83449966-7C67-460A-BB18-35063934F213}"/>
              </a:ext>
            </a:extLst>
          </p:cNvPr>
          <p:cNvSpPr/>
          <p:nvPr/>
        </p:nvSpPr>
        <p:spPr>
          <a:xfrm>
            <a:off x="7399077" y="5511800"/>
            <a:ext cx="2387600" cy="1023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00" b="1">
                <a:solidFill>
                  <a:schemeClr val="bg1"/>
                </a:solidFill>
                <a:latin typeface="Arial" panose="020B0604020202020204" pitchFamily="34" charset="0"/>
                <a:cs typeface="Arial" panose="020B0604020202020204" pitchFamily="34" charset="0"/>
              </a:rPr>
              <a:t>Life expectancy in Woodstock: 83.8</a:t>
            </a:r>
          </a:p>
        </p:txBody>
      </p:sp>
      <p:sp>
        <p:nvSpPr>
          <p:cNvPr id="20" name="Rectangle 19">
            <a:extLst>
              <a:ext uri="{FF2B5EF4-FFF2-40B4-BE49-F238E27FC236}">
                <a16:creationId xmlns:a16="http://schemas.microsoft.com/office/drawing/2014/main" id="{A04F1D5F-035A-4674-9639-F423B4CF6BFE}"/>
              </a:ext>
            </a:extLst>
          </p:cNvPr>
          <p:cNvSpPr/>
          <p:nvPr/>
        </p:nvSpPr>
        <p:spPr>
          <a:xfrm>
            <a:off x="3103236" y="2824573"/>
            <a:ext cx="2768455" cy="162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Arial" panose="020B0604020202020204" pitchFamily="34" charset="0"/>
                <a:cs typeface="Arial" panose="020B0604020202020204" pitchFamily="34" charset="0"/>
              </a:rPr>
              <a:t>For every mile travelled </a:t>
            </a:r>
          </a:p>
          <a:p>
            <a:r>
              <a:rPr lang="en-GB" sz="2400" b="1">
                <a:solidFill>
                  <a:schemeClr val="bg1"/>
                </a:solidFill>
                <a:latin typeface="Arial" panose="020B0604020202020204" pitchFamily="34" charset="0"/>
                <a:cs typeface="Arial" panose="020B0604020202020204" pitchFamily="34" charset="0"/>
              </a:rPr>
              <a:t>life expectancy is 255 days less </a:t>
            </a:r>
          </a:p>
        </p:txBody>
      </p:sp>
      <p:sp>
        <p:nvSpPr>
          <p:cNvPr id="12" name="Rectangle 11">
            <a:extLst>
              <a:ext uri="{FF2B5EF4-FFF2-40B4-BE49-F238E27FC236}">
                <a16:creationId xmlns:a16="http://schemas.microsoft.com/office/drawing/2014/main" id="{43FB08EF-E298-4DCD-BC30-A9653243FFE1}"/>
              </a:ext>
            </a:extLst>
          </p:cNvPr>
          <p:cNvSpPr/>
          <p:nvPr/>
        </p:nvSpPr>
        <p:spPr>
          <a:xfrm>
            <a:off x="399757" y="1709625"/>
            <a:ext cx="2098895" cy="3849905"/>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Intra- Borough Disparities</a:t>
            </a:r>
          </a:p>
          <a:p>
            <a:endParaRPr lang="en-GB" sz="3600" b="1">
              <a:latin typeface="Arial" panose="020B0604020202020204" pitchFamily="34" charset="0"/>
              <a:cs typeface="Arial" panose="020B0604020202020204" pitchFamily="34" charset="0"/>
            </a:endParaRPr>
          </a:p>
          <a:p>
            <a:endParaRPr lang="en-GB" sz="3600" b="1">
              <a:latin typeface="Arial" panose="020B0604020202020204" pitchFamily="34" charset="0"/>
              <a:cs typeface="Arial" panose="020B0604020202020204" pitchFamily="34" charset="0"/>
            </a:endParaRPr>
          </a:p>
        </p:txBody>
      </p:sp>
      <p:pic>
        <p:nvPicPr>
          <p:cNvPr id="17" name="Picture 2" descr="Why does concrete crack? Part 1 - The reasons">
            <a:extLst>
              <a:ext uri="{FF2B5EF4-FFF2-40B4-BE49-F238E27FC236}">
                <a16:creationId xmlns:a16="http://schemas.microsoft.com/office/drawing/2014/main" id="{87D46773-4C30-4545-9DCD-7CC8E2DBED48}"/>
              </a:ext>
            </a:extLst>
          </p:cNvPr>
          <p:cNvPicPr>
            <a:picLocks noChangeAspect="1" noChangeArrowheads="1"/>
          </p:cNvPicPr>
          <p:nvPr/>
        </p:nvPicPr>
        <p:blipFill>
          <a:blip r:embed="rId3" cstate="email">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399756" y="5181600"/>
            <a:ext cx="2098896" cy="1445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8B508D-EE4D-473C-BD22-30504CF0F4F2}"/>
              </a:ext>
            </a:extLst>
          </p:cNvPr>
          <p:cNvSpPr txBox="1"/>
          <p:nvPr/>
        </p:nvSpPr>
        <p:spPr>
          <a:xfrm>
            <a:off x="-20551" y="6591300"/>
            <a:ext cx="2025650"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*female life expectancy</a:t>
            </a:r>
          </a:p>
        </p:txBody>
      </p:sp>
    </p:spTree>
    <p:extLst>
      <p:ext uri="{BB962C8B-B14F-4D97-AF65-F5344CB8AC3E}">
        <p14:creationId xmlns:p14="http://schemas.microsoft.com/office/powerpoint/2010/main" val="139941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BA8516-7638-487E-A9E0-DA8A8EECCC7A}"/>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9" name="!!number1">
            <a:extLst>
              <a:ext uri="{FF2B5EF4-FFF2-40B4-BE49-F238E27FC236}">
                <a16:creationId xmlns:a16="http://schemas.microsoft.com/office/drawing/2014/main" id="{350F77EC-8E7C-408C-BB19-08C74AF32698}"/>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pic>
        <p:nvPicPr>
          <p:cNvPr id="11" name="Picture 2" descr="speech Icon - Download speech Icon 1202 | Noun Project">
            <a:extLst>
              <a:ext uri="{FF2B5EF4-FFF2-40B4-BE49-F238E27FC236}">
                <a16:creationId xmlns:a16="http://schemas.microsoft.com/office/drawing/2014/main" id="{610C8FD1-64F2-45BF-BF8B-D944CD4FA4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1929" y="1520574"/>
            <a:ext cx="734742" cy="7347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4">
            <a:extLst>
              <a:ext uri="{FF2B5EF4-FFF2-40B4-BE49-F238E27FC236}">
                <a16:creationId xmlns:a16="http://schemas.microsoft.com/office/drawing/2014/main" id="{50785E99-EA6C-4A8E-A800-F641B7B0AB64}"/>
              </a:ext>
            </a:extLst>
          </p:cNvPr>
          <p:cNvGraphicFramePr>
            <a:graphicFrameLocks noGrp="1"/>
          </p:cNvGraphicFramePr>
          <p:nvPr>
            <p:extLst>
              <p:ext uri="{D42A27DB-BD31-4B8C-83A1-F6EECF244321}">
                <p14:modId xmlns:p14="http://schemas.microsoft.com/office/powerpoint/2010/main" val="3821565560"/>
              </p:ext>
            </p:extLst>
          </p:nvPr>
        </p:nvGraphicFramePr>
        <p:xfrm>
          <a:off x="2665928" y="2412035"/>
          <a:ext cx="6709244" cy="399606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12085009"/>
                    </a:ext>
                  </a:extLst>
                </a:gridCol>
                <a:gridCol w="1998514">
                  <a:extLst>
                    <a:ext uri="{9D8B030D-6E8A-4147-A177-3AD203B41FA5}">
                      <a16:colId xmlns:a16="http://schemas.microsoft.com/office/drawing/2014/main" val="3939803935"/>
                    </a:ext>
                  </a:extLst>
                </a:gridCol>
                <a:gridCol w="2001397">
                  <a:extLst>
                    <a:ext uri="{9D8B030D-6E8A-4147-A177-3AD203B41FA5}">
                      <a16:colId xmlns:a16="http://schemas.microsoft.com/office/drawing/2014/main" val="3635734493"/>
                    </a:ext>
                  </a:extLst>
                </a:gridCol>
              </a:tblGrid>
              <a:tr h="536585">
                <a:tc>
                  <a:txBody>
                    <a:bodyPr/>
                    <a:lstStyle/>
                    <a:p>
                      <a:r>
                        <a:rPr lang="en-GB">
                          <a:latin typeface="Arial" panose="020B0604020202020204" pitchFamily="34" charset="0"/>
                          <a:cs typeface="Arial" panose="020B0604020202020204" pitchFamily="34" charset="0"/>
                        </a:rPr>
                        <a:t>Ward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tc>
                  <a:txBody>
                    <a:bodyPr/>
                    <a:lstStyle/>
                    <a:p>
                      <a:r>
                        <a:rPr lang="en-GB">
                          <a:latin typeface="Arial" panose="020B0604020202020204" pitchFamily="34" charset="0"/>
                          <a:cs typeface="Arial" panose="020B0604020202020204" pitchFamily="34" charset="0"/>
                        </a:rPr>
                        <a:t>Economically inactive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tc>
                  <a:txBody>
                    <a:bodyPr/>
                    <a:lstStyle/>
                    <a:p>
                      <a:r>
                        <a:rPr lang="en-GB">
                          <a:latin typeface="Arial" panose="020B0604020202020204" pitchFamily="34" charset="0"/>
                          <a:cs typeface="Arial" panose="020B0604020202020204" pitchFamily="34" charset="0"/>
                        </a:rPr>
                        <a:t>Unemployed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extLst>
                  <a:ext uri="{0D108BD9-81ED-4DB2-BD59-A6C34878D82A}">
                    <a16:rowId xmlns:a16="http://schemas.microsoft.com/office/drawing/2014/main" val="1345012894"/>
                  </a:ext>
                </a:extLst>
              </a:tr>
              <a:tr h="536585">
                <a:tc>
                  <a:txBody>
                    <a:bodyPr/>
                    <a:lstStyle/>
                    <a:p>
                      <a:r>
                        <a:rPr lang="en-GB">
                          <a:latin typeface="Arial" panose="020B0604020202020204" pitchFamily="34" charset="0"/>
                          <a:cs typeface="Arial" panose="020B0604020202020204" pitchFamily="34" charset="0"/>
                        </a:rPr>
                        <a:t>Sheerness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10985"/>
                  </a:ext>
                </a:extLst>
              </a:tr>
              <a:tr h="536585">
                <a:tc>
                  <a:txBody>
                    <a:bodyPr/>
                    <a:lstStyle/>
                    <a:p>
                      <a:r>
                        <a:rPr lang="en-GB">
                          <a:latin typeface="Arial" panose="020B0604020202020204" pitchFamily="34" charset="0"/>
                          <a:cs typeface="Arial" panose="020B0604020202020204" pitchFamily="34" charset="0"/>
                        </a:rPr>
                        <a:t>Sheppey Central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19940"/>
                  </a:ext>
                </a:extLst>
              </a:tr>
              <a:tr h="536585">
                <a:tc>
                  <a:txBody>
                    <a:bodyPr/>
                    <a:lstStyle/>
                    <a:p>
                      <a:r>
                        <a:rPr lang="en-GB">
                          <a:latin typeface="Arial" panose="020B0604020202020204" pitchFamily="34" charset="0"/>
                          <a:cs typeface="Arial" panose="020B0604020202020204" pitchFamily="34" charset="0"/>
                        </a:rPr>
                        <a:t>Sheppey East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48.8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000142"/>
                  </a:ext>
                </a:extLst>
              </a:tr>
              <a:tr h="536585">
                <a:tc>
                  <a:txBody>
                    <a:bodyPr/>
                    <a:lstStyle/>
                    <a:p>
                      <a:r>
                        <a:rPr lang="en-GB">
                          <a:latin typeface="Arial" panose="020B0604020202020204" pitchFamily="34" charset="0"/>
                          <a:cs typeface="Arial" panose="020B0604020202020204" pitchFamily="34" charset="0"/>
                        </a:rPr>
                        <a:t>Homewood (Sittingbourne)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377909"/>
                  </a:ext>
                </a:extLst>
              </a:tr>
              <a:tr h="536585">
                <a:tc>
                  <a:txBody>
                    <a:bodyPr/>
                    <a:lstStyle/>
                    <a:p>
                      <a:r>
                        <a:rPr lang="en-GB">
                          <a:latin typeface="Arial" panose="020B0604020202020204" pitchFamily="34" charset="0"/>
                          <a:cs typeface="Arial" panose="020B0604020202020204" pitchFamily="34" charset="0"/>
                        </a:rPr>
                        <a:t>Boughton and Courtenay (Faversham)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4156112"/>
                  </a:ext>
                </a:extLst>
              </a:tr>
              <a:tr h="230617">
                <a:tc gridSpan="3">
                  <a:txBody>
                    <a:bodyPr/>
                    <a:lstStyle/>
                    <a:p>
                      <a:r>
                        <a:rPr lang="en-GB" sz="1100" b="1">
                          <a:latin typeface="Arial" panose="020B0604020202020204" pitchFamily="34" charset="0"/>
                          <a:cs typeface="Arial" panose="020B0604020202020204" pitchFamily="34" charset="0"/>
                        </a:rPr>
                        <a:t>Pre-pandemic figures (ONS, 2019) as part of KCC strategic commissioning analysis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5149890"/>
                  </a:ext>
                </a:extLst>
              </a:tr>
            </a:tbl>
          </a:graphicData>
        </a:graphic>
      </p:graphicFrame>
      <p:sp>
        <p:nvSpPr>
          <p:cNvPr id="13" name="TextBox 12">
            <a:extLst>
              <a:ext uri="{FF2B5EF4-FFF2-40B4-BE49-F238E27FC236}">
                <a16:creationId xmlns:a16="http://schemas.microsoft.com/office/drawing/2014/main" id="{07B0C7C8-5C74-49BD-867E-77519D8C743D}"/>
              </a:ext>
            </a:extLst>
          </p:cNvPr>
          <p:cNvSpPr txBox="1"/>
          <p:nvPr/>
        </p:nvSpPr>
        <p:spPr>
          <a:xfrm>
            <a:off x="5607419" y="1585196"/>
            <a:ext cx="4943230" cy="530145"/>
          </a:xfrm>
          <a:prstGeom prst="rect">
            <a:avLst/>
          </a:prstGeom>
          <a:solidFill>
            <a:srgbClr val="D6043B"/>
          </a:solidFill>
        </p:spPr>
        <p:txBody>
          <a:bodyPr wrap="square">
            <a:spAutoFit/>
          </a:bodyPr>
          <a:lstStyle/>
          <a:p>
            <a:pPr>
              <a:lnSpc>
                <a:spcPct val="107000"/>
              </a:lnSpc>
              <a:spcAft>
                <a:spcPts val="800"/>
              </a:spcAft>
            </a:pPr>
            <a:r>
              <a:rPr lang="en-GB" sz="2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n-GB" sz="2800" b="1" i="1">
                <a:solidFill>
                  <a:schemeClr val="bg1"/>
                </a:solidFill>
                <a:latin typeface="Arial" panose="020B0604020202020204" pitchFamily="34" charset="0"/>
                <a:ea typeface="Calibri" panose="020F0502020204030204" pitchFamily="34" charset="0"/>
                <a:cs typeface="Times New Roman" panose="02020603050405020304" pitchFamily="18" charset="0"/>
              </a:rPr>
              <a:t>the </a:t>
            </a:r>
            <a:r>
              <a:rPr lang="en-GB" sz="2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borough is fractured”</a:t>
            </a:r>
            <a:endParaRPr lang="en-GB"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02DC9AB-14D5-4CDB-A156-D02BEFDEC089}"/>
              </a:ext>
            </a:extLst>
          </p:cNvPr>
          <p:cNvSpPr/>
          <p:nvPr/>
        </p:nvSpPr>
        <p:spPr>
          <a:xfrm>
            <a:off x="399757" y="1709625"/>
            <a:ext cx="2098895" cy="3849905"/>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Intra- Borough Disparities</a:t>
            </a:r>
          </a:p>
          <a:p>
            <a:endParaRPr lang="en-GB" sz="3600" b="1">
              <a:latin typeface="Arial" panose="020B0604020202020204" pitchFamily="34" charset="0"/>
              <a:cs typeface="Arial" panose="020B0604020202020204" pitchFamily="34" charset="0"/>
            </a:endParaRPr>
          </a:p>
          <a:p>
            <a:endParaRPr lang="en-GB" sz="3600" b="1">
              <a:latin typeface="Arial" panose="020B0604020202020204" pitchFamily="34" charset="0"/>
              <a:cs typeface="Arial" panose="020B0604020202020204" pitchFamily="34" charset="0"/>
            </a:endParaRPr>
          </a:p>
        </p:txBody>
      </p:sp>
      <p:pic>
        <p:nvPicPr>
          <p:cNvPr id="14" name="Picture 2" descr="Why does concrete crack? Part 1 - The reasons">
            <a:extLst>
              <a:ext uri="{FF2B5EF4-FFF2-40B4-BE49-F238E27FC236}">
                <a16:creationId xmlns:a16="http://schemas.microsoft.com/office/drawing/2014/main" id="{C0F8413B-039E-4800-ACC2-11F99819B41F}"/>
              </a:ext>
            </a:extLst>
          </p:cNvPr>
          <p:cNvPicPr>
            <a:picLocks noChangeAspect="1" noChangeArrowheads="1"/>
          </p:cNvPicPr>
          <p:nvPr/>
        </p:nvPicPr>
        <p:blipFill>
          <a:blip r:embed="rId3" cstate="email">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399756" y="5181600"/>
            <a:ext cx="2098896" cy="14452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0E0DE6D-D7A7-47AF-8906-A4F433C8635E}"/>
              </a:ext>
            </a:extLst>
          </p:cNvPr>
          <p:cNvSpPr txBox="1"/>
          <p:nvPr/>
        </p:nvSpPr>
        <p:spPr>
          <a:xfrm>
            <a:off x="9693347" y="2849190"/>
            <a:ext cx="2228889" cy="2829814"/>
          </a:xfrm>
          <a:prstGeom prst="rect">
            <a:avLst/>
          </a:prstGeom>
          <a:solidFill>
            <a:srgbClr val="D6043B"/>
          </a:solidFill>
        </p:spPr>
        <p:txBody>
          <a:bodyPr wrap="square">
            <a:spAutoFit/>
          </a:bodyPr>
          <a:lstStyle/>
          <a:p>
            <a:pPr>
              <a:lnSpc>
                <a:spcPct val="107000"/>
              </a:lnSpc>
              <a:spcAft>
                <a:spcPts val="800"/>
              </a:spcAft>
            </a:pPr>
            <a:r>
              <a:rPr lang="en-GB" sz="2400" b="1">
                <a:solidFill>
                  <a:schemeClr val="bg1"/>
                </a:solidFill>
                <a:effectLst/>
                <a:latin typeface="Arial" panose="020B0604020202020204" pitchFamily="34" charset="0"/>
                <a:ea typeface="Calibri" panose="020F0502020204030204" pitchFamily="34" charset="0"/>
                <a:cs typeface="Arial" panose="020B0604020202020204" pitchFamily="34" charset="0"/>
              </a:rPr>
              <a:t>On average, 21% of those living in the UK report to be economically inactive </a:t>
            </a:r>
          </a:p>
        </p:txBody>
      </p:sp>
    </p:spTree>
    <p:extLst>
      <p:ext uri="{BB962C8B-B14F-4D97-AF65-F5344CB8AC3E}">
        <p14:creationId xmlns:p14="http://schemas.microsoft.com/office/powerpoint/2010/main" val="281732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E04260-71EE-4DC4-8F8A-680E37C101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7978" y="1304215"/>
            <a:ext cx="1261757" cy="1785827"/>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59313FC2-F8CD-4155-B443-6C424CB39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2669" y="1311425"/>
            <a:ext cx="1320380" cy="1793151"/>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55E63641-4B21-4E47-8136-F8D028BF8C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3543" y="1296891"/>
            <a:ext cx="1290399" cy="1793151"/>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4A5955FE-C230-428C-816D-906D1F05C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3771" y="1304215"/>
            <a:ext cx="1250079" cy="1785827"/>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6C8BA522-2496-4F3B-B4FE-582D048F5C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1927" y="1310447"/>
            <a:ext cx="1254679" cy="1779595"/>
          </a:xfrm>
          <a:prstGeom prst="rect">
            <a:avLst/>
          </a:prstGeom>
          <a:effectLst>
            <a:outerShdw blurRad="63500" sx="102000" sy="102000" algn="ctr" rotWithShape="0">
              <a:prstClr val="black">
                <a:alpha val="40000"/>
              </a:prstClr>
            </a:outerShdw>
          </a:effectLst>
        </p:spPr>
      </p:pic>
      <p:sp>
        <p:nvSpPr>
          <p:cNvPr id="18" name="TextBox 17">
            <a:extLst>
              <a:ext uri="{FF2B5EF4-FFF2-40B4-BE49-F238E27FC236}">
                <a16:creationId xmlns:a16="http://schemas.microsoft.com/office/drawing/2014/main" id="{CF83A88F-D441-43CB-9705-706880E22089}"/>
              </a:ext>
            </a:extLst>
          </p:cNvPr>
          <p:cNvSpPr txBox="1"/>
          <p:nvPr/>
        </p:nvSpPr>
        <p:spPr>
          <a:xfrm>
            <a:off x="300566" y="3158087"/>
            <a:ext cx="12889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June 2016</a:t>
            </a:r>
          </a:p>
        </p:txBody>
      </p:sp>
      <p:sp>
        <p:nvSpPr>
          <p:cNvPr id="19" name="TextBox 18">
            <a:extLst>
              <a:ext uri="{FF2B5EF4-FFF2-40B4-BE49-F238E27FC236}">
                <a16:creationId xmlns:a16="http://schemas.microsoft.com/office/drawing/2014/main" id="{EE80B867-5156-47DF-8E17-1A70844D4474}"/>
              </a:ext>
            </a:extLst>
          </p:cNvPr>
          <p:cNvSpPr txBox="1"/>
          <p:nvPr/>
        </p:nvSpPr>
        <p:spPr>
          <a:xfrm>
            <a:off x="1494911" y="3171756"/>
            <a:ext cx="23234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Feb 2017</a:t>
            </a:r>
          </a:p>
        </p:txBody>
      </p:sp>
      <p:sp>
        <p:nvSpPr>
          <p:cNvPr id="20" name="TextBox 19">
            <a:extLst>
              <a:ext uri="{FF2B5EF4-FFF2-40B4-BE49-F238E27FC236}">
                <a16:creationId xmlns:a16="http://schemas.microsoft.com/office/drawing/2014/main" id="{24900641-F4A0-4515-8D32-9CE37148D977}"/>
              </a:ext>
            </a:extLst>
          </p:cNvPr>
          <p:cNvSpPr txBox="1"/>
          <p:nvPr/>
        </p:nvSpPr>
        <p:spPr>
          <a:xfrm>
            <a:off x="4949071" y="3155370"/>
            <a:ext cx="20218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March 2018</a:t>
            </a:r>
          </a:p>
        </p:txBody>
      </p:sp>
      <p:sp>
        <p:nvSpPr>
          <p:cNvPr id="21" name="TextBox 20">
            <a:extLst>
              <a:ext uri="{FF2B5EF4-FFF2-40B4-BE49-F238E27FC236}">
                <a16:creationId xmlns:a16="http://schemas.microsoft.com/office/drawing/2014/main" id="{271053F5-F158-4357-85FD-20AAAA97CF90}"/>
              </a:ext>
            </a:extLst>
          </p:cNvPr>
          <p:cNvSpPr txBox="1"/>
          <p:nvPr/>
        </p:nvSpPr>
        <p:spPr>
          <a:xfrm>
            <a:off x="6630655" y="3156008"/>
            <a:ext cx="20218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May 2018</a:t>
            </a:r>
          </a:p>
        </p:txBody>
      </p:sp>
      <p:sp>
        <p:nvSpPr>
          <p:cNvPr id="22" name="TextBox 21">
            <a:extLst>
              <a:ext uri="{FF2B5EF4-FFF2-40B4-BE49-F238E27FC236}">
                <a16:creationId xmlns:a16="http://schemas.microsoft.com/office/drawing/2014/main" id="{95CC6BA6-8C69-4E0A-B4E7-A26AE992EB2E}"/>
              </a:ext>
            </a:extLst>
          </p:cNvPr>
          <p:cNvSpPr txBox="1"/>
          <p:nvPr/>
        </p:nvSpPr>
        <p:spPr>
          <a:xfrm>
            <a:off x="9823641" y="3157036"/>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Nov 2018</a:t>
            </a:r>
          </a:p>
        </p:txBody>
      </p:sp>
      <p:pic>
        <p:nvPicPr>
          <p:cNvPr id="24" name="Picture 23">
            <a:extLst>
              <a:ext uri="{FF2B5EF4-FFF2-40B4-BE49-F238E27FC236}">
                <a16:creationId xmlns:a16="http://schemas.microsoft.com/office/drawing/2014/main" id="{81F8C4A3-C02F-4D3C-A2E2-508CB2C8BE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0566" y="4000747"/>
            <a:ext cx="1295327" cy="1840935"/>
          </a:xfrm>
          <a:prstGeom prst="rect">
            <a:avLst/>
          </a:prstGeom>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0864A933-5793-4F82-8670-19B1229694F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1600" y="4029136"/>
            <a:ext cx="1295327" cy="1829279"/>
          </a:xfrm>
          <a:prstGeom prst="rect">
            <a:avLst/>
          </a:prstGeom>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F753F2FC-17BE-4C80-9254-DAEBD24393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67978" y="4007768"/>
            <a:ext cx="1366342" cy="1885979"/>
          </a:xfrm>
          <a:prstGeom prst="rect">
            <a:avLst/>
          </a:prstGeom>
          <a:effectLst>
            <a:outerShdw blurRad="63500" sx="102000" sy="102000" algn="ctr" rotWithShape="0">
              <a:prstClr val="black">
                <a:alpha val="40000"/>
              </a:prstClr>
            </a:outerShdw>
          </a:effectLst>
        </p:spPr>
      </p:pic>
      <p:sp>
        <p:nvSpPr>
          <p:cNvPr id="27" name="TextBox 26">
            <a:extLst>
              <a:ext uri="{FF2B5EF4-FFF2-40B4-BE49-F238E27FC236}">
                <a16:creationId xmlns:a16="http://schemas.microsoft.com/office/drawing/2014/main" id="{4EE48BF5-D0D1-4438-BB78-3D2F10B623DB}"/>
              </a:ext>
            </a:extLst>
          </p:cNvPr>
          <p:cNvSpPr txBox="1"/>
          <p:nvPr/>
        </p:nvSpPr>
        <p:spPr>
          <a:xfrm>
            <a:off x="-237610" y="5935569"/>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April 2019</a:t>
            </a:r>
          </a:p>
        </p:txBody>
      </p:sp>
      <p:sp>
        <p:nvSpPr>
          <p:cNvPr id="28" name="TextBox 27">
            <a:extLst>
              <a:ext uri="{FF2B5EF4-FFF2-40B4-BE49-F238E27FC236}">
                <a16:creationId xmlns:a16="http://schemas.microsoft.com/office/drawing/2014/main" id="{8F69549A-5DDC-49F0-B17A-871E6757651C}"/>
              </a:ext>
            </a:extLst>
          </p:cNvPr>
          <p:cNvSpPr txBox="1"/>
          <p:nvPr/>
        </p:nvSpPr>
        <p:spPr>
          <a:xfrm>
            <a:off x="1467404" y="5917706"/>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June 2019</a:t>
            </a:r>
          </a:p>
        </p:txBody>
      </p:sp>
      <p:sp>
        <p:nvSpPr>
          <p:cNvPr id="29" name="TextBox 28">
            <a:extLst>
              <a:ext uri="{FF2B5EF4-FFF2-40B4-BE49-F238E27FC236}">
                <a16:creationId xmlns:a16="http://schemas.microsoft.com/office/drawing/2014/main" id="{2D8A94B7-F92A-472D-B36C-AD4CDAF75A37}"/>
              </a:ext>
            </a:extLst>
          </p:cNvPr>
          <p:cNvSpPr txBox="1"/>
          <p:nvPr/>
        </p:nvSpPr>
        <p:spPr>
          <a:xfrm>
            <a:off x="3156936" y="5917706"/>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June 2019</a:t>
            </a:r>
          </a:p>
        </p:txBody>
      </p:sp>
      <p:pic>
        <p:nvPicPr>
          <p:cNvPr id="30" name="Picture 29">
            <a:extLst>
              <a:ext uri="{FF2B5EF4-FFF2-40B4-BE49-F238E27FC236}">
                <a16:creationId xmlns:a16="http://schemas.microsoft.com/office/drawing/2014/main" id="{7DE639F7-86C9-4777-B603-53607775A8D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3651" y="1304215"/>
            <a:ext cx="1286122" cy="1793151"/>
          </a:xfrm>
          <a:prstGeom prst="rect">
            <a:avLst/>
          </a:prstGeom>
          <a:effectLst>
            <a:outerShdw blurRad="63500" sx="102000" sy="102000" algn="ctr" rotWithShape="0">
              <a:prstClr val="black">
                <a:alpha val="40000"/>
              </a:prstClr>
            </a:outerShdw>
          </a:effectLst>
        </p:spPr>
      </p:pic>
      <p:sp>
        <p:nvSpPr>
          <p:cNvPr id="31" name="TextBox 30">
            <a:extLst>
              <a:ext uri="{FF2B5EF4-FFF2-40B4-BE49-F238E27FC236}">
                <a16:creationId xmlns:a16="http://schemas.microsoft.com/office/drawing/2014/main" id="{F0E30D72-CA12-47AC-AA0F-CD4DA8FFDE49}"/>
              </a:ext>
            </a:extLst>
          </p:cNvPr>
          <p:cNvSpPr txBox="1"/>
          <p:nvPr/>
        </p:nvSpPr>
        <p:spPr>
          <a:xfrm>
            <a:off x="3610740" y="3163563"/>
            <a:ext cx="13762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June 2018</a:t>
            </a:r>
          </a:p>
        </p:txBody>
      </p:sp>
      <p:sp>
        <p:nvSpPr>
          <p:cNvPr id="32" name="TextBox 31">
            <a:extLst>
              <a:ext uri="{FF2B5EF4-FFF2-40B4-BE49-F238E27FC236}">
                <a16:creationId xmlns:a16="http://schemas.microsoft.com/office/drawing/2014/main" id="{579CDF48-1E37-4697-A594-9478FD652B2E}"/>
              </a:ext>
            </a:extLst>
          </p:cNvPr>
          <p:cNvSpPr txBox="1"/>
          <p:nvPr/>
        </p:nvSpPr>
        <p:spPr>
          <a:xfrm>
            <a:off x="8087494" y="3154614"/>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Sept 2018</a:t>
            </a:r>
          </a:p>
        </p:txBody>
      </p:sp>
      <p:pic>
        <p:nvPicPr>
          <p:cNvPr id="33" name="Picture 32">
            <a:extLst>
              <a:ext uri="{FF2B5EF4-FFF2-40B4-BE49-F238E27FC236}">
                <a16:creationId xmlns:a16="http://schemas.microsoft.com/office/drawing/2014/main" id="{90BB62C8-4277-4460-9647-942CC0BFBBF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0567" y="1271132"/>
            <a:ext cx="1288940" cy="181891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A70E8CB-BB0E-46DD-817D-0EFBB5C6E83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19992" y="4007768"/>
            <a:ext cx="1348371" cy="1912035"/>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368D0AE-20BD-4E94-B9BD-C53DBCE62A8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66594" y="3992002"/>
            <a:ext cx="1348371" cy="1914515"/>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630D155B-7B55-487C-8EA8-261B1690893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628961" y="4007768"/>
            <a:ext cx="1306577" cy="1861479"/>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DD87E17D-C26F-48A8-85C1-A0E84CB0C32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352669" y="3992002"/>
            <a:ext cx="1310967" cy="1861479"/>
          </a:xfrm>
          <a:prstGeom prst="rect">
            <a:avLst/>
          </a:prstGeom>
          <a:effectLst>
            <a:outerShdw blurRad="63500" sx="102000" sy="102000" algn="ctr" rotWithShape="0">
              <a:prstClr val="black">
                <a:alpha val="40000"/>
              </a:prstClr>
            </a:outerShdw>
          </a:effectLst>
        </p:spPr>
      </p:pic>
      <p:sp>
        <p:nvSpPr>
          <p:cNvPr id="35" name="TextBox 34">
            <a:extLst>
              <a:ext uri="{FF2B5EF4-FFF2-40B4-BE49-F238E27FC236}">
                <a16:creationId xmlns:a16="http://schemas.microsoft.com/office/drawing/2014/main" id="{1165430B-FCE7-485F-B72C-E50AEAC24D24}"/>
              </a:ext>
            </a:extLst>
          </p:cNvPr>
          <p:cNvSpPr txBox="1"/>
          <p:nvPr/>
        </p:nvSpPr>
        <p:spPr>
          <a:xfrm>
            <a:off x="4804959" y="5911565"/>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May 2020</a:t>
            </a:r>
          </a:p>
        </p:txBody>
      </p:sp>
      <p:sp>
        <p:nvSpPr>
          <p:cNvPr id="36" name="TextBox 35">
            <a:extLst>
              <a:ext uri="{FF2B5EF4-FFF2-40B4-BE49-F238E27FC236}">
                <a16:creationId xmlns:a16="http://schemas.microsoft.com/office/drawing/2014/main" id="{BA18121E-61C4-4A7A-A233-9735625FAF48}"/>
              </a:ext>
            </a:extLst>
          </p:cNvPr>
          <p:cNvSpPr txBox="1"/>
          <p:nvPr/>
        </p:nvSpPr>
        <p:spPr>
          <a:xfrm>
            <a:off x="6452982" y="5893747"/>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July 2020</a:t>
            </a:r>
          </a:p>
        </p:txBody>
      </p:sp>
      <p:sp>
        <p:nvSpPr>
          <p:cNvPr id="37" name="TextBox 36">
            <a:extLst>
              <a:ext uri="{FF2B5EF4-FFF2-40B4-BE49-F238E27FC236}">
                <a16:creationId xmlns:a16="http://schemas.microsoft.com/office/drawing/2014/main" id="{80677381-310B-43FF-8C46-FB23DC64AD34}"/>
              </a:ext>
            </a:extLst>
          </p:cNvPr>
          <p:cNvSpPr txBox="1"/>
          <p:nvPr/>
        </p:nvSpPr>
        <p:spPr>
          <a:xfrm>
            <a:off x="8101005" y="5905430"/>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Sept 2020</a:t>
            </a:r>
          </a:p>
        </p:txBody>
      </p:sp>
      <p:sp>
        <p:nvSpPr>
          <p:cNvPr id="38" name="TextBox 37">
            <a:extLst>
              <a:ext uri="{FF2B5EF4-FFF2-40B4-BE49-F238E27FC236}">
                <a16:creationId xmlns:a16="http://schemas.microsoft.com/office/drawing/2014/main" id="{92815CF5-724C-4AB0-AD08-5E90B6DE28C9}"/>
              </a:ext>
            </a:extLst>
          </p:cNvPr>
          <p:cNvSpPr txBox="1"/>
          <p:nvPr/>
        </p:nvSpPr>
        <p:spPr>
          <a:xfrm>
            <a:off x="9813565" y="5901347"/>
            <a:ext cx="23784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64CC4"/>
                </a:solidFill>
                <a:effectLst/>
                <a:uLnTx/>
                <a:uFillTx/>
                <a:latin typeface="Arial" panose="020B0604020202020204" pitchFamily="34" charset="0"/>
                <a:ea typeface="+mn-ea"/>
                <a:cs typeface="Arial" panose="020B0604020202020204" pitchFamily="34" charset="0"/>
              </a:rPr>
              <a:t>Oct 2020</a:t>
            </a:r>
          </a:p>
        </p:txBody>
      </p:sp>
      <p:sp>
        <p:nvSpPr>
          <p:cNvPr id="34" name="Speech Bubble: Rectangle 33">
            <a:extLst>
              <a:ext uri="{FF2B5EF4-FFF2-40B4-BE49-F238E27FC236}">
                <a16:creationId xmlns:a16="http://schemas.microsoft.com/office/drawing/2014/main" id="{925235A9-0112-4C99-8FBF-98DB2755FD14}"/>
              </a:ext>
            </a:extLst>
          </p:cNvPr>
          <p:cNvSpPr/>
          <p:nvPr/>
        </p:nvSpPr>
        <p:spPr>
          <a:xfrm>
            <a:off x="2406351" y="1515920"/>
            <a:ext cx="6669527" cy="4297144"/>
          </a:xfrm>
          <a:prstGeom prst="wedgeRectCallout">
            <a:avLst>
              <a:gd name="adj1" fmla="val 66327"/>
              <a:gd name="adj2" fmla="val -36743"/>
            </a:avLst>
          </a:prstGeom>
          <a:solidFill>
            <a:srgbClr val="D6043B"/>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Launch of the Breaking Barriers Innovations Playbook</a:t>
            </a:r>
          </a:p>
        </p:txBody>
      </p:sp>
      <p:sp>
        <p:nvSpPr>
          <p:cNvPr id="39" name="Title 1">
            <a:extLst>
              <a:ext uri="{FF2B5EF4-FFF2-40B4-BE49-F238E27FC236}">
                <a16:creationId xmlns:a16="http://schemas.microsoft.com/office/drawing/2014/main" id="{F0EE8093-977C-4989-A1A6-6F4B9890EFAF}"/>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BBI History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Tree>
    <p:extLst>
      <p:ext uri="{BB962C8B-B14F-4D97-AF65-F5344CB8AC3E}">
        <p14:creationId xmlns:p14="http://schemas.microsoft.com/office/powerpoint/2010/main" val="123885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10"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7" grpId="0"/>
      <p:bldP spid="28" grpId="0"/>
      <p:bldP spid="29" grpId="0"/>
      <p:bldP spid="31" grpId="0"/>
      <p:bldP spid="32" grpId="0"/>
      <p:bldP spid="35" grpId="0"/>
      <p:bldP spid="36" grpId="0"/>
      <p:bldP spid="37" grpId="0"/>
      <p:bldP spid="38" grpId="0"/>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BA8516-7638-487E-A9E0-DA8A8EECCC7A}"/>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9" name="!!number1">
            <a:extLst>
              <a:ext uri="{FF2B5EF4-FFF2-40B4-BE49-F238E27FC236}">
                <a16:creationId xmlns:a16="http://schemas.microsoft.com/office/drawing/2014/main" id="{350F77EC-8E7C-408C-BB19-08C74AF32698}"/>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pic>
        <p:nvPicPr>
          <p:cNvPr id="11" name="Picture 2" descr="speech Icon - Download speech Icon 1202 | Noun Project">
            <a:extLst>
              <a:ext uri="{FF2B5EF4-FFF2-40B4-BE49-F238E27FC236}">
                <a16:creationId xmlns:a16="http://schemas.microsoft.com/office/drawing/2014/main" id="{610C8FD1-64F2-45BF-BF8B-D944CD4FA4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1929" y="1520574"/>
            <a:ext cx="734742" cy="7347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DE2DC8-5F77-4192-A6B8-ABAFD9E57691}"/>
              </a:ext>
            </a:extLst>
          </p:cNvPr>
          <p:cNvSpPr txBox="1"/>
          <p:nvPr/>
        </p:nvSpPr>
        <p:spPr>
          <a:xfrm>
            <a:off x="5607419" y="1585196"/>
            <a:ext cx="4943230" cy="530145"/>
          </a:xfrm>
          <a:prstGeom prst="rect">
            <a:avLst/>
          </a:prstGeom>
          <a:solidFill>
            <a:srgbClr val="D6043B"/>
          </a:solidFill>
        </p:spPr>
        <p:txBody>
          <a:bodyPr wrap="square">
            <a:spAutoFit/>
          </a:bodyPr>
          <a:lstStyle/>
          <a:p>
            <a:pPr>
              <a:lnSpc>
                <a:spcPct val="107000"/>
              </a:lnSpc>
              <a:spcAft>
                <a:spcPts val="800"/>
              </a:spcAft>
            </a:pPr>
            <a:r>
              <a:rPr lang="en-GB" sz="2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n-GB" sz="2800" b="1" i="1">
                <a:solidFill>
                  <a:schemeClr val="bg1"/>
                </a:solidFill>
                <a:latin typeface="Arial" panose="020B0604020202020204" pitchFamily="34" charset="0"/>
                <a:ea typeface="Calibri" panose="020F0502020204030204" pitchFamily="34" charset="0"/>
                <a:cs typeface="Times New Roman" panose="02020603050405020304" pitchFamily="18" charset="0"/>
              </a:rPr>
              <a:t>the </a:t>
            </a:r>
            <a:r>
              <a:rPr lang="en-GB" sz="2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borough is fractured”</a:t>
            </a:r>
            <a:endParaRPr lang="en-GB"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4">
            <a:extLst>
              <a:ext uri="{FF2B5EF4-FFF2-40B4-BE49-F238E27FC236}">
                <a16:creationId xmlns:a16="http://schemas.microsoft.com/office/drawing/2014/main" id="{C4E25426-ECAC-443D-A657-3EE5E19CC280}"/>
              </a:ext>
            </a:extLst>
          </p:cNvPr>
          <p:cNvGraphicFramePr>
            <a:graphicFrameLocks noGrp="1"/>
          </p:cNvGraphicFramePr>
          <p:nvPr>
            <p:extLst>
              <p:ext uri="{D42A27DB-BD31-4B8C-83A1-F6EECF244321}">
                <p14:modId xmlns:p14="http://schemas.microsoft.com/office/powerpoint/2010/main" val="3772857239"/>
              </p:ext>
            </p:extLst>
          </p:nvPr>
        </p:nvGraphicFramePr>
        <p:xfrm>
          <a:off x="2665928" y="2412035"/>
          <a:ext cx="6709244" cy="399606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12085009"/>
                    </a:ext>
                  </a:extLst>
                </a:gridCol>
                <a:gridCol w="1998514">
                  <a:extLst>
                    <a:ext uri="{9D8B030D-6E8A-4147-A177-3AD203B41FA5}">
                      <a16:colId xmlns:a16="http://schemas.microsoft.com/office/drawing/2014/main" val="3939803935"/>
                    </a:ext>
                  </a:extLst>
                </a:gridCol>
                <a:gridCol w="2001397">
                  <a:extLst>
                    <a:ext uri="{9D8B030D-6E8A-4147-A177-3AD203B41FA5}">
                      <a16:colId xmlns:a16="http://schemas.microsoft.com/office/drawing/2014/main" val="3635734493"/>
                    </a:ext>
                  </a:extLst>
                </a:gridCol>
              </a:tblGrid>
              <a:tr h="536585">
                <a:tc>
                  <a:txBody>
                    <a:bodyPr/>
                    <a:lstStyle/>
                    <a:p>
                      <a:r>
                        <a:rPr lang="en-GB">
                          <a:latin typeface="Arial" panose="020B0604020202020204" pitchFamily="34" charset="0"/>
                          <a:cs typeface="Arial" panose="020B0604020202020204" pitchFamily="34" charset="0"/>
                        </a:rPr>
                        <a:t>Ward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tc>
                  <a:txBody>
                    <a:bodyPr/>
                    <a:lstStyle/>
                    <a:p>
                      <a:r>
                        <a:rPr lang="en-GB">
                          <a:latin typeface="Arial" panose="020B0604020202020204" pitchFamily="34" charset="0"/>
                          <a:cs typeface="Arial" panose="020B0604020202020204" pitchFamily="34" charset="0"/>
                        </a:rPr>
                        <a:t>Economically inactive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tc>
                  <a:txBody>
                    <a:bodyPr/>
                    <a:lstStyle/>
                    <a:p>
                      <a:r>
                        <a:rPr lang="en-GB">
                          <a:latin typeface="Arial" panose="020B0604020202020204" pitchFamily="34" charset="0"/>
                          <a:cs typeface="Arial" panose="020B0604020202020204" pitchFamily="34" charset="0"/>
                        </a:rPr>
                        <a:t>Unemployed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43B"/>
                    </a:solidFill>
                  </a:tcPr>
                </a:tc>
                <a:extLst>
                  <a:ext uri="{0D108BD9-81ED-4DB2-BD59-A6C34878D82A}">
                    <a16:rowId xmlns:a16="http://schemas.microsoft.com/office/drawing/2014/main" val="1345012894"/>
                  </a:ext>
                </a:extLst>
              </a:tr>
              <a:tr h="536585">
                <a:tc>
                  <a:txBody>
                    <a:bodyPr/>
                    <a:lstStyle/>
                    <a:p>
                      <a:r>
                        <a:rPr lang="en-GB">
                          <a:latin typeface="Arial" panose="020B0604020202020204" pitchFamily="34" charset="0"/>
                          <a:cs typeface="Arial" panose="020B0604020202020204" pitchFamily="34" charset="0"/>
                        </a:rPr>
                        <a:t>Sheerness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10985"/>
                  </a:ext>
                </a:extLst>
              </a:tr>
              <a:tr h="536585">
                <a:tc>
                  <a:txBody>
                    <a:bodyPr/>
                    <a:lstStyle/>
                    <a:p>
                      <a:r>
                        <a:rPr lang="en-GB">
                          <a:latin typeface="Arial" panose="020B0604020202020204" pitchFamily="34" charset="0"/>
                          <a:cs typeface="Arial" panose="020B0604020202020204" pitchFamily="34" charset="0"/>
                        </a:rPr>
                        <a:t>Sheppey Central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19940"/>
                  </a:ext>
                </a:extLst>
              </a:tr>
              <a:tr h="536585">
                <a:tc>
                  <a:txBody>
                    <a:bodyPr/>
                    <a:lstStyle/>
                    <a:p>
                      <a:r>
                        <a:rPr lang="en-GB">
                          <a:latin typeface="Arial" panose="020B0604020202020204" pitchFamily="34" charset="0"/>
                          <a:cs typeface="Arial" panose="020B0604020202020204" pitchFamily="34" charset="0"/>
                        </a:rPr>
                        <a:t>Sheppey East (Sheppey)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a:latin typeface="Arial" panose="020B0604020202020204" pitchFamily="34" charset="0"/>
                          <a:cs typeface="Arial" panose="020B0604020202020204" pitchFamily="34" charset="0"/>
                        </a:rPr>
                        <a:t>48.8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a:latin typeface="Arial" panose="020B0604020202020204" pitchFamily="34" charset="0"/>
                          <a:cs typeface="Arial" panose="020B0604020202020204"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74000142"/>
                  </a:ext>
                </a:extLst>
              </a:tr>
              <a:tr h="536585">
                <a:tc>
                  <a:txBody>
                    <a:bodyPr/>
                    <a:lstStyle/>
                    <a:p>
                      <a:r>
                        <a:rPr lang="en-GB">
                          <a:latin typeface="Arial" panose="020B0604020202020204" pitchFamily="34" charset="0"/>
                          <a:cs typeface="Arial" panose="020B0604020202020204" pitchFamily="34" charset="0"/>
                        </a:rPr>
                        <a:t>Homewood (Sittingbourne)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a:latin typeface="Arial" panose="020B0604020202020204" pitchFamily="34" charset="0"/>
                          <a:cs typeface="Arial" panose="020B0604020202020204" pitchFamily="34" charset="0"/>
                        </a:rPr>
                        <a:t>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a:latin typeface="Arial" panose="020B0604020202020204" pitchFamily="34" charset="0"/>
                          <a:cs typeface="Arial" panose="020B0604020202020204" pitchFamily="34"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78377909"/>
                  </a:ext>
                </a:extLst>
              </a:tr>
              <a:tr h="536585">
                <a:tc>
                  <a:txBody>
                    <a:bodyPr/>
                    <a:lstStyle/>
                    <a:p>
                      <a:r>
                        <a:rPr lang="en-GB">
                          <a:latin typeface="Arial" panose="020B0604020202020204" pitchFamily="34" charset="0"/>
                          <a:cs typeface="Arial" panose="020B0604020202020204" pitchFamily="34" charset="0"/>
                        </a:rPr>
                        <a:t>Boughton and Courtenay (Faversham)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4156112"/>
                  </a:ext>
                </a:extLst>
              </a:tr>
              <a:tr h="230617">
                <a:tc gridSpan="3">
                  <a:txBody>
                    <a:bodyPr/>
                    <a:lstStyle/>
                    <a:p>
                      <a:r>
                        <a:rPr lang="en-GB" sz="1100" b="1">
                          <a:latin typeface="Arial" panose="020B0604020202020204" pitchFamily="34" charset="0"/>
                          <a:cs typeface="Arial" panose="020B0604020202020204" pitchFamily="34" charset="0"/>
                        </a:rPr>
                        <a:t>Pre-pandemic figures (ONS, 2019) as part of KCC strategic commissioning analysis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5149890"/>
                  </a:ext>
                </a:extLst>
              </a:tr>
            </a:tbl>
          </a:graphicData>
        </a:graphic>
      </p:graphicFrame>
      <p:sp>
        <p:nvSpPr>
          <p:cNvPr id="14" name="Rectangle 13">
            <a:extLst>
              <a:ext uri="{FF2B5EF4-FFF2-40B4-BE49-F238E27FC236}">
                <a16:creationId xmlns:a16="http://schemas.microsoft.com/office/drawing/2014/main" id="{3174FF56-25E5-4421-AF42-67CC447781AD}"/>
              </a:ext>
            </a:extLst>
          </p:cNvPr>
          <p:cNvSpPr/>
          <p:nvPr/>
        </p:nvSpPr>
        <p:spPr>
          <a:xfrm>
            <a:off x="2582239" y="4186719"/>
            <a:ext cx="6792934" cy="1593489"/>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2D5A323-156E-4253-B680-D61A5E85F95C}"/>
              </a:ext>
            </a:extLst>
          </p:cNvPr>
          <p:cNvSpPr txBox="1"/>
          <p:nvPr/>
        </p:nvSpPr>
        <p:spPr>
          <a:xfrm>
            <a:off x="9693347" y="2849190"/>
            <a:ext cx="2228889" cy="2829814"/>
          </a:xfrm>
          <a:prstGeom prst="rect">
            <a:avLst/>
          </a:prstGeom>
          <a:solidFill>
            <a:srgbClr val="D6043B"/>
          </a:solidFill>
        </p:spPr>
        <p:txBody>
          <a:bodyPr wrap="square">
            <a:spAutoFit/>
          </a:bodyPr>
          <a:lstStyle/>
          <a:p>
            <a:pPr>
              <a:lnSpc>
                <a:spcPct val="107000"/>
              </a:lnSpc>
              <a:spcAft>
                <a:spcPts val="800"/>
              </a:spcAft>
            </a:pPr>
            <a:r>
              <a:rPr lang="en-GB" sz="2400" b="1">
                <a:solidFill>
                  <a:schemeClr val="bg1"/>
                </a:solidFill>
                <a:effectLst/>
                <a:latin typeface="Arial" panose="020B0604020202020204" pitchFamily="34" charset="0"/>
                <a:ea typeface="Calibri" panose="020F0502020204030204" pitchFamily="34" charset="0"/>
                <a:cs typeface="Arial" panose="020B0604020202020204" pitchFamily="34" charset="0"/>
              </a:rPr>
              <a:t>On average, 21% of those living in the UK report to be economically inactive </a:t>
            </a:r>
          </a:p>
        </p:txBody>
      </p:sp>
      <p:sp>
        <p:nvSpPr>
          <p:cNvPr id="16" name="Rectangle 15">
            <a:extLst>
              <a:ext uri="{FF2B5EF4-FFF2-40B4-BE49-F238E27FC236}">
                <a16:creationId xmlns:a16="http://schemas.microsoft.com/office/drawing/2014/main" id="{A292C907-0C9E-462F-B925-98E5195BB0DF}"/>
              </a:ext>
            </a:extLst>
          </p:cNvPr>
          <p:cNvSpPr/>
          <p:nvPr/>
        </p:nvSpPr>
        <p:spPr>
          <a:xfrm>
            <a:off x="399757" y="1709625"/>
            <a:ext cx="2098895" cy="3849905"/>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Intra- Borough Disparities</a:t>
            </a:r>
          </a:p>
          <a:p>
            <a:endParaRPr lang="en-GB" sz="3600" b="1">
              <a:latin typeface="Arial" panose="020B0604020202020204" pitchFamily="34" charset="0"/>
              <a:cs typeface="Arial" panose="020B0604020202020204" pitchFamily="34" charset="0"/>
            </a:endParaRPr>
          </a:p>
          <a:p>
            <a:endParaRPr lang="en-GB" sz="3600" b="1">
              <a:latin typeface="Arial" panose="020B0604020202020204" pitchFamily="34" charset="0"/>
              <a:cs typeface="Arial" panose="020B0604020202020204" pitchFamily="34" charset="0"/>
            </a:endParaRPr>
          </a:p>
        </p:txBody>
      </p:sp>
      <p:pic>
        <p:nvPicPr>
          <p:cNvPr id="17" name="Picture 2" descr="Why does concrete crack? Part 1 - The reasons">
            <a:extLst>
              <a:ext uri="{FF2B5EF4-FFF2-40B4-BE49-F238E27FC236}">
                <a16:creationId xmlns:a16="http://schemas.microsoft.com/office/drawing/2014/main" id="{19490330-A6BC-4938-B571-DE26E1FB2589}"/>
              </a:ext>
            </a:extLst>
          </p:cNvPr>
          <p:cNvPicPr>
            <a:picLocks noChangeAspect="1" noChangeArrowheads="1"/>
          </p:cNvPicPr>
          <p:nvPr/>
        </p:nvPicPr>
        <p:blipFill>
          <a:blip r:embed="rId3" cstate="email">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399756" y="5181600"/>
            <a:ext cx="2098896" cy="144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25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E115001-3C36-42CB-B75A-A16A22FA592A}"/>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5" name="!!number1">
            <a:extLst>
              <a:ext uri="{FF2B5EF4-FFF2-40B4-BE49-F238E27FC236}">
                <a16:creationId xmlns:a16="http://schemas.microsoft.com/office/drawing/2014/main" id="{3D9AF97E-F2B0-4B70-B8A6-AE9005B6E1F1}"/>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14" name="!!Rectangle 7">
            <a:extLst>
              <a:ext uri="{FF2B5EF4-FFF2-40B4-BE49-F238E27FC236}">
                <a16:creationId xmlns:a16="http://schemas.microsoft.com/office/drawing/2014/main" id="{A4D30EB3-35FE-4513-8FF7-28E8CA2D1F13}"/>
              </a:ext>
            </a:extLst>
          </p:cNvPr>
          <p:cNvSpPr/>
          <p:nvPr/>
        </p:nvSpPr>
        <p:spPr>
          <a:xfrm>
            <a:off x="5151480" y="1818525"/>
            <a:ext cx="6215977" cy="5691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Clarity of thinking</a:t>
            </a:r>
            <a:endParaRPr lang="en-GB" sz="3500" b="1">
              <a:latin typeface="Arial" panose="020B0604020202020204" pitchFamily="34" charset="0"/>
              <a:ea typeface="Cambria" panose="02040503050406030204" pitchFamily="18" charset="0"/>
              <a:cs typeface="Arial" panose="020B0604020202020204" pitchFamily="34" charset="0"/>
            </a:endParaRPr>
          </a:p>
        </p:txBody>
      </p:sp>
      <p:sp>
        <p:nvSpPr>
          <p:cNvPr id="15" name="!!number1">
            <a:extLst>
              <a:ext uri="{FF2B5EF4-FFF2-40B4-BE49-F238E27FC236}">
                <a16:creationId xmlns:a16="http://schemas.microsoft.com/office/drawing/2014/main" id="{77ACCA5D-3A04-441A-B349-901A3436F01E}"/>
              </a:ext>
            </a:extLst>
          </p:cNvPr>
          <p:cNvSpPr/>
          <p:nvPr/>
        </p:nvSpPr>
        <p:spPr>
          <a:xfrm>
            <a:off x="4548824" y="1746607"/>
            <a:ext cx="650782" cy="70545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a</a:t>
            </a:r>
          </a:p>
        </p:txBody>
      </p:sp>
      <p:sp>
        <p:nvSpPr>
          <p:cNvPr id="16" name="!!Rectangle 7">
            <a:extLst>
              <a:ext uri="{FF2B5EF4-FFF2-40B4-BE49-F238E27FC236}">
                <a16:creationId xmlns:a16="http://schemas.microsoft.com/office/drawing/2014/main" id="{B9FE6182-2C77-41A2-8BD2-F2C380F79D35}"/>
              </a:ext>
            </a:extLst>
          </p:cNvPr>
          <p:cNvSpPr/>
          <p:nvPr/>
        </p:nvSpPr>
        <p:spPr>
          <a:xfrm>
            <a:off x="5151480" y="3347004"/>
            <a:ext cx="6215977" cy="5691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Speed of action</a:t>
            </a:r>
            <a:endParaRPr lang="en-GB" sz="3500" b="1">
              <a:latin typeface="Arial" panose="020B0604020202020204" pitchFamily="34" charset="0"/>
              <a:ea typeface="Cambria" panose="02040503050406030204" pitchFamily="18" charset="0"/>
              <a:cs typeface="Arial" panose="020B0604020202020204" pitchFamily="34" charset="0"/>
            </a:endParaRPr>
          </a:p>
        </p:txBody>
      </p:sp>
      <p:sp>
        <p:nvSpPr>
          <p:cNvPr id="17" name="!!number1">
            <a:extLst>
              <a:ext uri="{FF2B5EF4-FFF2-40B4-BE49-F238E27FC236}">
                <a16:creationId xmlns:a16="http://schemas.microsoft.com/office/drawing/2014/main" id="{A27D6CD9-C93F-43FE-89DA-ADE54FBE0379}"/>
              </a:ext>
            </a:extLst>
          </p:cNvPr>
          <p:cNvSpPr/>
          <p:nvPr/>
        </p:nvSpPr>
        <p:spPr>
          <a:xfrm>
            <a:off x="4548824" y="3275086"/>
            <a:ext cx="650782" cy="70545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b</a:t>
            </a:r>
          </a:p>
        </p:txBody>
      </p:sp>
      <p:sp>
        <p:nvSpPr>
          <p:cNvPr id="18" name="!!Rectangle 7">
            <a:extLst>
              <a:ext uri="{FF2B5EF4-FFF2-40B4-BE49-F238E27FC236}">
                <a16:creationId xmlns:a16="http://schemas.microsoft.com/office/drawing/2014/main" id="{5BB7875B-3B21-40CF-9304-9D6C09B0C346}"/>
              </a:ext>
            </a:extLst>
          </p:cNvPr>
          <p:cNvSpPr/>
          <p:nvPr/>
        </p:nvSpPr>
        <p:spPr>
          <a:xfrm>
            <a:off x="5151480" y="4939050"/>
            <a:ext cx="6215977" cy="5691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Partnership working </a:t>
            </a:r>
            <a:endParaRPr lang="en-GB" sz="3500" b="1">
              <a:latin typeface="Arial" panose="020B0604020202020204" pitchFamily="34" charset="0"/>
              <a:ea typeface="Cambria" panose="02040503050406030204" pitchFamily="18" charset="0"/>
              <a:cs typeface="Arial" panose="020B0604020202020204" pitchFamily="34" charset="0"/>
            </a:endParaRPr>
          </a:p>
        </p:txBody>
      </p:sp>
      <p:sp>
        <p:nvSpPr>
          <p:cNvPr id="27" name="!!number1">
            <a:extLst>
              <a:ext uri="{FF2B5EF4-FFF2-40B4-BE49-F238E27FC236}">
                <a16:creationId xmlns:a16="http://schemas.microsoft.com/office/drawing/2014/main" id="{3539ED9A-9D21-41F3-BD71-9FEF004EA8BF}"/>
              </a:ext>
            </a:extLst>
          </p:cNvPr>
          <p:cNvSpPr/>
          <p:nvPr/>
        </p:nvSpPr>
        <p:spPr>
          <a:xfrm>
            <a:off x="4548824" y="4867132"/>
            <a:ext cx="650782" cy="70545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c</a:t>
            </a:r>
          </a:p>
        </p:txBody>
      </p:sp>
      <p:sp>
        <p:nvSpPr>
          <p:cNvPr id="28" name="TextBox 27">
            <a:extLst>
              <a:ext uri="{FF2B5EF4-FFF2-40B4-BE49-F238E27FC236}">
                <a16:creationId xmlns:a16="http://schemas.microsoft.com/office/drawing/2014/main" id="{269B8BD9-5704-45E5-9E9B-3163A275C0F6}"/>
              </a:ext>
            </a:extLst>
          </p:cNvPr>
          <p:cNvSpPr txBox="1"/>
          <p:nvPr/>
        </p:nvSpPr>
        <p:spPr>
          <a:xfrm>
            <a:off x="4832364" y="5611783"/>
            <a:ext cx="6535093" cy="923330"/>
          </a:xfrm>
          <a:prstGeom prst="rect">
            <a:avLst/>
          </a:prstGeom>
          <a:solidFill>
            <a:srgbClr val="92D050"/>
          </a:solidFill>
        </p:spPr>
        <p:txBody>
          <a:bodyPr wrap="square">
            <a:spAutoFit/>
          </a:bodyPr>
          <a:lstStyle/>
          <a:p>
            <a:r>
              <a:rPr lang="en-GB" sz="1800" b="1" i="1">
                <a:solidFill>
                  <a:schemeClr val="bg1"/>
                </a:solidFill>
                <a:effectLst/>
                <a:latin typeface="Arial" panose="020B0604020202020204" pitchFamily="34" charset="0"/>
                <a:ea typeface="Calibri" panose="020F0502020204030204" pitchFamily="34" charset="0"/>
              </a:rPr>
              <a:t>“Swale Borough Council have been particularly helpful and supportive during the pandemic, ensuring access to resources and support “</a:t>
            </a:r>
            <a:endParaRPr lang="en-GB" b="1">
              <a:solidFill>
                <a:schemeClr val="bg1"/>
              </a:solidFill>
            </a:endParaRPr>
          </a:p>
        </p:txBody>
      </p:sp>
      <p:sp>
        <p:nvSpPr>
          <p:cNvPr id="29" name="TextBox 28">
            <a:extLst>
              <a:ext uri="{FF2B5EF4-FFF2-40B4-BE49-F238E27FC236}">
                <a16:creationId xmlns:a16="http://schemas.microsoft.com/office/drawing/2014/main" id="{5B95234D-9B11-4B9D-B310-1F88186D674F}"/>
              </a:ext>
            </a:extLst>
          </p:cNvPr>
          <p:cNvSpPr txBox="1"/>
          <p:nvPr/>
        </p:nvSpPr>
        <p:spPr>
          <a:xfrm>
            <a:off x="4880489" y="4113749"/>
            <a:ext cx="6488040" cy="670120"/>
          </a:xfrm>
          <a:prstGeom prst="rect">
            <a:avLst/>
          </a:prstGeom>
          <a:solidFill>
            <a:srgbClr val="92D050"/>
          </a:solidFill>
        </p:spPr>
        <p:txBody>
          <a:bodyPr wrap="square">
            <a:spAutoFit/>
          </a:bodyPr>
          <a:lstStyle/>
          <a:p>
            <a:pPr>
              <a:lnSpc>
                <a:spcPct val="107000"/>
              </a:lnSpc>
              <a:spcAft>
                <a:spcPts val="800"/>
              </a:spcAft>
            </a:pPr>
            <a:r>
              <a:rPr lang="en-GB" sz="18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n-GB" sz="1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best outcome from COVID was that it took away barriers”</a:t>
            </a:r>
            <a:r>
              <a:rPr lang="en-GB" sz="18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129FA8FB-B2BF-4863-B106-CC6029C9406A}"/>
              </a:ext>
            </a:extLst>
          </p:cNvPr>
          <p:cNvSpPr txBox="1"/>
          <p:nvPr/>
        </p:nvSpPr>
        <p:spPr>
          <a:xfrm>
            <a:off x="4880489" y="2543797"/>
            <a:ext cx="6486968" cy="670120"/>
          </a:xfrm>
          <a:prstGeom prst="rect">
            <a:avLst/>
          </a:prstGeom>
          <a:solidFill>
            <a:srgbClr val="92D050"/>
          </a:solidFill>
        </p:spPr>
        <p:txBody>
          <a:bodyPr wrap="square">
            <a:spAutoFit/>
          </a:bodyPr>
          <a:lstStyle/>
          <a:p>
            <a:pPr>
              <a:lnSpc>
                <a:spcPct val="107000"/>
              </a:lnSpc>
              <a:spcAft>
                <a:spcPts val="800"/>
              </a:spcAft>
            </a:pPr>
            <a:r>
              <a:rPr lang="en-GB" sz="1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pandemic gave us a real focus</a:t>
            </a:r>
            <a:r>
              <a:rPr lang="en-GB" b="1" i="1">
                <a:solidFill>
                  <a:schemeClr val="bg1"/>
                </a:solidFill>
                <a:latin typeface="Arial" panose="020B0604020202020204" pitchFamily="34" charset="0"/>
                <a:ea typeface="Calibri" panose="020F0502020204030204" pitchFamily="34" charset="0"/>
                <a:cs typeface="Times New Roman" panose="02020603050405020304" pitchFamily="18" charset="0"/>
              </a:rPr>
              <a:t>..</a:t>
            </a:r>
            <a:r>
              <a:rPr lang="en-GB" sz="18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 People were listening and then doing” </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7">
            <a:extLst>
              <a:ext uri="{FF2B5EF4-FFF2-40B4-BE49-F238E27FC236}">
                <a16:creationId xmlns:a16="http://schemas.microsoft.com/office/drawing/2014/main" id="{7BA24480-1DA6-4B86-BC26-F63A66F04BA5}"/>
              </a:ext>
            </a:extLst>
          </p:cNvPr>
          <p:cNvSpPr/>
          <p:nvPr/>
        </p:nvSpPr>
        <p:spPr>
          <a:xfrm>
            <a:off x="399756" y="1746607"/>
            <a:ext cx="2098896" cy="4880225"/>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endParaRPr lang="en-GB" sz="3600" b="1">
              <a:effectLst/>
              <a:latin typeface="Arial" panose="020B0604020202020204" pitchFamily="34" charset="0"/>
              <a:ea typeface="Calibri" panose="020F0502020204030204" pitchFamily="34" charset="0"/>
            </a:endParaRPr>
          </a:p>
          <a:p>
            <a:r>
              <a:rPr lang="en-GB" sz="2400" b="1">
                <a:latin typeface="Arial" panose="020B0604020202020204" pitchFamily="34" charset="0"/>
                <a:ea typeface="Calibri" panose="020F0502020204030204" pitchFamily="34" charset="0"/>
              </a:rPr>
              <a:t>Learning from Lockdown</a:t>
            </a:r>
            <a:br>
              <a:rPr lang="en-GB" sz="2500" b="1">
                <a:latin typeface="Arial" panose="020B0604020202020204" pitchFamily="34" charset="0"/>
                <a:ea typeface="Calibri" panose="020F0502020204030204" pitchFamily="34" charset="0"/>
              </a:rPr>
            </a:br>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p>
        </p:txBody>
      </p:sp>
      <p:pic>
        <p:nvPicPr>
          <p:cNvPr id="20" name="Picture 2" descr="Latest dates for COVID-19 testing (w/c 15/02/21) | Barnet Council">
            <a:extLst>
              <a:ext uri="{FF2B5EF4-FFF2-40B4-BE49-F238E27FC236}">
                <a16:creationId xmlns:a16="http://schemas.microsoft.com/office/drawing/2014/main" id="{F7A38AF0-3D24-4B7C-9E31-11D2CAC1A6CD}"/>
              </a:ext>
            </a:extLst>
          </p:cNvPr>
          <p:cNvPicPr>
            <a:picLocks noChangeAspect="1" noChangeArrowheads="1"/>
          </p:cNvPicPr>
          <p:nvPr/>
        </p:nvPicPr>
        <p:blipFill rotWithShape="1">
          <a:blip r:embed="rId2" cstate="email">
            <a:duotone>
              <a:prstClr val="black"/>
              <a:srgbClr val="FF0000">
                <a:tint val="45000"/>
                <a:satMod val="400000"/>
              </a:srgbClr>
            </a:duotone>
            <a:extLst>
              <a:ext uri="{28A0092B-C50C-407E-A947-70E740481C1C}">
                <a14:useLocalDpi xmlns:a14="http://schemas.microsoft.com/office/drawing/2010/main"/>
              </a:ext>
            </a:extLst>
          </a:blip>
          <a:srcRect/>
          <a:stretch/>
        </p:blipFill>
        <p:spPr bwMode="auto">
          <a:xfrm>
            <a:off x="399756" y="4683732"/>
            <a:ext cx="2098896" cy="1943099"/>
          </a:xfrm>
          <a:prstGeom prst="rect">
            <a:avLst/>
          </a:prstGeom>
          <a:solidFill>
            <a:srgbClr val="D6043B"/>
          </a:solidFill>
        </p:spPr>
      </p:pic>
      <p:sp>
        <p:nvSpPr>
          <p:cNvPr id="21" name="!!Rectangle 7">
            <a:extLst>
              <a:ext uri="{FF2B5EF4-FFF2-40B4-BE49-F238E27FC236}">
                <a16:creationId xmlns:a16="http://schemas.microsoft.com/office/drawing/2014/main" id="{82EBC52E-A72F-4571-819A-798752817ADF}"/>
              </a:ext>
            </a:extLst>
          </p:cNvPr>
          <p:cNvSpPr/>
          <p:nvPr/>
        </p:nvSpPr>
        <p:spPr>
          <a:xfrm>
            <a:off x="2584307" y="1725698"/>
            <a:ext cx="1964517" cy="490113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endParaRPr lang="en-GB" sz="2500" b="1">
              <a:latin typeface="Arial" panose="020B0604020202020204" pitchFamily="34" charset="0"/>
            </a:endParaRPr>
          </a:p>
          <a:p>
            <a:r>
              <a:rPr lang="en-GB" sz="2500" b="1"/>
              <a:t>Public Services Responded Well</a:t>
            </a:r>
          </a:p>
        </p:txBody>
      </p:sp>
    </p:spTree>
    <p:extLst>
      <p:ext uri="{BB962C8B-B14F-4D97-AF65-F5344CB8AC3E}">
        <p14:creationId xmlns:p14="http://schemas.microsoft.com/office/powerpoint/2010/main" val="4055671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B5AF1F6-269B-414B-B029-D72D99EC12E9}"/>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5" name="!!number1">
            <a:extLst>
              <a:ext uri="{FF2B5EF4-FFF2-40B4-BE49-F238E27FC236}">
                <a16:creationId xmlns:a16="http://schemas.microsoft.com/office/drawing/2014/main" id="{D6FDF1AF-5194-42F2-9905-68EDB311C57A}"/>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E631AD63-4179-4E0C-B9C5-946F9803991F}"/>
              </a:ext>
            </a:extLst>
          </p:cNvPr>
          <p:cNvSpPr txBox="1"/>
          <p:nvPr/>
        </p:nvSpPr>
        <p:spPr>
          <a:xfrm>
            <a:off x="3562926" y="3259269"/>
            <a:ext cx="8347028" cy="830997"/>
          </a:xfrm>
          <a:prstGeom prst="rect">
            <a:avLst/>
          </a:prstGeom>
          <a:solidFill>
            <a:srgbClr val="D6043B"/>
          </a:solidFill>
        </p:spPr>
        <p:txBody>
          <a:bodyPr wrap="square">
            <a:spAutoFit/>
          </a:bodyPr>
          <a:lstStyle/>
          <a:p>
            <a:r>
              <a:rPr lang="en-GB" sz="2400" b="1">
                <a:solidFill>
                  <a:schemeClr val="bg1"/>
                </a:solidFill>
                <a:latin typeface="Arial" panose="020B0604020202020204" pitchFamily="34" charset="0"/>
              </a:rPr>
              <a:t>Higher levels of workforce in manual and prison based jobs unable to work from home</a:t>
            </a:r>
            <a:endParaRPr lang="en-GB" sz="2400" b="1">
              <a:solidFill>
                <a:schemeClr val="bg1"/>
              </a:solidFill>
            </a:endParaRPr>
          </a:p>
        </p:txBody>
      </p:sp>
      <p:sp>
        <p:nvSpPr>
          <p:cNvPr id="14" name="TextBox 13">
            <a:extLst>
              <a:ext uri="{FF2B5EF4-FFF2-40B4-BE49-F238E27FC236}">
                <a16:creationId xmlns:a16="http://schemas.microsoft.com/office/drawing/2014/main" id="{A8AACDE2-C19B-4BC0-96A2-2FE36CE86FA1}"/>
              </a:ext>
            </a:extLst>
          </p:cNvPr>
          <p:cNvSpPr txBox="1"/>
          <p:nvPr/>
        </p:nvSpPr>
        <p:spPr>
          <a:xfrm>
            <a:off x="3562926" y="4129720"/>
            <a:ext cx="8347028" cy="830997"/>
          </a:xfrm>
          <a:prstGeom prst="rect">
            <a:avLst/>
          </a:prstGeom>
          <a:solidFill>
            <a:srgbClr val="D6043B"/>
          </a:solidFill>
        </p:spPr>
        <p:txBody>
          <a:bodyPr wrap="square">
            <a:spAutoFit/>
          </a:bodyPr>
          <a:lstStyle/>
          <a:p>
            <a:r>
              <a:rPr lang="en-GB" sz="2400" b="1">
                <a:solidFill>
                  <a:schemeClr val="bg1"/>
                </a:solidFill>
                <a:latin typeface="Arial" panose="020B0604020202020204" pitchFamily="34" charset="0"/>
              </a:rPr>
              <a:t>Poorer quality housing meant adequate ventilation become more challenging </a:t>
            </a:r>
            <a:endParaRPr lang="en-GB" sz="2400" b="1">
              <a:solidFill>
                <a:schemeClr val="bg1"/>
              </a:solidFill>
            </a:endParaRPr>
          </a:p>
        </p:txBody>
      </p:sp>
      <p:sp>
        <p:nvSpPr>
          <p:cNvPr id="16" name="TextBox 15">
            <a:extLst>
              <a:ext uri="{FF2B5EF4-FFF2-40B4-BE49-F238E27FC236}">
                <a16:creationId xmlns:a16="http://schemas.microsoft.com/office/drawing/2014/main" id="{89951D41-1149-4EB7-82CA-20F84907FEA9}"/>
              </a:ext>
            </a:extLst>
          </p:cNvPr>
          <p:cNvSpPr txBox="1"/>
          <p:nvPr/>
        </p:nvSpPr>
        <p:spPr>
          <a:xfrm>
            <a:off x="3568700" y="5013980"/>
            <a:ext cx="8347028" cy="461665"/>
          </a:xfrm>
          <a:prstGeom prst="rect">
            <a:avLst/>
          </a:prstGeom>
          <a:solidFill>
            <a:srgbClr val="D6043B"/>
          </a:solidFill>
        </p:spPr>
        <p:txBody>
          <a:bodyPr wrap="square">
            <a:spAutoFit/>
          </a:bodyPr>
          <a:lstStyle/>
          <a:p>
            <a:r>
              <a:rPr lang="en-GB" sz="2400" b="1">
                <a:solidFill>
                  <a:schemeClr val="bg1"/>
                </a:solidFill>
                <a:latin typeface="Arial" panose="020B0604020202020204" pitchFamily="34" charset="0"/>
              </a:rPr>
              <a:t>Over 1,000 children traveling off the island every day </a:t>
            </a:r>
            <a:endParaRPr lang="en-GB" sz="2400" b="1">
              <a:solidFill>
                <a:schemeClr val="bg1"/>
              </a:solidFill>
            </a:endParaRPr>
          </a:p>
        </p:txBody>
      </p:sp>
      <p:sp>
        <p:nvSpPr>
          <p:cNvPr id="19" name="TextBox 18">
            <a:extLst>
              <a:ext uri="{FF2B5EF4-FFF2-40B4-BE49-F238E27FC236}">
                <a16:creationId xmlns:a16="http://schemas.microsoft.com/office/drawing/2014/main" id="{478751E6-38B9-46A2-BD0E-0416CF8B6DDF}"/>
              </a:ext>
            </a:extLst>
          </p:cNvPr>
          <p:cNvSpPr txBox="1"/>
          <p:nvPr/>
        </p:nvSpPr>
        <p:spPr>
          <a:xfrm>
            <a:off x="3562926" y="5540865"/>
            <a:ext cx="8347028" cy="830997"/>
          </a:xfrm>
          <a:prstGeom prst="rect">
            <a:avLst/>
          </a:prstGeom>
          <a:solidFill>
            <a:schemeClr val="bg2">
              <a:lumMod val="25000"/>
            </a:schemeClr>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Lockdown highlighted centrality of employment to health outcomes in the Borough</a:t>
            </a:r>
          </a:p>
        </p:txBody>
      </p:sp>
      <p:sp>
        <p:nvSpPr>
          <p:cNvPr id="20" name="!!Rectangle 7">
            <a:extLst>
              <a:ext uri="{FF2B5EF4-FFF2-40B4-BE49-F238E27FC236}">
                <a16:creationId xmlns:a16="http://schemas.microsoft.com/office/drawing/2014/main" id="{47DB6F19-82EB-45CA-823E-33ACDD57547C}"/>
              </a:ext>
            </a:extLst>
          </p:cNvPr>
          <p:cNvSpPr/>
          <p:nvPr/>
        </p:nvSpPr>
        <p:spPr>
          <a:xfrm>
            <a:off x="399756" y="1746607"/>
            <a:ext cx="2098896" cy="4880225"/>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endParaRPr lang="en-GB" sz="3600" b="1">
              <a:effectLst/>
              <a:latin typeface="Arial" panose="020B0604020202020204" pitchFamily="34" charset="0"/>
              <a:ea typeface="Calibri" panose="020F0502020204030204" pitchFamily="34" charset="0"/>
            </a:endParaRPr>
          </a:p>
          <a:p>
            <a:r>
              <a:rPr lang="en-GB" sz="2400" b="1">
                <a:latin typeface="Arial" panose="020B0604020202020204" pitchFamily="34" charset="0"/>
                <a:ea typeface="Calibri" panose="020F0502020204030204" pitchFamily="34" charset="0"/>
              </a:rPr>
              <a:t>Learning from Lockdown</a:t>
            </a:r>
            <a:br>
              <a:rPr lang="en-GB" sz="2500" b="1">
                <a:latin typeface="Arial" panose="020B0604020202020204" pitchFamily="34" charset="0"/>
                <a:ea typeface="Calibri" panose="020F0502020204030204" pitchFamily="34" charset="0"/>
              </a:rPr>
            </a:br>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p>
        </p:txBody>
      </p:sp>
      <p:pic>
        <p:nvPicPr>
          <p:cNvPr id="21" name="Picture 2" descr="Latest dates for COVID-19 testing (w/c 15/02/21) | Barnet Council">
            <a:extLst>
              <a:ext uri="{FF2B5EF4-FFF2-40B4-BE49-F238E27FC236}">
                <a16:creationId xmlns:a16="http://schemas.microsoft.com/office/drawing/2014/main" id="{7BFE58E6-5999-40A8-8ACE-2F57A0786288}"/>
              </a:ext>
            </a:extLst>
          </p:cNvPr>
          <p:cNvPicPr>
            <a:picLocks noChangeAspect="1" noChangeArrowheads="1"/>
          </p:cNvPicPr>
          <p:nvPr/>
        </p:nvPicPr>
        <p:blipFill rotWithShape="1">
          <a:blip r:embed="rId2" cstate="email">
            <a:duotone>
              <a:prstClr val="black"/>
              <a:srgbClr val="FF0000">
                <a:tint val="45000"/>
                <a:satMod val="400000"/>
              </a:srgbClr>
            </a:duotone>
            <a:extLst>
              <a:ext uri="{28A0092B-C50C-407E-A947-70E740481C1C}">
                <a14:useLocalDpi xmlns:a14="http://schemas.microsoft.com/office/drawing/2010/main"/>
              </a:ext>
            </a:extLst>
          </a:blip>
          <a:srcRect/>
          <a:stretch/>
        </p:blipFill>
        <p:spPr bwMode="auto">
          <a:xfrm>
            <a:off x="382445" y="4683732"/>
            <a:ext cx="2116207" cy="1943099"/>
          </a:xfrm>
          <a:prstGeom prst="rect">
            <a:avLst/>
          </a:prstGeom>
          <a:solidFill>
            <a:srgbClr val="D6043B"/>
          </a:solidFill>
        </p:spPr>
      </p:pic>
      <p:sp>
        <p:nvSpPr>
          <p:cNvPr id="17" name="TextBox 16">
            <a:extLst>
              <a:ext uri="{FF2B5EF4-FFF2-40B4-BE49-F238E27FC236}">
                <a16:creationId xmlns:a16="http://schemas.microsoft.com/office/drawing/2014/main" id="{87A39F36-76B7-4F5D-8BE9-46CCD408C4A7}"/>
              </a:ext>
            </a:extLst>
          </p:cNvPr>
          <p:cNvSpPr txBox="1"/>
          <p:nvPr/>
        </p:nvSpPr>
        <p:spPr>
          <a:xfrm>
            <a:off x="3562926" y="2335047"/>
            <a:ext cx="8347028" cy="830997"/>
          </a:xfrm>
          <a:prstGeom prst="rect">
            <a:avLst/>
          </a:prstGeom>
          <a:solidFill>
            <a:schemeClr val="tx1"/>
          </a:solidFill>
        </p:spPr>
        <p:txBody>
          <a:bodyPr wrap="square">
            <a:spAutoFit/>
          </a:bodyPr>
          <a:lstStyle/>
          <a:p>
            <a:r>
              <a:rPr lang="en-GB" sz="2400" b="1">
                <a:solidFill>
                  <a:schemeClr val="bg1"/>
                </a:solidFill>
                <a:latin typeface="Arial" panose="020B0604020202020204" pitchFamily="34" charset="0"/>
              </a:rPr>
              <a:t>Sheppey East ward peaked at 2,079 cases per 100,000 people- nine times the UK average </a:t>
            </a:r>
            <a:endParaRPr lang="en-GB" sz="2400" b="1">
              <a:solidFill>
                <a:schemeClr val="bg1"/>
              </a:solidFill>
            </a:endParaRPr>
          </a:p>
        </p:txBody>
      </p:sp>
      <p:sp>
        <p:nvSpPr>
          <p:cNvPr id="18" name="TextBox 17">
            <a:extLst>
              <a:ext uri="{FF2B5EF4-FFF2-40B4-BE49-F238E27FC236}">
                <a16:creationId xmlns:a16="http://schemas.microsoft.com/office/drawing/2014/main" id="{446C0AB3-287D-4FE1-B755-3EC45F9E183D}"/>
              </a:ext>
            </a:extLst>
          </p:cNvPr>
          <p:cNvSpPr txBox="1"/>
          <p:nvPr/>
        </p:nvSpPr>
        <p:spPr>
          <a:xfrm>
            <a:off x="3562926" y="1746607"/>
            <a:ext cx="3033184" cy="461665"/>
          </a:xfrm>
          <a:prstGeom prst="rect">
            <a:avLst/>
          </a:prstGeom>
          <a:solidFill>
            <a:schemeClr val="tx1">
              <a:lumMod val="65000"/>
              <a:lumOff val="35000"/>
            </a:schemeClr>
          </a:solidFill>
        </p:spPr>
        <p:txBody>
          <a:bodyPr wrap="square">
            <a:spAutoFit/>
          </a:bodyPr>
          <a:lstStyle/>
          <a:p>
            <a:r>
              <a:rPr lang="en-GB" sz="2400" b="1">
                <a:solidFill>
                  <a:schemeClr val="bg1"/>
                </a:solidFill>
                <a:latin typeface="Arial" panose="020B0604020202020204" pitchFamily="34" charset="0"/>
              </a:rPr>
              <a:t>Swale’s Lockdown</a:t>
            </a:r>
            <a:endParaRPr lang="en-GB" sz="2400" b="1">
              <a:solidFill>
                <a:schemeClr val="bg1"/>
              </a:solidFill>
            </a:endParaRPr>
          </a:p>
        </p:txBody>
      </p:sp>
    </p:spTree>
    <p:extLst>
      <p:ext uri="{BB962C8B-B14F-4D97-AF65-F5344CB8AC3E}">
        <p14:creationId xmlns:p14="http://schemas.microsoft.com/office/powerpoint/2010/main" val="334286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E115001-3C36-42CB-B75A-A16A22FA592A}"/>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5" name="!!number1">
            <a:extLst>
              <a:ext uri="{FF2B5EF4-FFF2-40B4-BE49-F238E27FC236}">
                <a16:creationId xmlns:a16="http://schemas.microsoft.com/office/drawing/2014/main" id="{3D9AF97E-F2B0-4B70-B8A6-AE9005B6E1F1}"/>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pic>
        <p:nvPicPr>
          <p:cNvPr id="19" name="Picture 18">
            <a:extLst>
              <a:ext uri="{FF2B5EF4-FFF2-40B4-BE49-F238E27FC236}">
                <a16:creationId xmlns:a16="http://schemas.microsoft.com/office/drawing/2014/main" id="{C8E7DDE3-03A3-45C0-BEF2-A925832F13F1}"/>
              </a:ext>
            </a:extLst>
          </p:cNvPr>
          <p:cNvPicPr>
            <a:picLocks noChangeAspect="1"/>
          </p:cNvPicPr>
          <p:nvPr/>
        </p:nvPicPr>
        <p:blipFill>
          <a:blip r:embed="rId2"/>
          <a:stretch>
            <a:fillRect/>
          </a:stretch>
        </p:blipFill>
        <p:spPr>
          <a:xfrm>
            <a:off x="5587999" y="3021972"/>
            <a:ext cx="6566037" cy="3553383"/>
          </a:xfrm>
          <a:prstGeom prst="rect">
            <a:avLst/>
          </a:prstGeom>
        </p:spPr>
      </p:pic>
      <p:cxnSp>
        <p:nvCxnSpPr>
          <p:cNvPr id="7" name="Connector: Elbow 6">
            <a:extLst>
              <a:ext uri="{FF2B5EF4-FFF2-40B4-BE49-F238E27FC236}">
                <a16:creationId xmlns:a16="http://schemas.microsoft.com/office/drawing/2014/main" id="{F66F93F0-9CA5-4105-80A5-D4D33A61B0F2}"/>
              </a:ext>
            </a:extLst>
          </p:cNvPr>
          <p:cNvCxnSpPr>
            <a:cxnSpLocks/>
          </p:cNvCxnSpPr>
          <p:nvPr/>
        </p:nvCxnSpPr>
        <p:spPr>
          <a:xfrm flipV="1">
            <a:off x="8077200" y="4450665"/>
            <a:ext cx="1866900" cy="646331"/>
          </a:xfrm>
          <a:prstGeom prst="bentConnector3">
            <a:avLst/>
          </a:prstGeom>
          <a:ln w="57150">
            <a:solidFill>
              <a:srgbClr val="D53880"/>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8E61A595-F951-439C-94D3-D82EEFA881E0}"/>
              </a:ext>
            </a:extLst>
          </p:cNvPr>
          <p:cNvSpPr txBox="1"/>
          <p:nvPr/>
        </p:nvSpPr>
        <p:spPr>
          <a:xfrm>
            <a:off x="9944100" y="4138831"/>
            <a:ext cx="1625600" cy="646331"/>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Oasis Academy </a:t>
            </a:r>
          </a:p>
        </p:txBody>
      </p:sp>
      <p:sp>
        <p:nvSpPr>
          <p:cNvPr id="26" name="TextBox 25">
            <a:extLst>
              <a:ext uri="{FF2B5EF4-FFF2-40B4-BE49-F238E27FC236}">
                <a16:creationId xmlns:a16="http://schemas.microsoft.com/office/drawing/2014/main" id="{D78DB8DA-AD27-4868-B292-924B6621A2D2}"/>
              </a:ext>
            </a:extLst>
          </p:cNvPr>
          <p:cNvSpPr txBox="1"/>
          <p:nvPr/>
        </p:nvSpPr>
        <p:spPr>
          <a:xfrm>
            <a:off x="2828246" y="1717275"/>
            <a:ext cx="9109753" cy="954107"/>
          </a:xfrm>
          <a:prstGeom prst="rect">
            <a:avLst/>
          </a:prstGeom>
          <a:solidFill>
            <a:srgbClr val="D6043B"/>
          </a:solidFill>
        </p:spPr>
        <p:txBody>
          <a:bodyPr wrap="square">
            <a:spAutoFit/>
          </a:bodyPr>
          <a:lstStyle/>
          <a:p>
            <a:r>
              <a:rPr lang="en-GB" sz="2800" b="1">
                <a:solidFill>
                  <a:schemeClr val="bg1"/>
                </a:solidFill>
                <a:latin typeface="Arial" panose="020B0604020202020204" pitchFamily="34" charset="0"/>
                <a:cs typeface="Arial" panose="020B0604020202020204" pitchFamily="34" charset="0"/>
              </a:rPr>
              <a:t>In some schools, 90% of students are leaving without sufficient Level 3 skills</a:t>
            </a:r>
          </a:p>
        </p:txBody>
      </p:sp>
      <p:sp>
        <p:nvSpPr>
          <p:cNvPr id="28" name="!!Rectangle 7">
            <a:extLst>
              <a:ext uri="{FF2B5EF4-FFF2-40B4-BE49-F238E27FC236}">
                <a16:creationId xmlns:a16="http://schemas.microsoft.com/office/drawing/2014/main" id="{3237E013-BC0B-4F5A-8D47-AB74089E1A95}"/>
              </a:ext>
            </a:extLst>
          </p:cNvPr>
          <p:cNvSpPr/>
          <p:nvPr/>
        </p:nvSpPr>
        <p:spPr>
          <a:xfrm>
            <a:off x="399756" y="1746607"/>
            <a:ext cx="2098896" cy="4880225"/>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endParaRPr lang="en-GB" sz="3600" b="1">
              <a:effectLst/>
              <a:latin typeface="Arial" panose="020B0604020202020204" pitchFamily="34" charset="0"/>
              <a:ea typeface="Calibri" panose="020F0502020204030204" pitchFamily="34" charset="0"/>
            </a:endParaRPr>
          </a:p>
          <a:p>
            <a:r>
              <a:rPr lang="en-GB" sz="2400" b="1">
                <a:latin typeface="Arial" panose="020B0604020202020204" pitchFamily="34" charset="0"/>
                <a:ea typeface="Calibri" panose="020F0502020204030204" pitchFamily="34" charset="0"/>
              </a:rPr>
              <a:t>Skills and education </a:t>
            </a:r>
            <a:br>
              <a:rPr lang="en-GB" sz="2500" b="1">
                <a:latin typeface="Arial" panose="020B0604020202020204" pitchFamily="34" charset="0"/>
                <a:ea typeface="Calibri" panose="020F0502020204030204" pitchFamily="34" charset="0"/>
              </a:rPr>
            </a:br>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p>
        </p:txBody>
      </p:sp>
      <p:pic>
        <p:nvPicPr>
          <p:cNvPr id="18434" name="Picture 2" descr="Classroom Management for an Effective Learning Environment - TeachHUB">
            <a:extLst>
              <a:ext uri="{FF2B5EF4-FFF2-40B4-BE49-F238E27FC236}">
                <a16:creationId xmlns:a16="http://schemas.microsoft.com/office/drawing/2014/main" id="{F3AA0241-4F22-4C20-8619-699B0298BD30}"/>
              </a:ext>
            </a:extLst>
          </p:cNvPr>
          <p:cNvPicPr>
            <a:picLocks noChangeAspect="1" noChangeArrowheads="1"/>
          </p:cNvPicPr>
          <p:nvPr/>
        </p:nvPicPr>
        <p:blipFill>
          <a:blip r:embed="rId3">
            <a:duotone>
              <a:prstClr val="black"/>
              <a:srgbClr val="C00000">
                <a:tint val="45000"/>
                <a:satMod val="400000"/>
              </a:srgbClr>
            </a:duotone>
            <a:extLst>
              <a:ext uri="{28A0092B-C50C-407E-A947-70E740481C1C}">
                <a14:useLocalDpi xmlns:a14="http://schemas.microsoft.com/office/drawing/2010/main"/>
              </a:ext>
            </a:extLst>
          </a:blip>
          <a:srcRect/>
          <a:stretch>
            <a:fillRect/>
          </a:stretch>
        </p:blipFill>
        <p:spPr bwMode="auto">
          <a:xfrm>
            <a:off x="399755" y="4857680"/>
            <a:ext cx="2098897" cy="176915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7">
            <a:extLst>
              <a:ext uri="{FF2B5EF4-FFF2-40B4-BE49-F238E27FC236}">
                <a16:creationId xmlns:a16="http://schemas.microsoft.com/office/drawing/2014/main" id="{1BBEA212-B2F7-454D-BA22-164597EA0C49}"/>
              </a:ext>
            </a:extLst>
          </p:cNvPr>
          <p:cNvSpPr/>
          <p:nvPr/>
        </p:nvSpPr>
        <p:spPr>
          <a:xfrm>
            <a:off x="2828246" y="3004767"/>
            <a:ext cx="2569254" cy="3384193"/>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solidFill>
                  <a:schemeClr val="bg1"/>
                </a:solidFill>
                <a:latin typeface="Arial" panose="020B0604020202020204" pitchFamily="34" charset="0"/>
                <a:cs typeface="Arial" panose="020B0604020202020204" pitchFamily="34" charset="0"/>
              </a:rPr>
              <a:t>Level 2-3 skills creates access into good, sustainable employment </a:t>
            </a:r>
          </a:p>
        </p:txBody>
      </p:sp>
      <p:cxnSp>
        <p:nvCxnSpPr>
          <p:cNvPr id="32" name="Connector: Elbow 31">
            <a:extLst>
              <a:ext uri="{FF2B5EF4-FFF2-40B4-BE49-F238E27FC236}">
                <a16:creationId xmlns:a16="http://schemas.microsoft.com/office/drawing/2014/main" id="{40DEEBE7-D30B-4E69-9051-04E1562B3E3B}"/>
              </a:ext>
            </a:extLst>
          </p:cNvPr>
          <p:cNvCxnSpPr>
            <a:cxnSpLocks/>
          </p:cNvCxnSpPr>
          <p:nvPr/>
        </p:nvCxnSpPr>
        <p:spPr>
          <a:xfrm>
            <a:off x="9632950" y="5530006"/>
            <a:ext cx="793750" cy="372015"/>
          </a:xfrm>
          <a:prstGeom prst="bentConnector3">
            <a:avLst/>
          </a:prstGeom>
          <a:ln w="57150">
            <a:solidFill>
              <a:srgbClr val="D53880"/>
            </a:solidFill>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BE618E70-6CA4-4587-98BB-72E4E37269E3}"/>
              </a:ext>
            </a:extLst>
          </p:cNvPr>
          <p:cNvSpPr txBox="1"/>
          <p:nvPr/>
        </p:nvSpPr>
        <p:spPr>
          <a:xfrm>
            <a:off x="10477568" y="5530006"/>
            <a:ext cx="1625600" cy="646331"/>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Swale borough </a:t>
            </a:r>
          </a:p>
        </p:txBody>
      </p:sp>
    </p:spTree>
    <p:extLst>
      <p:ext uri="{BB962C8B-B14F-4D97-AF65-F5344CB8AC3E}">
        <p14:creationId xmlns:p14="http://schemas.microsoft.com/office/powerpoint/2010/main" val="3084409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E115001-3C36-42CB-B75A-A16A22FA592A}"/>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5" name="!!number1">
            <a:extLst>
              <a:ext uri="{FF2B5EF4-FFF2-40B4-BE49-F238E27FC236}">
                <a16:creationId xmlns:a16="http://schemas.microsoft.com/office/drawing/2014/main" id="{3D9AF97E-F2B0-4B70-B8A6-AE9005B6E1F1}"/>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28" name="!!Rectangle 7">
            <a:extLst>
              <a:ext uri="{FF2B5EF4-FFF2-40B4-BE49-F238E27FC236}">
                <a16:creationId xmlns:a16="http://schemas.microsoft.com/office/drawing/2014/main" id="{3237E013-BC0B-4F5A-8D47-AB74089E1A95}"/>
              </a:ext>
            </a:extLst>
          </p:cNvPr>
          <p:cNvSpPr/>
          <p:nvPr/>
        </p:nvSpPr>
        <p:spPr>
          <a:xfrm>
            <a:off x="399756" y="1746607"/>
            <a:ext cx="2098896" cy="4880225"/>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endParaRPr lang="en-GB" sz="3600" b="1">
              <a:effectLst/>
              <a:latin typeface="Arial" panose="020B0604020202020204" pitchFamily="34" charset="0"/>
              <a:ea typeface="Calibri" panose="020F0502020204030204" pitchFamily="34" charset="0"/>
            </a:endParaRPr>
          </a:p>
          <a:p>
            <a:r>
              <a:rPr lang="en-GB" sz="2400" b="1">
                <a:latin typeface="Arial" panose="020B0604020202020204" pitchFamily="34" charset="0"/>
                <a:ea typeface="Calibri" panose="020F0502020204030204" pitchFamily="34" charset="0"/>
              </a:rPr>
              <a:t>Skills and education </a:t>
            </a:r>
            <a:br>
              <a:rPr lang="en-GB" sz="2500" b="1">
                <a:latin typeface="Arial" panose="020B0604020202020204" pitchFamily="34" charset="0"/>
                <a:ea typeface="Calibri" panose="020F0502020204030204" pitchFamily="34" charset="0"/>
              </a:rPr>
            </a:br>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latin typeface="Arial" panose="020B0604020202020204" pitchFamily="34" charset="0"/>
            </a:endParaRPr>
          </a:p>
          <a:p>
            <a:endParaRPr lang="en-GB" sz="2500" b="1"/>
          </a:p>
        </p:txBody>
      </p:sp>
      <p:pic>
        <p:nvPicPr>
          <p:cNvPr id="18434" name="Picture 2" descr="Classroom Management for an Effective Learning Environment - TeachHUB">
            <a:extLst>
              <a:ext uri="{FF2B5EF4-FFF2-40B4-BE49-F238E27FC236}">
                <a16:creationId xmlns:a16="http://schemas.microsoft.com/office/drawing/2014/main" id="{F3AA0241-4F22-4C20-8619-699B0298BD30}"/>
              </a:ext>
            </a:extLst>
          </p:cNvPr>
          <p:cNvPicPr>
            <a:picLocks noChangeAspect="1" noChangeArrowheads="1"/>
          </p:cNvPicPr>
          <p:nvPr/>
        </p:nvPicPr>
        <p:blipFill>
          <a:blip r:embed="rId2">
            <a:duotone>
              <a:prstClr val="black"/>
              <a:srgbClr val="C00000">
                <a:tint val="45000"/>
                <a:satMod val="400000"/>
              </a:srgbClr>
            </a:duotone>
            <a:extLst>
              <a:ext uri="{28A0092B-C50C-407E-A947-70E740481C1C}">
                <a14:useLocalDpi xmlns:a14="http://schemas.microsoft.com/office/drawing/2010/main"/>
              </a:ext>
            </a:extLst>
          </a:blip>
          <a:srcRect/>
          <a:stretch>
            <a:fillRect/>
          </a:stretch>
        </p:blipFill>
        <p:spPr bwMode="auto">
          <a:xfrm>
            <a:off x="399755" y="4857680"/>
            <a:ext cx="2098897" cy="17691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09CAA01-F10D-4A57-B968-46C6735602EC}"/>
              </a:ext>
            </a:extLst>
          </p:cNvPr>
          <p:cNvSpPr txBox="1"/>
          <p:nvPr/>
        </p:nvSpPr>
        <p:spPr>
          <a:xfrm>
            <a:off x="2658550" y="1634804"/>
            <a:ext cx="2760097" cy="1200329"/>
          </a:xfrm>
          <a:prstGeom prst="rect">
            <a:avLst/>
          </a:prstGeom>
          <a:solidFill>
            <a:srgbClr val="D6043B"/>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Qualification levels for jobs are rising</a:t>
            </a:r>
          </a:p>
        </p:txBody>
      </p:sp>
      <p:sp>
        <p:nvSpPr>
          <p:cNvPr id="14" name="TextBox 13">
            <a:extLst>
              <a:ext uri="{FF2B5EF4-FFF2-40B4-BE49-F238E27FC236}">
                <a16:creationId xmlns:a16="http://schemas.microsoft.com/office/drawing/2014/main" id="{D23552BE-DC42-4F47-A7EE-E6B92CEC4F26}"/>
              </a:ext>
            </a:extLst>
          </p:cNvPr>
          <p:cNvSpPr txBox="1"/>
          <p:nvPr/>
        </p:nvSpPr>
        <p:spPr>
          <a:xfrm>
            <a:off x="4482563" y="5142091"/>
            <a:ext cx="7138415" cy="1200329"/>
          </a:xfrm>
          <a:prstGeom prst="rect">
            <a:avLst/>
          </a:prstGeom>
          <a:noFill/>
        </p:spPr>
        <p:txBody>
          <a:bodyPr wrap="square">
            <a:spAutoFit/>
          </a:bodyPr>
          <a:lstStyle/>
          <a:p>
            <a:r>
              <a:rPr lang="en-GB" sz="2400" b="1" i="1">
                <a:effectLst/>
                <a:latin typeface="Arial" panose="020B0604020202020204" pitchFamily="34" charset="0"/>
                <a:ea typeface="Calibri" panose="020F0502020204030204" pitchFamily="34" charset="0"/>
              </a:rPr>
              <a:t>“There is a skills gap with Swale and </a:t>
            </a:r>
            <a:r>
              <a:rPr lang="en-GB" sz="2400" b="1" i="1">
                <a:solidFill>
                  <a:schemeClr val="bg1"/>
                </a:solidFill>
                <a:effectLst/>
                <a:highlight>
                  <a:srgbClr val="FF0000"/>
                </a:highlight>
                <a:latin typeface="Arial" panose="020B0604020202020204" pitchFamily="34" charset="0"/>
                <a:ea typeface="Calibri" panose="020F0502020204030204" pitchFamily="34" charset="0"/>
              </a:rPr>
              <a:t>Sheppey with a much lower level 3 attainment </a:t>
            </a:r>
            <a:r>
              <a:rPr lang="en-GB" sz="2400" b="1" i="1">
                <a:effectLst/>
                <a:latin typeface="Arial" panose="020B0604020202020204" pitchFamily="34" charset="0"/>
                <a:ea typeface="Calibri" panose="020F0502020204030204" pitchFamily="34" charset="0"/>
              </a:rPr>
              <a:t>than the rest of the county”. </a:t>
            </a:r>
            <a:endParaRPr lang="en-GB" sz="2400" b="1"/>
          </a:p>
        </p:txBody>
      </p:sp>
      <p:pic>
        <p:nvPicPr>
          <p:cNvPr id="15" name="Picture 2" descr="speech Icon - Download speech Icon 1202 | Noun Project">
            <a:extLst>
              <a:ext uri="{FF2B5EF4-FFF2-40B4-BE49-F238E27FC236}">
                <a16:creationId xmlns:a16="http://schemas.microsoft.com/office/drawing/2014/main" id="{FB6B238C-CAA3-465E-946D-4124977387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2616" y="5019628"/>
            <a:ext cx="1095983" cy="109598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1E48417-66AF-4E04-B6DE-CE0E84AAAC2C}"/>
              </a:ext>
            </a:extLst>
          </p:cNvPr>
          <p:cNvSpPr txBox="1"/>
          <p:nvPr/>
        </p:nvSpPr>
        <p:spPr>
          <a:xfrm>
            <a:off x="5724315" y="1634804"/>
            <a:ext cx="6096000" cy="646331"/>
          </a:xfrm>
          <a:prstGeom prst="rect">
            <a:avLst/>
          </a:prstGeom>
          <a:solidFill>
            <a:srgbClr val="D6043B"/>
          </a:solidFill>
        </p:spPr>
        <p:txBody>
          <a:bodyPr wrap="square">
            <a:spAutoFit/>
          </a:bodyPr>
          <a:lstStyle/>
          <a:p>
            <a:r>
              <a:rPr lang="en-GB" sz="1800" b="1">
                <a:solidFill>
                  <a:schemeClr val="bg1"/>
                </a:solidFill>
                <a:latin typeface="Arial" panose="020B0604020202020204" pitchFamily="34" charset="0"/>
                <a:cs typeface="Arial" panose="020B0604020202020204" pitchFamily="34" charset="0"/>
              </a:rPr>
              <a:t>The Kent and Medway Workforce Skills Evidence Base 2021 - by 2027</a:t>
            </a:r>
            <a:endParaRPr lang="en-GB"/>
          </a:p>
        </p:txBody>
      </p:sp>
      <p:sp>
        <p:nvSpPr>
          <p:cNvPr id="20" name="TextBox 19">
            <a:extLst>
              <a:ext uri="{FF2B5EF4-FFF2-40B4-BE49-F238E27FC236}">
                <a16:creationId xmlns:a16="http://schemas.microsoft.com/office/drawing/2014/main" id="{CEF5AF35-0111-48E0-8E93-5566020780DA}"/>
              </a:ext>
            </a:extLst>
          </p:cNvPr>
          <p:cNvSpPr txBox="1"/>
          <p:nvPr/>
        </p:nvSpPr>
        <p:spPr>
          <a:xfrm>
            <a:off x="6065445" y="2555503"/>
            <a:ext cx="2540000" cy="1631216"/>
          </a:xfrm>
          <a:prstGeom prst="rect">
            <a:avLst/>
          </a:prstGeom>
          <a:solidFill>
            <a:srgbClr val="D6043B"/>
          </a:solidFill>
        </p:spPr>
        <p:txBody>
          <a:bodyPr wrap="square">
            <a:spAutoFit/>
          </a:bodyPr>
          <a:lstStyle/>
          <a:p>
            <a:r>
              <a:rPr lang="en-GB" sz="2000" b="1">
                <a:solidFill>
                  <a:schemeClr val="bg1"/>
                </a:solidFill>
                <a:latin typeface="Arial" panose="020B0604020202020204" pitchFamily="34" charset="0"/>
                <a:cs typeface="Arial" panose="020B0604020202020204" pitchFamily="34" charset="0"/>
              </a:rPr>
              <a:t>Proportion of the workforce requiring a degree is expected to increase by 6%</a:t>
            </a:r>
            <a:endParaRPr lang="en-GB" sz="2000"/>
          </a:p>
        </p:txBody>
      </p:sp>
      <p:sp>
        <p:nvSpPr>
          <p:cNvPr id="21" name="TextBox 20">
            <a:extLst>
              <a:ext uri="{FF2B5EF4-FFF2-40B4-BE49-F238E27FC236}">
                <a16:creationId xmlns:a16="http://schemas.microsoft.com/office/drawing/2014/main" id="{FD0192E4-1845-426E-8501-6C2131A4FFA5}"/>
              </a:ext>
            </a:extLst>
          </p:cNvPr>
          <p:cNvSpPr txBox="1"/>
          <p:nvPr/>
        </p:nvSpPr>
        <p:spPr>
          <a:xfrm>
            <a:off x="9252244" y="2555503"/>
            <a:ext cx="2540000" cy="1631216"/>
          </a:xfrm>
          <a:prstGeom prst="rect">
            <a:avLst/>
          </a:prstGeom>
          <a:solidFill>
            <a:srgbClr val="D6043B"/>
          </a:solidFill>
        </p:spPr>
        <p:txBody>
          <a:bodyPr wrap="square">
            <a:spAutoFit/>
          </a:bodyPr>
          <a:lstStyle/>
          <a:p>
            <a:r>
              <a:rPr lang="en-GB" sz="2000" b="1">
                <a:solidFill>
                  <a:schemeClr val="bg1"/>
                </a:solidFill>
                <a:latin typeface="Arial" panose="020B0604020202020204" pitchFamily="34" charset="0"/>
                <a:cs typeface="Arial" panose="020B0604020202020204" pitchFamily="34" charset="0"/>
              </a:rPr>
              <a:t>Proportion requiring qualifications at level 1 or below will fall 5%</a:t>
            </a:r>
            <a:endParaRPr lang="en-GB" sz="2000"/>
          </a:p>
        </p:txBody>
      </p:sp>
      <p:pic>
        <p:nvPicPr>
          <p:cNvPr id="8" name="Graphic 7" descr="Arrow Up with solid fill">
            <a:extLst>
              <a:ext uri="{FF2B5EF4-FFF2-40B4-BE49-F238E27FC236}">
                <a16:creationId xmlns:a16="http://schemas.microsoft.com/office/drawing/2014/main" id="{912F6631-4745-4606-AFD1-0629A5C4BD7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4846" y="2848732"/>
            <a:ext cx="914400" cy="914400"/>
          </a:xfrm>
          <a:prstGeom prst="rect">
            <a:avLst/>
          </a:prstGeom>
        </p:spPr>
      </p:pic>
      <p:pic>
        <p:nvPicPr>
          <p:cNvPr id="23" name="Graphic 22" descr="Arrow Up with solid fill">
            <a:extLst>
              <a:ext uri="{FF2B5EF4-FFF2-40B4-BE49-F238E27FC236}">
                <a16:creationId xmlns:a16="http://schemas.microsoft.com/office/drawing/2014/main" id="{C54B3D7F-589E-40F6-B0D6-83072B77B3D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8605445" y="2848732"/>
            <a:ext cx="914400" cy="914400"/>
          </a:xfrm>
          <a:prstGeom prst="rect">
            <a:avLst/>
          </a:prstGeom>
        </p:spPr>
      </p:pic>
    </p:spTree>
    <p:extLst>
      <p:ext uri="{BB962C8B-B14F-4D97-AF65-F5344CB8AC3E}">
        <p14:creationId xmlns:p14="http://schemas.microsoft.com/office/powerpoint/2010/main" val="1052318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98A98C-A7B6-46D3-B61D-A2A38C0695E0}"/>
              </a:ext>
            </a:extLst>
          </p:cNvPr>
          <p:cNvSpPr txBox="1"/>
          <p:nvPr/>
        </p:nvSpPr>
        <p:spPr>
          <a:xfrm>
            <a:off x="5577433" y="1746607"/>
            <a:ext cx="6097712" cy="1815882"/>
          </a:xfrm>
          <a:prstGeom prst="rect">
            <a:avLst/>
          </a:prstGeom>
          <a:solidFill>
            <a:srgbClr val="D6043B"/>
          </a:solidFill>
        </p:spPr>
        <p:txBody>
          <a:bodyPr wrap="square">
            <a:spAutoFit/>
          </a:bodyPr>
          <a:lstStyle/>
          <a:p>
            <a:r>
              <a:rPr lang="en-GB" sz="2800" b="1">
                <a:solidFill>
                  <a:prstClr val="white"/>
                </a:solidFill>
                <a:latin typeface="Arial" panose="020B0604020202020204" pitchFamily="34" charset="0"/>
                <a:cs typeface="Arial" panose="020B0604020202020204" pitchFamily="34" charset="0"/>
              </a:rPr>
              <a:t>Across Kent, 83,800 working in health and social care but with significant vacancies (7,000) &amp; skills gaps</a:t>
            </a:r>
            <a:endParaRPr lang="en-GB" sz="2800" b="1"/>
          </a:p>
        </p:txBody>
      </p:sp>
      <p:sp>
        <p:nvSpPr>
          <p:cNvPr id="5" name="TextBox 4">
            <a:extLst>
              <a:ext uri="{FF2B5EF4-FFF2-40B4-BE49-F238E27FC236}">
                <a16:creationId xmlns:a16="http://schemas.microsoft.com/office/drawing/2014/main" id="{89C99928-97CC-4F20-BC1C-0546157E09BB}"/>
              </a:ext>
            </a:extLst>
          </p:cNvPr>
          <p:cNvSpPr txBox="1"/>
          <p:nvPr/>
        </p:nvSpPr>
        <p:spPr>
          <a:xfrm>
            <a:off x="5577433" y="3791120"/>
            <a:ext cx="6097712" cy="954107"/>
          </a:xfrm>
          <a:prstGeom prst="rect">
            <a:avLst/>
          </a:prstGeom>
          <a:solidFill>
            <a:srgbClr val="D6043B"/>
          </a:solid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GB" sz="28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GP recruitment – worst performing 1% in country (Swale)</a:t>
            </a:r>
          </a:p>
        </p:txBody>
      </p:sp>
      <p:sp>
        <p:nvSpPr>
          <p:cNvPr id="12" name="!!Rectangle 7">
            <a:extLst>
              <a:ext uri="{FF2B5EF4-FFF2-40B4-BE49-F238E27FC236}">
                <a16:creationId xmlns:a16="http://schemas.microsoft.com/office/drawing/2014/main" id="{1FC6B990-8928-4FB2-BAA9-B125BABADC79}"/>
              </a:ext>
            </a:extLst>
          </p:cNvPr>
          <p:cNvSpPr/>
          <p:nvPr/>
        </p:nvSpPr>
        <p:spPr>
          <a:xfrm>
            <a:off x="399756" y="1746607"/>
            <a:ext cx="2098896" cy="4880225"/>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effectLst/>
                <a:latin typeface="Arial" panose="020B0604020202020204" pitchFamily="34" charset="0"/>
                <a:ea typeface="Calibri" panose="020F0502020204030204" pitchFamily="34" charset="0"/>
              </a:rPr>
              <a:t>Recruitment and retention</a:t>
            </a:r>
          </a:p>
          <a:p>
            <a:endParaRPr lang="en-GB" sz="2200" b="1">
              <a:effectLst/>
              <a:latin typeface="Arial" panose="020B0604020202020204" pitchFamily="34" charset="0"/>
              <a:ea typeface="Calibri" panose="020F050202020403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p>
        </p:txBody>
      </p:sp>
      <p:pic>
        <p:nvPicPr>
          <p:cNvPr id="21506" name="Picture 2" descr="Don't Shake Hands | ImagineMD">
            <a:extLst>
              <a:ext uri="{FF2B5EF4-FFF2-40B4-BE49-F238E27FC236}">
                <a16:creationId xmlns:a16="http://schemas.microsoft.com/office/drawing/2014/main" id="{53130A9A-91D4-4671-9075-D67D01AD9DD3}"/>
              </a:ext>
            </a:extLst>
          </p:cNvPr>
          <p:cNvPicPr>
            <a:picLocks noChangeAspect="1" noChangeArrowheads="1"/>
          </p:cNvPicPr>
          <p:nvPr/>
        </p:nvPicPr>
        <p:blipFill>
          <a:blip r:embed="rId2" cstate="email">
            <a:duotone>
              <a:prstClr val="black"/>
              <a:srgbClr val="C00000">
                <a:tint val="45000"/>
                <a:satMod val="400000"/>
              </a:srgbClr>
            </a:duotone>
            <a:extLst>
              <a:ext uri="{28A0092B-C50C-407E-A947-70E740481C1C}">
                <a14:useLocalDpi xmlns:a14="http://schemas.microsoft.com/office/drawing/2010/main"/>
              </a:ext>
            </a:extLst>
          </a:blip>
          <a:srcRect/>
          <a:stretch>
            <a:fillRect/>
          </a:stretch>
        </p:blipFill>
        <p:spPr bwMode="auto">
          <a:xfrm>
            <a:off x="399757" y="5055207"/>
            <a:ext cx="2098896" cy="15716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a:extLst>
              <a:ext uri="{FF2B5EF4-FFF2-40B4-BE49-F238E27FC236}">
                <a16:creationId xmlns:a16="http://schemas.microsoft.com/office/drawing/2014/main" id="{0EC96005-711F-4B56-BA8B-586B1B9C6DC0}"/>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15" name="!!number1">
            <a:extLst>
              <a:ext uri="{FF2B5EF4-FFF2-40B4-BE49-F238E27FC236}">
                <a16:creationId xmlns:a16="http://schemas.microsoft.com/office/drawing/2014/main" id="{D5967780-9929-4379-9956-7B9A3E2B74A7}"/>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pic>
        <p:nvPicPr>
          <p:cNvPr id="3" name="Graphic 2" descr="Medical with solid fill">
            <a:extLst>
              <a:ext uri="{FF2B5EF4-FFF2-40B4-BE49-F238E27FC236}">
                <a16:creationId xmlns:a16="http://schemas.microsoft.com/office/drawing/2014/main" id="{8DEFD85D-1C8D-4BFF-8FCD-51B7A425F84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82900" y="3081341"/>
            <a:ext cx="1854200" cy="1854200"/>
          </a:xfrm>
          <a:prstGeom prst="rect">
            <a:avLst/>
          </a:prstGeom>
        </p:spPr>
      </p:pic>
    </p:spTree>
    <p:extLst>
      <p:ext uri="{BB962C8B-B14F-4D97-AF65-F5344CB8AC3E}">
        <p14:creationId xmlns:p14="http://schemas.microsoft.com/office/powerpoint/2010/main" val="3809917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D38715-48B5-41E1-B5B5-A3A7EF65A61A}"/>
              </a:ext>
            </a:extLst>
          </p:cNvPr>
          <p:cNvPicPr>
            <a:picLocks noChangeAspect="1"/>
          </p:cNvPicPr>
          <p:nvPr/>
        </p:nvPicPr>
        <p:blipFill>
          <a:blip r:embed="rId2"/>
          <a:stretch>
            <a:fillRect/>
          </a:stretch>
        </p:blipFill>
        <p:spPr>
          <a:xfrm>
            <a:off x="3873499" y="1648299"/>
            <a:ext cx="7651617" cy="5209701"/>
          </a:xfrm>
          <a:prstGeom prst="rect">
            <a:avLst/>
          </a:prstGeom>
        </p:spPr>
      </p:pic>
      <p:sp>
        <p:nvSpPr>
          <p:cNvPr id="12" name="!!Rectangle 7">
            <a:extLst>
              <a:ext uri="{FF2B5EF4-FFF2-40B4-BE49-F238E27FC236}">
                <a16:creationId xmlns:a16="http://schemas.microsoft.com/office/drawing/2014/main" id="{2D3545F6-8A9A-4AD2-AE5F-C655111DE086}"/>
              </a:ext>
            </a:extLst>
          </p:cNvPr>
          <p:cNvSpPr/>
          <p:nvPr/>
        </p:nvSpPr>
        <p:spPr>
          <a:xfrm>
            <a:off x="399756" y="1746607"/>
            <a:ext cx="2098896" cy="4880225"/>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effectLst/>
                <a:latin typeface="Arial" panose="020B0604020202020204" pitchFamily="34" charset="0"/>
                <a:ea typeface="Calibri" panose="020F0502020204030204" pitchFamily="34" charset="0"/>
              </a:rPr>
              <a:t>Recruitment and retention</a:t>
            </a:r>
          </a:p>
          <a:p>
            <a:endParaRPr lang="en-GB" sz="2200" b="1">
              <a:effectLst/>
              <a:latin typeface="Arial" panose="020B0604020202020204" pitchFamily="34" charset="0"/>
              <a:ea typeface="Calibri" panose="020F050202020403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p>
        </p:txBody>
      </p:sp>
      <p:pic>
        <p:nvPicPr>
          <p:cNvPr id="13" name="Picture 2" descr="Don't Shake Hands | ImagineMD">
            <a:extLst>
              <a:ext uri="{FF2B5EF4-FFF2-40B4-BE49-F238E27FC236}">
                <a16:creationId xmlns:a16="http://schemas.microsoft.com/office/drawing/2014/main" id="{774756FA-6B97-464B-85D2-C09FF5CB3EC0}"/>
              </a:ext>
            </a:extLst>
          </p:cNvPr>
          <p:cNvPicPr>
            <a:picLocks noChangeAspect="1" noChangeArrowheads="1"/>
          </p:cNvPicPr>
          <p:nvPr/>
        </p:nvPicPr>
        <p:blipFill>
          <a:blip r:embed="rId3" cstate="email">
            <a:duotone>
              <a:prstClr val="black"/>
              <a:srgbClr val="C00000">
                <a:tint val="45000"/>
                <a:satMod val="400000"/>
              </a:srgbClr>
            </a:duotone>
            <a:extLst>
              <a:ext uri="{28A0092B-C50C-407E-A947-70E740481C1C}">
                <a14:useLocalDpi xmlns:a14="http://schemas.microsoft.com/office/drawing/2010/main"/>
              </a:ext>
            </a:extLst>
          </a:blip>
          <a:srcRect/>
          <a:stretch>
            <a:fillRect/>
          </a:stretch>
        </p:blipFill>
        <p:spPr bwMode="auto">
          <a:xfrm>
            <a:off x="399757" y="5055207"/>
            <a:ext cx="2098896" cy="15716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a:extLst>
              <a:ext uri="{FF2B5EF4-FFF2-40B4-BE49-F238E27FC236}">
                <a16:creationId xmlns:a16="http://schemas.microsoft.com/office/drawing/2014/main" id="{E39AD669-67CD-4928-B056-5BEA250210C2}"/>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15" name="!!number1">
            <a:extLst>
              <a:ext uri="{FF2B5EF4-FFF2-40B4-BE49-F238E27FC236}">
                <a16:creationId xmlns:a16="http://schemas.microsoft.com/office/drawing/2014/main" id="{37C08C3F-64FB-41F6-9C8C-1E9E52B47603}"/>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7" name="TextBox 6">
            <a:extLst>
              <a:ext uri="{FF2B5EF4-FFF2-40B4-BE49-F238E27FC236}">
                <a16:creationId xmlns:a16="http://schemas.microsoft.com/office/drawing/2014/main" id="{A94B1518-223B-4F80-A06E-FDB9E4201A73}"/>
              </a:ext>
            </a:extLst>
          </p:cNvPr>
          <p:cNvSpPr txBox="1"/>
          <p:nvPr/>
        </p:nvSpPr>
        <p:spPr>
          <a:xfrm>
            <a:off x="2851988" y="2204026"/>
            <a:ext cx="6097712" cy="1384995"/>
          </a:xfrm>
          <a:prstGeom prst="rect">
            <a:avLst/>
          </a:prstGeom>
          <a:solidFill>
            <a:srgbClr val="D6043B"/>
          </a:solidFill>
        </p:spPr>
        <p:txBody>
          <a:bodyPr wrap="square">
            <a:spAutoFit/>
          </a:bodyPr>
          <a:lstStyle/>
          <a:p>
            <a:r>
              <a:rPr lang="en-GB" sz="2800" b="1">
                <a:solidFill>
                  <a:schemeClr val="bg1"/>
                </a:solidFill>
                <a:latin typeface="Arial" panose="020B0604020202020204" pitchFamily="34" charset="0"/>
                <a:cs typeface="Arial" panose="020B0604020202020204" pitchFamily="34" charset="0"/>
              </a:rPr>
              <a:t>Local trends are unsustainable and therefore a critical system priority </a:t>
            </a:r>
          </a:p>
        </p:txBody>
      </p:sp>
    </p:spTree>
    <p:extLst>
      <p:ext uri="{BB962C8B-B14F-4D97-AF65-F5344CB8AC3E}">
        <p14:creationId xmlns:p14="http://schemas.microsoft.com/office/powerpoint/2010/main" val="1504404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E115001-3C36-42CB-B75A-A16A22FA592A}"/>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5" name="!!number1">
            <a:extLst>
              <a:ext uri="{FF2B5EF4-FFF2-40B4-BE49-F238E27FC236}">
                <a16:creationId xmlns:a16="http://schemas.microsoft.com/office/drawing/2014/main" id="{3D9AF97E-F2B0-4B70-B8A6-AE9005B6E1F1}"/>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0DCF9807-C544-44C2-BCC9-5933073DC9A4}"/>
              </a:ext>
            </a:extLst>
          </p:cNvPr>
          <p:cNvSpPr txBox="1"/>
          <p:nvPr/>
        </p:nvSpPr>
        <p:spPr>
          <a:xfrm>
            <a:off x="2787589" y="1774595"/>
            <a:ext cx="9004655" cy="1200329"/>
          </a:xfrm>
          <a:prstGeom prst="rect">
            <a:avLst/>
          </a:prstGeom>
          <a:solidFill>
            <a:schemeClr val="accent6">
              <a:lumMod val="75000"/>
            </a:schemeClr>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Across Kent &amp; Medway the picture is positive- net annual workforce demand is over 28,000 FTEs with significant numbers in high value roles including:</a:t>
            </a:r>
          </a:p>
        </p:txBody>
      </p:sp>
      <p:sp>
        <p:nvSpPr>
          <p:cNvPr id="13" name="TextBox 12">
            <a:extLst>
              <a:ext uri="{FF2B5EF4-FFF2-40B4-BE49-F238E27FC236}">
                <a16:creationId xmlns:a16="http://schemas.microsoft.com/office/drawing/2014/main" id="{C3CE0BCD-20D0-438C-934E-B1040662D05D}"/>
              </a:ext>
            </a:extLst>
          </p:cNvPr>
          <p:cNvSpPr txBox="1"/>
          <p:nvPr/>
        </p:nvSpPr>
        <p:spPr>
          <a:xfrm>
            <a:off x="2787588" y="5279812"/>
            <a:ext cx="9004655" cy="1384995"/>
          </a:xfrm>
          <a:prstGeom prst="rect">
            <a:avLst/>
          </a:prstGeom>
          <a:solidFill>
            <a:srgbClr val="D6043B"/>
          </a:solidFill>
        </p:spPr>
        <p:txBody>
          <a:bodyPr wrap="square">
            <a:spAutoFit/>
          </a:bodyPr>
          <a:lstStyle/>
          <a:p>
            <a:r>
              <a:rPr lang="en-GB" sz="2800" b="1">
                <a:solidFill>
                  <a:prstClr val="white"/>
                </a:solidFill>
                <a:latin typeface="Arial" panose="020B0604020202020204" pitchFamily="34" charset="0"/>
                <a:cs typeface="Arial" panose="020B0604020202020204" pitchFamily="34" charset="0"/>
              </a:rPr>
              <a:t>Significant opportunity for improving Swale’s population health if these jobs are accessible by local residents</a:t>
            </a:r>
            <a:endParaRPr lang="en-GB" sz="2800" b="1"/>
          </a:p>
        </p:txBody>
      </p:sp>
      <p:sp>
        <p:nvSpPr>
          <p:cNvPr id="16" name="TextBox 15">
            <a:extLst>
              <a:ext uri="{FF2B5EF4-FFF2-40B4-BE49-F238E27FC236}">
                <a16:creationId xmlns:a16="http://schemas.microsoft.com/office/drawing/2014/main" id="{45A5EF94-A201-42DD-B69A-EABAC2B22BC4}"/>
              </a:ext>
            </a:extLst>
          </p:cNvPr>
          <p:cNvSpPr txBox="1"/>
          <p:nvPr/>
        </p:nvSpPr>
        <p:spPr>
          <a:xfrm>
            <a:off x="2787589" y="3132341"/>
            <a:ext cx="5640735" cy="461665"/>
          </a:xfrm>
          <a:prstGeom prst="rect">
            <a:avLst/>
          </a:prstGeom>
          <a:solidFill>
            <a:schemeClr val="accent6">
              <a:lumMod val="50000"/>
            </a:schemeClr>
          </a:solidFill>
        </p:spPr>
        <p:txBody>
          <a:bodyPr wrap="square">
            <a:spAutoFit/>
          </a:bodyPr>
          <a:lstStyle/>
          <a:p>
            <a:r>
              <a:rPr lang="en-GB" sz="2400" b="1">
                <a:solidFill>
                  <a:srgbClr val="FFFFFF"/>
                </a:solidFill>
                <a:latin typeface="Arial" panose="020B0604020202020204" pitchFamily="34" charset="0"/>
                <a:cs typeface="Arial" panose="020B0604020202020204" pitchFamily="34" charset="0"/>
              </a:rPr>
              <a:t>3,100 business associates </a:t>
            </a:r>
          </a:p>
        </p:txBody>
      </p:sp>
      <p:sp>
        <p:nvSpPr>
          <p:cNvPr id="17" name="TextBox 16">
            <a:extLst>
              <a:ext uri="{FF2B5EF4-FFF2-40B4-BE49-F238E27FC236}">
                <a16:creationId xmlns:a16="http://schemas.microsoft.com/office/drawing/2014/main" id="{7FC06952-B508-47B0-9FB7-8FB49533111C}"/>
              </a:ext>
            </a:extLst>
          </p:cNvPr>
          <p:cNvSpPr txBox="1"/>
          <p:nvPr/>
        </p:nvSpPr>
        <p:spPr>
          <a:xfrm>
            <a:off x="2787589" y="3725054"/>
            <a:ext cx="5640735" cy="461665"/>
          </a:xfrm>
          <a:prstGeom prst="rect">
            <a:avLst/>
          </a:prstGeom>
          <a:solidFill>
            <a:schemeClr val="accent6">
              <a:lumMod val="50000"/>
            </a:schemeClr>
          </a:solidFill>
        </p:spPr>
        <p:txBody>
          <a:bodyPr wrap="square">
            <a:spAutoFit/>
          </a:bodyPr>
          <a:lstStyle/>
          <a:p>
            <a:r>
              <a:rPr lang="en-GB" sz="2400" b="1">
                <a:solidFill>
                  <a:srgbClr val="FFFFFF"/>
                </a:solidFill>
                <a:latin typeface="Arial" panose="020B0604020202020204" pitchFamily="34" charset="0"/>
                <a:cs typeface="Arial" panose="020B0604020202020204" pitchFamily="34" charset="0"/>
              </a:rPr>
              <a:t>4,100 corporate managers </a:t>
            </a:r>
          </a:p>
        </p:txBody>
      </p:sp>
      <p:sp>
        <p:nvSpPr>
          <p:cNvPr id="18" name="TextBox 17">
            <a:extLst>
              <a:ext uri="{FF2B5EF4-FFF2-40B4-BE49-F238E27FC236}">
                <a16:creationId xmlns:a16="http://schemas.microsoft.com/office/drawing/2014/main" id="{C9C5055E-6F9F-46C3-A486-149E1F768ED1}"/>
              </a:ext>
            </a:extLst>
          </p:cNvPr>
          <p:cNvSpPr txBox="1"/>
          <p:nvPr/>
        </p:nvSpPr>
        <p:spPr>
          <a:xfrm>
            <a:off x="2787589" y="4317767"/>
            <a:ext cx="5640734" cy="830997"/>
          </a:xfrm>
          <a:prstGeom prst="rect">
            <a:avLst/>
          </a:prstGeom>
          <a:solidFill>
            <a:schemeClr val="accent6">
              <a:lumMod val="50000"/>
            </a:schemeClr>
          </a:solidFill>
        </p:spPr>
        <p:txBody>
          <a:bodyPr wrap="square">
            <a:spAutoFit/>
          </a:bodyPr>
          <a:lstStyle/>
          <a:p>
            <a:r>
              <a:rPr lang="en-GB" sz="2400" b="1">
                <a:solidFill>
                  <a:srgbClr val="FFFFFF"/>
                </a:solidFill>
                <a:latin typeface="Arial" panose="020B0604020202020204" pitchFamily="34" charset="0"/>
                <a:cs typeface="Arial" panose="020B0604020202020204" pitchFamily="34" charset="0"/>
              </a:rPr>
              <a:t>1,500 science, engineering and tech roles</a:t>
            </a:r>
          </a:p>
        </p:txBody>
      </p:sp>
      <p:sp>
        <p:nvSpPr>
          <p:cNvPr id="19" name="!!Rectangle 7">
            <a:extLst>
              <a:ext uri="{FF2B5EF4-FFF2-40B4-BE49-F238E27FC236}">
                <a16:creationId xmlns:a16="http://schemas.microsoft.com/office/drawing/2014/main" id="{8A451A30-59C5-4026-961F-2A8D8DA7E53D}"/>
              </a:ext>
            </a:extLst>
          </p:cNvPr>
          <p:cNvSpPr/>
          <p:nvPr/>
        </p:nvSpPr>
        <p:spPr>
          <a:xfrm>
            <a:off x="399756" y="1746607"/>
            <a:ext cx="2098896" cy="4880225"/>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effectLst/>
                <a:latin typeface="Arial" panose="020B0604020202020204" pitchFamily="34" charset="0"/>
                <a:ea typeface="Calibri" panose="020F0502020204030204" pitchFamily="34" charset="0"/>
              </a:rPr>
              <a:t>Recruitment and retention</a:t>
            </a:r>
          </a:p>
          <a:p>
            <a:endParaRPr lang="en-GB" sz="2200" b="1">
              <a:effectLst/>
              <a:latin typeface="Arial" panose="020B0604020202020204" pitchFamily="34" charset="0"/>
              <a:ea typeface="Calibri" panose="020F050202020403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latin typeface="Arial" panose="020B0604020202020204" pitchFamily="34" charset="0"/>
            </a:endParaRPr>
          </a:p>
          <a:p>
            <a:endParaRPr lang="en-GB" sz="2200" b="1"/>
          </a:p>
        </p:txBody>
      </p:sp>
      <p:pic>
        <p:nvPicPr>
          <p:cNvPr id="20" name="Picture 2" descr="Don't Shake Hands | ImagineMD">
            <a:extLst>
              <a:ext uri="{FF2B5EF4-FFF2-40B4-BE49-F238E27FC236}">
                <a16:creationId xmlns:a16="http://schemas.microsoft.com/office/drawing/2014/main" id="{0CA54E86-900E-44F6-82BC-8C8D746A2905}"/>
              </a:ext>
            </a:extLst>
          </p:cNvPr>
          <p:cNvPicPr>
            <a:picLocks noChangeAspect="1" noChangeArrowheads="1"/>
          </p:cNvPicPr>
          <p:nvPr/>
        </p:nvPicPr>
        <p:blipFill>
          <a:blip r:embed="rId2" cstate="email">
            <a:duotone>
              <a:prstClr val="black"/>
              <a:srgbClr val="C00000">
                <a:tint val="45000"/>
                <a:satMod val="400000"/>
              </a:srgbClr>
            </a:duotone>
            <a:extLst>
              <a:ext uri="{28A0092B-C50C-407E-A947-70E740481C1C}">
                <a14:useLocalDpi xmlns:a14="http://schemas.microsoft.com/office/drawing/2010/main"/>
              </a:ext>
            </a:extLst>
          </a:blip>
          <a:srcRect/>
          <a:stretch>
            <a:fillRect/>
          </a:stretch>
        </p:blipFill>
        <p:spPr bwMode="auto">
          <a:xfrm>
            <a:off x="399757" y="5055207"/>
            <a:ext cx="2098896"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3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E115001-3C36-42CB-B75A-A16A22FA592A}"/>
              </a:ext>
            </a:extLst>
          </p:cNvPr>
          <p:cNvSpPr/>
          <p:nvPr/>
        </p:nvSpPr>
        <p:spPr>
          <a:xfrm>
            <a:off x="1158522" y="360838"/>
            <a:ext cx="6497952" cy="681500"/>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500">
                <a:latin typeface="Impact" panose="020B0806030902050204" pitchFamily="34" charset="0"/>
                <a:ea typeface="Cambria" panose="02040503050406030204" pitchFamily="18" charset="0"/>
                <a:cs typeface="Arial" panose="020B0604020202020204" pitchFamily="34" charset="0"/>
              </a:rPr>
              <a:t>Infrastructure and Investment</a:t>
            </a:r>
          </a:p>
        </p:txBody>
      </p:sp>
      <p:sp>
        <p:nvSpPr>
          <p:cNvPr id="5" name="!!number1">
            <a:extLst>
              <a:ext uri="{FF2B5EF4-FFF2-40B4-BE49-F238E27FC236}">
                <a16:creationId xmlns:a16="http://schemas.microsoft.com/office/drawing/2014/main" id="{3D9AF97E-F2B0-4B70-B8A6-AE9005B6E1F1}"/>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21" name="Rectangle 20">
            <a:extLst>
              <a:ext uri="{FF2B5EF4-FFF2-40B4-BE49-F238E27FC236}">
                <a16:creationId xmlns:a16="http://schemas.microsoft.com/office/drawing/2014/main" id="{82A1F0B2-0B13-4972-825A-BF8EC063AFA2}"/>
              </a:ext>
            </a:extLst>
          </p:cNvPr>
          <p:cNvSpPr/>
          <p:nvPr/>
        </p:nvSpPr>
        <p:spPr>
          <a:xfrm>
            <a:off x="2964384" y="4928508"/>
            <a:ext cx="2405695" cy="908685"/>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Digital exclusion </a:t>
            </a:r>
          </a:p>
        </p:txBody>
      </p:sp>
      <p:sp>
        <p:nvSpPr>
          <p:cNvPr id="22" name="Rectangle 21">
            <a:extLst>
              <a:ext uri="{FF2B5EF4-FFF2-40B4-BE49-F238E27FC236}">
                <a16:creationId xmlns:a16="http://schemas.microsoft.com/office/drawing/2014/main" id="{2AE6465A-7748-4748-806D-4EC264971C54}"/>
              </a:ext>
            </a:extLst>
          </p:cNvPr>
          <p:cNvSpPr/>
          <p:nvPr/>
        </p:nvSpPr>
        <p:spPr>
          <a:xfrm>
            <a:off x="2964384" y="3241753"/>
            <a:ext cx="2405695" cy="886291"/>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Housing</a:t>
            </a:r>
          </a:p>
        </p:txBody>
      </p:sp>
      <p:sp>
        <p:nvSpPr>
          <p:cNvPr id="23" name="Rectangle 22">
            <a:extLst>
              <a:ext uri="{FF2B5EF4-FFF2-40B4-BE49-F238E27FC236}">
                <a16:creationId xmlns:a16="http://schemas.microsoft.com/office/drawing/2014/main" id="{5EB0592D-B4D5-4267-B97D-5E8AE7AA7630}"/>
              </a:ext>
            </a:extLst>
          </p:cNvPr>
          <p:cNvSpPr/>
          <p:nvPr/>
        </p:nvSpPr>
        <p:spPr>
          <a:xfrm>
            <a:off x="2932831" y="1746607"/>
            <a:ext cx="2437248" cy="88305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Transport </a:t>
            </a:r>
          </a:p>
        </p:txBody>
      </p:sp>
      <p:sp>
        <p:nvSpPr>
          <p:cNvPr id="33" name="Rectangle 32">
            <a:extLst>
              <a:ext uri="{FF2B5EF4-FFF2-40B4-BE49-F238E27FC236}">
                <a16:creationId xmlns:a16="http://schemas.microsoft.com/office/drawing/2014/main" id="{FA4F36FC-8B0F-4C26-A080-0883AAFCEB97}"/>
              </a:ext>
            </a:extLst>
          </p:cNvPr>
          <p:cNvSpPr/>
          <p:nvPr/>
        </p:nvSpPr>
        <p:spPr>
          <a:xfrm>
            <a:off x="5957006" y="4928509"/>
            <a:ext cx="5835237" cy="90868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i="0">
                <a:solidFill>
                  <a:schemeClr val="bg1"/>
                </a:solidFill>
                <a:effectLst/>
                <a:latin typeface="Arial" panose="020B0604020202020204" pitchFamily="34" charset="0"/>
                <a:cs typeface="Arial" panose="020B0604020202020204" pitchFamily="34" charset="0"/>
              </a:rPr>
              <a:t>Only 41% of households in Kent reach UK national average connection speeds</a:t>
            </a:r>
            <a:endParaRPr lang="en-GB" sz="2200" b="1">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01429DA-9476-4BFA-89DC-69EB5E153E64}"/>
              </a:ext>
            </a:extLst>
          </p:cNvPr>
          <p:cNvSpPr/>
          <p:nvPr/>
        </p:nvSpPr>
        <p:spPr>
          <a:xfrm>
            <a:off x="5957006" y="3219477"/>
            <a:ext cx="5835238" cy="930841"/>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a:latin typeface="Arial" panose="020B0604020202020204" pitchFamily="34" charset="0"/>
                <a:cs typeface="Arial" panose="020B0604020202020204" pitchFamily="34" charset="0"/>
              </a:rPr>
              <a:t>By 2038, 25.3% of homes will require an adaption to deal with health and care demands</a:t>
            </a:r>
          </a:p>
        </p:txBody>
      </p:sp>
      <p:sp>
        <p:nvSpPr>
          <p:cNvPr id="37" name="Rectangle 36">
            <a:extLst>
              <a:ext uri="{FF2B5EF4-FFF2-40B4-BE49-F238E27FC236}">
                <a16:creationId xmlns:a16="http://schemas.microsoft.com/office/drawing/2014/main" id="{429D15B3-4F74-4CE7-9E45-3E27B45E4C7D}"/>
              </a:ext>
            </a:extLst>
          </p:cNvPr>
          <p:cNvSpPr/>
          <p:nvPr/>
        </p:nvSpPr>
        <p:spPr>
          <a:xfrm>
            <a:off x="5957006" y="1737532"/>
            <a:ext cx="5835238" cy="892131"/>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59% of Sheppey’s workforce commute off island</a:t>
            </a:r>
          </a:p>
        </p:txBody>
      </p:sp>
      <p:sp>
        <p:nvSpPr>
          <p:cNvPr id="16" name="!!Rectangle 7">
            <a:extLst>
              <a:ext uri="{FF2B5EF4-FFF2-40B4-BE49-F238E27FC236}">
                <a16:creationId xmlns:a16="http://schemas.microsoft.com/office/drawing/2014/main" id="{086E9E39-BD3E-4D7E-91DF-24A55683DF6D}"/>
              </a:ext>
            </a:extLst>
          </p:cNvPr>
          <p:cNvSpPr/>
          <p:nvPr/>
        </p:nvSpPr>
        <p:spPr>
          <a:xfrm>
            <a:off x="399756" y="1746607"/>
            <a:ext cx="2098896" cy="4880225"/>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rPr>
              <a:t>Infrastructure and Investment</a:t>
            </a: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p:txBody>
      </p:sp>
      <p:pic>
        <p:nvPicPr>
          <p:cNvPr id="23554" name="Picture 2" descr="Why You Should Treat Your Business as an Investment (and 5 Steps to Make It  Pay Off) | Inc.com">
            <a:extLst>
              <a:ext uri="{FF2B5EF4-FFF2-40B4-BE49-F238E27FC236}">
                <a16:creationId xmlns:a16="http://schemas.microsoft.com/office/drawing/2014/main" id="{E452A6A8-2BC8-4EED-90B8-77A856514684}"/>
              </a:ext>
            </a:extLst>
          </p:cNvPr>
          <p:cNvPicPr>
            <a:picLocks noChangeAspect="1" noChangeArrowheads="1"/>
          </p:cNvPicPr>
          <p:nvPr/>
        </p:nvPicPr>
        <p:blipFill>
          <a:blip r:embed="rId2" cstate="email">
            <a:duotone>
              <a:prstClr val="black"/>
              <a:srgbClr val="C00000">
                <a:tint val="45000"/>
                <a:satMod val="400000"/>
              </a:srgbClr>
            </a:duotone>
            <a:extLst>
              <a:ext uri="{28A0092B-C50C-407E-A947-70E740481C1C}">
                <a14:useLocalDpi xmlns:a14="http://schemas.microsoft.com/office/drawing/2010/main"/>
              </a:ext>
            </a:extLst>
          </a:blip>
          <a:srcRect/>
          <a:stretch>
            <a:fillRect/>
          </a:stretch>
        </p:blipFill>
        <p:spPr bwMode="auto">
          <a:xfrm>
            <a:off x="399756" y="5026632"/>
            <a:ext cx="209889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4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3755AD0-C79B-4396-8C0E-12788FAD11DD}"/>
              </a:ext>
            </a:extLst>
          </p:cNvPr>
          <p:cNvSpPr/>
          <p:nvPr/>
        </p:nvSpPr>
        <p:spPr>
          <a:xfrm>
            <a:off x="1238488" y="322887"/>
            <a:ext cx="6497952" cy="119768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Context, Challenges, Consequences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5" name="!!number1">
            <a:extLst>
              <a:ext uri="{FF2B5EF4-FFF2-40B4-BE49-F238E27FC236}">
                <a16:creationId xmlns:a16="http://schemas.microsoft.com/office/drawing/2014/main" id="{1E36FA48-AF28-4F6F-8A3E-B74C259AAA91}"/>
              </a:ext>
            </a:extLst>
          </p:cNvPr>
          <p:cNvSpPr/>
          <p:nvPr/>
        </p:nvSpPr>
        <p:spPr>
          <a:xfrm>
            <a:off x="666883" y="3228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graphicFrame>
        <p:nvGraphicFramePr>
          <p:cNvPr id="6" name="Diagram 5">
            <a:extLst>
              <a:ext uri="{FF2B5EF4-FFF2-40B4-BE49-F238E27FC236}">
                <a16:creationId xmlns:a16="http://schemas.microsoft.com/office/drawing/2014/main" id="{90973869-0792-4120-8500-A8CCC3536FD2}"/>
              </a:ext>
            </a:extLst>
          </p:cNvPr>
          <p:cNvGraphicFramePr/>
          <p:nvPr/>
        </p:nvGraphicFramePr>
        <p:xfrm>
          <a:off x="-419100" y="2057400"/>
          <a:ext cx="5816600" cy="413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F92B5E4E-62D7-4C34-86CB-7981B541738A}"/>
              </a:ext>
            </a:extLst>
          </p:cNvPr>
          <p:cNvSpPr/>
          <p:nvPr/>
        </p:nvSpPr>
        <p:spPr>
          <a:xfrm>
            <a:off x="5086023" y="3718478"/>
            <a:ext cx="6497952" cy="90868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0">
                <a:solidFill>
                  <a:schemeClr val="bg1"/>
                </a:solidFill>
                <a:effectLst/>
                <a:latin typeface="Arial" panose="020B0604020202020204" pitchFamily="34" charset="0"/>
                <a:cs typeface="Arial" panose="020B0604020202020204" pitchFamily="34" charset="0"/>
              </a:rPr>
              <a:t>Recruitment and retention </a:t>
            </a:r>
            <a:endParaRPr lang="en-GB" sz="3200" b="1">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610A49-A738-4FE3-AC95-59F84709BCFE}"/>
              </a:ext>
            </a:extLst>
          </p:cNvPr>
          <p:cNvSpPr/>
          <p:nvPr/>
        </p:nvSpPr>
        <p:spPr>
          <a:xfrm>
            <a:off x="5086023" y="2645551"/>
            <a:ext cx="6497952" cy="930841"/>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latin typeface="Arial" panose="020B0604020202020204" pitchFamily="34" charset="0"/>
                <a:cs typeface="Arial" panose="020B0604020202020204" pitchFamily="34" charset="0"/>
              </a:rPr>
              <a:t>Learning from Lockdown </a:t>
            </a:r>
          </a:p>
        </p:txBody>
      </p:sp>
      <p:sp>
        <p:nvSpPr>
          <p:cNvPr id="9" name="Rectangle 8">
            <a:extLst>
              <a:ext uri="{FF2B5EF4-FFF2-40B4-BE49-F238E27FC236}">
                <a16:creationId xmlns:a16="http://schemas.microsoft.com/office/drawing/2014/main" id="{70A85E31-19F3-42D2-8D4B-325FC75A9A20}"/>
              </a:ext>
            </a:extLst>
          </p:cNvPr>
          <p:cNvSpPr/>
          <p:nvPr/>
        </p:nvSpPr>
        <p:spPr>
          <a:xfrm>
            <a:off x="5086023" y="1611334"/>
            <a:ext cx="6497952" cy="892131"/>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latin typeface="Arial" panose="020B0604020202020204" pitchFamily="34" charset="0"/>
                <a:cs typeface="Arial" panose="020B0604020202020204" pitchFamily="34" charset="0"/>
              </a:rPr>
              <a:t>Intra-Borough Disparities</a:t>
            </a:r>
          </a:p>
        </p:txBody>
      </p:sp>
      <p:sp>
        <p:nvSpPr>
          <p:cNvPr id="10" name="Rectangle 9">
            <a:extLst>
              <a:ext uri="{FF2B5EF4-FFF2-40B4-BE49-F238E27FC236}">
                <a16:creationId xmlns:a16="http://schemas.microsoft.com/office/drawing/2014/main" id="{E53742BC-B851-4390-922C-FA8D9C8A0F57}"/>
              </a:ext>
            </a:extLst>
          </p:cNvPr>
          <p:cNvSpPr/>
          <p:nvPr/>
        </p:nvSpPr>
        <p:spPr>
          <a:xfrm>
            <a:off x="5086023" y="4795322"/>
            <a:ext cx="6497952" cy="90868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0">
                <a:solidFill>
                  <a:schemeClr val="bg1"/>
                </a:solidFill>
                <a:effectLst/>
                <a:latin typeface="Arial" panose="020B0604020202020204" pitchFamily="34" charset="0"/>
                <a:cs typeface="Arial" panose="020B0604020202020204" pitchFamily="34" charset="0"/>
              </a:rPr>
              <a:t>Skills and education </a:t>
            </a:r>
            <a:endParaRPr lang="en-GB" sz="3200" b="1">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47199A9-E7E7-436B-B27A-1C1B438CBCC4}"/>
              </a:ext>
            </a:extLst>
          </p:cNvPr>
          <p:cNvSpPr/>
          <p:nvPr/>
        </p:nvSpPr>
        <p:spPr>
          <a:xfrm>
            <a:off x="5086023" y="5846092"/>
            <a:ext cx="6497952" cy="90868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solidFill>
                  <a:schemeClr val="bg1"/>
                </a:solidFill>
                <a:latin typeface="Arial" panose="020B0604020202020204" pitchFamily="34" charset="0"/>
                <a:cs typeface="Arial" panose="020B0604020202020204" pitchFamily="34" charset="0"/>
              </a:rPr>
              <a:t>Infrastructure and investment  </a:t>
            </a:r>
          </a:p>
        </p:txBody>
      </p:sp>
    </p:spTree>
    <p:extLst>
      <p:ext uri="{BB962C8B-B14F-4D97-AF65-F5344CB8AC3E}">
        <p14:creationId xmlns:p14="http://schemas.microsoft.com/office/powerpoint/2010/main" val="27973800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a:latin typeface="Gadugi" panose="020B0502040204020203" pitchFamily="34" charset="0"/>
                <a:ea typeface="Gadugi" panose="020B0502040204020203" pitchFamily="34" charset="0"/>
              </a:rPr>
              <a:t>The Playbook</a:t>
            </a:r>
          </a:p>
        </p:txBody>
      </p:sp>
      <p:sp>
        <p:nvSpPr>
          <p:cNvPr id="15" name="Rectangle 14"/>
          <p:cNvSpPr/>
          <p:nvPr/>
        </p:nvSpPr>
        <p:spPr>
          <a:xfrm>
            <a:off x="9986079" y="2974174"/>
            <a:ext cx="1947492" cy="2337413"/>
          </a:xfrm>
          <a:prstGeom prst="rect">
            <a:avLst/>
          </a:prstGeom>
          <a:solidFill>
            <a:srgbClr val="D6043B"/>
          </a:solidFill>
          <a:ln w="28575" cap="flat" cmpd="sng" algn="ctr">
            <a:noFill/>
            <a:prstDash val="solid"/>
            <a:miter lim="800000"/>
          </a:ln>
          <a:effectLst/>
        </p:spPr>
        <p:txBody>
          <a:bodyPr lIns="108000" rIns="10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sm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Place-based approach that delivers</a:t>
            </a:r>
            <a:endParaRPr kumimoji="0" lang="en-GB" sz="2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5885410" y="2373069"/>
            <a:ext cx="1438131" cy="60110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Short Term Priorities </a:t>
            </a:r>
          </a:p>
        </p:txBody>
      </p:sp>
      <p:sp>
        <p:nvSpPr>
          <p:cNvPr id="21" name="Rectangle 20"/>
          <p:cNvSpPr/>
          <p:nvPr/>
        </p:nvSpPr>
        <p:spPr>
          <a:xfrm>
            <a:off x="5885410" y="3133192"/>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Blueprint</a:t>
            </a:r>
          </a:p>
        </p:txBody>
      </p:sp>
      <p:sp>
        <p:nvSpPr>
          <p:cNvPr id="22" name="Rectangle 21"/>
          <p:cNvSpPr/>
          <p:nvPr/>
        </p:nvSpPr>
        <p:spPr>
          <a:xfrm>
            <a:off x="5885410" y="3878408"/>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Different Systems</a:t>
            </a:r>
          </a:p>
        </p:txBody>
      </p:sp>
      <p:sp>
        <p:nvSpPr>
          <p:cNvPr id="23" name="Rectangle 22"/>
          <p:cNvSpPr/>
          <p:nvPr/>
        </p:nvSpPr>
        <p:spPr>
          <a:xfrm>
            <a:off x="5885410" y="4611043"/>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Siloed Budgets</a:t>
            </a:r>
          </a:p>
        </p:txBody>
      </p:sp>
      <p:sp>
        <p:nvSpPr>
          <p:cNvPr id="24" name="Rectangle 23"/>
          <p:cNvSpPr/>
          <p:nvPr/>
        </p:nvSpPr>
        <p:spPr>
          <a:xfrm>
            <a:off x="5885410" y="5390661"/>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Fear &amp; Risk of Failure</a:t>
            </a:r>
          </a:p>
        </p:txBody>
      </p:sp>
      <p:sp>
        <p:nvSpPr>
          <p:cNvPr id="26" name="Rectangle 25"/>
          <p:cNvSpPr/>
          <p:nvPr/>
        </p:nvSpPr>
        <p:spPr>
          <a:xfrm>
            <a:off x="490842" y="1769863"/>
            <a:ext cx="1720344" cy="637202"/>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Local Government</a:t>
            </a:r>
          </a:p>
        </p:txBody>
      </p:sp>
      <p:sp>
        <p:nvSpPr>
          <p:cNvPr id="27" name="Rectangle 26"/>
          <p:cNvSpPr/>
          <p:nvPr/>
        </p:nvSpPr>
        <p:spPr>
          <a:xfrm>
            <a:off x="493696" y="2449845"/>
            <a:ext cx="1720344" cy="636693"/>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NHS CCGs, Trusts &amp; GPs</a:t>
            </a:r>
          </a:p>
        </p:txBody>
      </p:sp>
      <p:sp>
        <p:nvSpPr>
          <p:cNvPr id="28" name="Rectangle 27"/>
          <p:cNvSpPr/>
          <p:nvPr/>
        </p:nvSpPr>
        <p:spPr>
          <a:xfrm>
            <a:off x="490842" y="385960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Residents &amp; Third Sector</a:t>
            </a:r>
          </a:p>
        </p:txBody>
      </p:sp>
      <p:sp>
        <p:nvSpPr>
          <p:cNvPr id="29" name="Rectangle 28"/>
          <p:cNvSpPr/>
          <p:nvPr/>
        </p:nvSpPr>
        <p:spPr>
          <a:xfrm>
            <a:off x="490841" y="6005670"/>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 / Private Sector Housing</a:t>
            </a:r>
          </a:p>
        </p:txBody>
      </p:sp>
      <p:sp>
        <p:nvSpPr>
          <p:cNvPr id="30" name="Rectangle 29"/>
          <p:cNvSpPr/>
          <p:nvPr/>
        </p:nvSpPr>
        <p:spPr>
          <a:xfrm>
            <a:off x="490842" y="3129272"/>
            <a:ext cx="1720344" cy="65766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Housing Associations</a:t>
            </a:r>
          </a:p>
        </p:txBody>
      </p:sp>
      <p:sp>
        <p:nvSpPr>
          <p:cNvPr id="31" name="Rectangle 30"/>
          <p:cNvSpPr/>
          <p:nvPr/>
        </p:nvSpPr>
        <p:spPr>
          <a:xfrm>
            <a:off x="490842" y="528701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Central Government</a:t>
            </a:r>
          </a:p>
        </p:txBody>
      </p:sp>
      <p:sp>
        <p:nvSpPr>
          <p:cNvPr id="32" name="Rectangle 31"/>
          <p:cNvSpPr/>
          <p:nvPr/>
        </p:nvSpPr>
        <p:spPr>
          <a:xfrm>
            <a:off x="490842" y="4571411"/>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Education Providers</a:t>
            </a:r>
          </a:p>
        </p:txBody>
      </p:sp>
      <p:sp>
        <p:nvSpPr>
          <p:cNvPr id="25" name="Rectangle 24"/>
          <p:cNvSpPr/>
          <p:nvPr/>
        </p:nvSpPr>
        <p:spPr>
          <a:xfrm>
            <a:off x="359001" y="1114081"/>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Stakeholders</a:t>
            </a:r>
          </a:p>
        </p:txBody>
      </p:sp>
      <p:sp>
        <p:nvSpPr>
          <p:cNvPr id="33" name="Rectangle 32"/>
          <p:cNvSpPr/>
          <p:nvPr/>
        </p:nvSpPr>
        <p:spPr>
          <a:xfrm>
            <a:off x="9647702" y="1114208"/>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Goal</a:t>
            </a:r>
          </a:p>
        </p:txBody>
      </p:sp>
      <p:sp>
        <p:nvSpPr>
          <p:cNvPr id="34" name="Rectangle 33"/>
          <p:cNvSpPr/>
          <p:nvPr/>
        </p:nvSpPr>
        <p:spPr>
          <a:xfrm>
            <a:off x="5774014" y="1146739"/>
            <a:ext cx="1622983"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Barriers</a:t>
            </a:r>
          </a:p>
        </p:txBody>
      </p:sp>
      <p:sp>
        <p:nvSpPr>
          <p:cNvPr id="35" name="Rectangle 34"/>
          <p:cNvSpPr/>
          <p:nvPr/>
        </p:nvSpPr>
        <p:spPr>
          <a:xfrm>
            <a:off x="2749241" y="1142342"/>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Building Blocks</a:t>
            </a:r>
          </a:p>
        </p:txBody>
      </p:sp>
      <p:sp>
        <p:nvSpPr>
          <p:cNvPr id="36" name="Rectangle 35"/>
          <p:cNvSpPr/>
          <p:nvPr/>
        </p:nvSpPr>
        <p:spPr>
          <a:xfrm>
            <a:off x="7749739" y="1146889"/>
            <a:ext cx="1755041"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Aims</a:t>
            </a:r>
          </a:p>
        </p:txBody>
      </p:sp>
      <p:sp>
        <p:nvSpPr>
          <p:cNvPr id="37" name="Title 1">
            <a:extLst>
              <a:ext uri="{FF2B5EF4-FFF2-40B4-BE49-F238E27FC236}">
                <a16:creationId xmlns:a16="http://schemas.microsoft.com/office/drawing/2014/main" id="{FADDB8F0-C476-416E-8190-4A2913906B31}"/>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Tree>
    <p:extLst>
      <p:ext uri="{BB962C8B-B14F-4D97-AF65-F5344CB8AC3E}">
        <p14:creationId xmlns:p14="http://schemas.microsoft.com/office/powerpoint/2010/main" val="16388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56D8270-C0B9-4A89-9AD3-7EC5099789FF}"/>
              </a:ext>
            </a:extLst>
          </p:cNvPr>
          <p:cNvSpPr/>
          <p:nvPr/>
        </p:nvSpPr>
        <p:spPr>
          <a:xfrm>
            <a:off x="150301" y="849467"/>
            <a:ext cx="2288099" cy="586896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Context, challenges, and consequences</a:t>
            </a:r>
          </a:p>
        </p:txBody>
      </p:sp>
      <p:sp>
        <p:nvSpPr>
          <p:cNvPr id="10" name="!!Rectangle 7">
            <a:extLst>
              <a:ext uri="{FF2B5EF4-FFF2-40B4-BE49-F238E27FC236}">
                <a16:creationId xmlns:a16="http://schemas.microsoft.com/office/drawing/2014/main" id="{75CEBA40-6FF4-4815-B6F3-C0C2B6CCBA86}"/>
              </a:ext>
            </a:extLst>
          </p:cNvPr>
          <p:cNvSpPr/>
          <p:nvPr/>
        </p:nvSpPr>
        <p:spPr>
          <a:xfrm>
            <a:off x="4950901" y="8748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Agree place-based approach</a:t>
            </a:r>
          </a:p>
        </p:txBody>
      </p:sp>
      <p:sp>
        <p:nvSpPr>
          <p:cNvPr id="12" name="!!Rectangle 7">
            <a:extLst>
              <a:ext uri="{FF2B5EF4-FFF2-40B4-BE49-F238E27FC236}">
                <a16:creationId xmlns:a16="http://schemas.microsoft.com/office/drawing/2014/main" id="{1E744DD5-8717-41DA-9DA6-E4100D815FFB}"/>
              </a:ext>
            </a:extLst>
          </p:cNvPr>
          <p:cNvSpPr/>
          <p:nvPr/>
        </p:nvSpPr>
        <p:spPr>
          <a:xfrm>
            <a:off x="2550601" y="849467"/>
            <a:ext cx="2288099" cy="5868967"/>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Enabling policies and programmes</a:t>
            </a:r>
          </a:p>
        </p:txBody>
      </p:sp>
      <p:sp>
        <p:nvSpPr>
          <p:cNvPr id="13" name="!!Rectangle 7">
            <a:extLst>
              <a:ext uri="{FF2B5EF4-FFF2-40B4-BE49-F238E27FC236}">
                <a16:creationId xmlns:a16="http://schemas.microsoft.com/office/drawing/2014/main" id="{80105E43-B6E1-46EF-8D6C-907345555E78}"/>
              </a:ext>
            </a:extLst>
          </p:cNvPr>
          <p:cNvSpPr/>
          <p:nvPr/>
        </p:nvSpPr>
        <p:spPr>
          <a:xfrm>
            <a:off x="9753600" y="874867"/>
            <a:ext cx="2288099" cy="58689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2100">
              <a:latin typeface="Arial" panose="020B0604020202020204" pitchFamily="34" charset="0"/>
              <a:ea typeface="Cambria" panose="02040503050406030204" pitchFamily="18" charset="0"/>
              <a:cs typeface="Arial" panose="020B0604020202020204" pitchFamily="34" charset="0"/>
            </a:endParaRPr>
          </a:p>
        </p:txBody>
      </p:sp>
      <p:sp>
        <p:nvSpPr>
          <p:cNvPr id="14" name="!!Rectangle 7">
            <a:extLst>
              <a:ext uri="{FF2B5EF4-FFF2-40B4-BE49-F238E27FC236}">
                <a16:creationId xmlns:a16="http://schemas.microsoft.com/office/drawing/2014/main" id="{78B7ECC9-926E-494D-9988-B9FE76A1ABE4}"/>
              </a:ext>
            </a:extLst>
          </p:cNvPr>
          <p:cNvSpPr/>
          <p:nvPr/>
        </p:nvSpPr>
        <p:spPr>
          <a:xfrm>
            <a:off x="7366000" y="8494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600" b="1">
                <a:latin typeface="Arial" panose="020B0604020202020204" pitchFamily="34" charset="0"/>
                <a:ea typeface="Cambria" panose="02040503050406030204" pitchFamily="18" charset="0"/>
                <a:cs typeface="Arial" panose="020B0604020202020204" pitchFamily="34" charset="0"/>
              </a:rPr>
              <a:t>Co-production</a:t>
            </a:r>
          </a:p>
        </p:txBody>
      </p:sp>
      <p:sp>
        <p:nvSpPr>
          <p:cNvPr id="15" name="!!Rectangle 7">
            <a:extLst>
              <a:ext uri="{FF2B5EF4-FFF2-40B4-BE49-F238E27FC236}">
                <a16:creationId xmlns:a16="http://schemas.microsoft.com/office/drawing/2014/main" id="{7536D9CB-D6A7-45ED-A596-4D6E830B8FC8}"/>
              </a:ext>
            </a:extLst>
          </p:cNvPr>
          <p:cNvSpPr/>
          <p:nvPr/>
        </p:nvSpPr>
        <p:spPr>
          <a:xfrm>
            <a:off x="4991100" y="3173567"/>
            <a:ext cx="3350316"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Swale Playbook Programme </a:t>
            </a:r>
          </a:p>
        </p:txBody>
      </p:sp>
      <p:sp>
        <p:nvSpPr>
          <p:cNvPr id="16" name="Isosceles Triangle 15">
            <a:extLst>
              <a:ext uri="{FF2B5EF4-FFF2-40B4-BE49-F238E27FC236}">
                <a16:creationId xmlns:a16="http://schemas.microsoft.com/office/drawing/2014/main" id="{B442764E-3A7F-484E-8718-28C747DBEB17}"/>
              </a:ext>
            </a:extLst>
          </p:cNvPr>
          <p:cNvSpPr/>
          <p:nvPr/>
        </p:nvSpPr>
        <p:spPr>
          <a:xfrm rot="5400000">
            <a:off x="7554347" y="3960634"/>
            <a:ext cx="2122337" cy="5481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7">
            <a:extLst>
              <a:ext uri="{FF2B5EF4-FFF2-40B4-BE49-F238E27FC236}">
                <a16:creationId xmlns:a16="http://schemas.microsoft.com/office/drawing/2014/main" id="{E74515DB-10B9-4C9C-932E-C950A4872466}"/>
              </a:ext>
            </a:extLst>
          </p:cNvPr>
          <p:cNvSpPr/>
          <p:nvPr/>
        </p:nvSpPr>
        <p:spPr>
          <a:xfrm>
            <a:off x="9841450" y="2050559"/>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Life Science </a:t>
            </a:r>
          </a:p>
        </p:txBody>
      </p:sp>
      <p:sp>
        <p:nvSpPr>
          <p:cNvPr id="18" name="!!number1">
            <a:extLst>
              <a:ext uri="{FF2B5EF4-FFF2-40B4-BE49-F238E27FC236}">
                <a16:creationId xmlns:a16="http://schemas.microsoft.com/office/drawing/2014/main" id="{282A86C8-F002-43CD-9854-DCD6FD120208}"/>
              </a:ext>
            </a:extLst>
          </p:cNvPr>
          <p:cNvSpPr/>
          <p:nvPr/>
        </p:nvSpPr>
        <p:spPr>
          <a:xfrm>
            <a:off x="23301" y="6784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19" name="!!number1">
            <a:extLst>
              <a:ext uri="{FF2B5EF4-FFF2-40B4-BE49-F238E27FC236}">
                <a16:creationId xmlns:a16="http://schemas.microsoft.com/office/drawing/2014/main" id="{90EC461A-C54C-4B48-8C12-E6601FD81705}"/>
              </a:ext>
            </a:extLst>
          </p:cNvPr>
          <p:cNvSpPr/>
          <p:nvPr/>
        </p:nvSpPr>
        <p:spPr>
          <a:xfrm>
            <a:off x="2515583" y="728932"/>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3</a:t>
            </a:r>
          </a:p>
        </p:txBody>
      </p:sp>
      <p:sp>
        <p:nvSpPr>
          <p:cNvPr id="20" name="!!number1">
            <a:extLst>
              <a:ext uri="{FF2B5EF4-FFF2-40B4-BE49-F238E27FC236}">
                <a16:creationId xmlns:a16="http://schemas.microsoft.com/office/drawing/2014/main" id="{D1DB0178-8968-4EDB-828E-FB33F7003699}"/>
              </a:ext>
            </a:extLst>
          </p:cNvPr>
          <p:cNvSpPr/>
          <p:nvPr/>
        </p:nvSpPr>
        <p:spPr>
          <a:xfrm>
            <a:off x="9676417" y="728932"/>
            <a:ext cx="650782" cy="70545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2</a:t>
            </a:r>
          </a:p>
        </p:txBody>
      </p:sp>
      <p:grpSp>
        <p:nvGrpSpPr>
          <p:cNvPr id="21" name="Group 20">
            <a:extLst>
              <a:ext uri="{FF2B5EF4-FFF2-40B4-BE49-F238E27FC236}">
                <a16:creationId xmlns:a16="http://schemas.microsoft.com/office/drawing/2014/main" id="{B0AAD80D-076A-43E6-9C3D-EA10CC30E0EB}"/>
              </a:ext>
            </a:extLst>
          </p:cNvPr>
          <p:cNvGrpSpPr>
            <a:grpSpLocks noChangeAspect="1"/>
          </p:cNvGrpSpPr>
          <p:nvPr/>
        </p:nvGrpSpPr>
        <p:grpSpPr>
          <a:xfrm>
            <a:off x="7076383" y="5497665"/>
            <a:ext cx="1265033" cy="1066934"/>
            <a:chOff x="9749367" y="-346304"/>
            <a:chExt cx="5997434" cy="5058259"/>
          </a:xfrm>
          <a:solidFill>
            <a:schemeClr val="tx1"/>
          </a:solidFill>
        </p:grpSpPr>
        <p:sp>
          <p:nvSpPr>
            <p:cNvPr id="22" name="Freeform: Shape 21">
              <a:extLst>
                <a:ext uri="{FF2B5EF4-FFF2-40B4-BE49-F238E27FC236}">
                  <a16:creationId xmlns:a16="http://schemas.microsoft.com/office/drawing/2014/main" id="{CE2A8E8E-926C-4B0E-A632-45B0DE3FEADD}"/>
                </a:ext>
              </a:extLst>
            </p:cNvPr>
            <p:cNvSpPr/>
            <p:nvPr/>
          </p:nvSpPr>
          <p:spPr>
            <a:xfrm>
              <a:off x="11456877" y="-346304"/>
              <a:ext cx="3294195" cy="2052035"/>
            </a:xfrm>
            <a:custGeom>
              <a:avLst/>
              <a:gdLst>
                <a:gd name="connsiteX0" fmla="*/ 651758 w 3294195"/>
                <a:gd name="connsiteY0" fmla="*/ 1747235 h 2052035"/>
                <a:gd name="connsiteX1" fmla="*/ 664458 w 3294195"/>
                <a:gd name="connsiteY1" fmla="*/ 1544035 h 2052035"/>
                <a:gd name="connsiteX2" fmla="*/ 715258 w 3294195"/>
                <a:gd name="connsiteY2" fmla="*/ 1493235 h 2052035"/>
                <a:gd name="connsiteX3" fmla="*/ 639058 w 3294195"/>
                <a:gd name="connsiteY3" fmla="*/ 1378935 h 2052035"/>
                <a:gd name="connsiteX4" fmla="*/ 550158 w 3294195"/>
                <a:gd name="connsiteY4" fmla="*/ 1366235 h 2052035"/>
                <a:gd name="connsiteX5" fmla="*/ 473958 w 3294195"/>
                <a:gd name="connsiteY5" fmla="*/ 1290035 h 2052035"/>
                <a:gd name="connsiteX6" fmla="*/ 397758 w 3294195"/>
                <a:gd name="connsiteY6" fmla="*/ 1226535 h 2052035"/>
                <a:gd name="connsiteX7" fmla="*/ 346958 w 3294195"/>
                <a:gd name="connsiteY7" fmla="*/ 1163035 h 2052035"/>
                <a:gd name="connsiteX8" fmla="*/ 194558 w 3294195"/>
                <a:gd name="connsiteY8" fmla="*/ 1124935 h 2052035"/>
                <a:gd name="connsiteX9" fmla="*/ 143758 w 3294195"/>
                <a:gd name="connsiteY9" fmla="*/ 1074135 h 2052035"/>
                <a:gd name="connsiteX10" fmla="*/ 118358 w 3294195"/>
                <a:gd name="connsiteY10" fmla="*/ 1036035 h 2052035"/>
                <a:gd name="connsiteX11" fmla="*/ 80258 w 3294195"/>
                <a:gd name="connsiteY11" fmla="*/ 1010635 h 2052035"/>
                <a:gd name="connsiteX12" fmla="*/ 29458 w 3294195"/>
                <a:gd name="connsiteY12" fmla="*/ 896335 h 2052035"/>
                <a:gd name="connsiteX13" fmla="*/ 16758 w 3294195"/>
                <a:gd name="connsiteY13" fmla="*/ 845535 h 2052035"/>
                <a:gd name="connsiteX14" fmla="*/ 4058 w 3294195"/>
                <a:gd name="connsiteY14" fmla="*/ 807435 h 2052035"/>
                <a:gd name="connsiteX15" fmla="*/ 92958 w 3294195"/>
                <a:gd name="connsiteY15" fmla="*/ 896335 h 2052035"/>
                <a:gd name="connsiteX16" fmla="*/ 143758 w 3294195"/>
                <a:gd name="connsiteY16" fmla="*/ 934435 h 2052035"/>
                <a:gd name="connsiteX17" fmla="*/ 232658 w 3294195"/>
                <a:gd name="connsiteY17" fmla="*/ 909035 h 2052035"/>
                <a:gd name="connsiteX18" fmla="*/ 245358 w 3294195"/>
                <a:gd name="connsiteY18" fmla="*/ 832835 h 2052035"/>
                <a:gd name="connsiteX19" fmla="*/ 258058 w 3294195"/>
                <a:gd name="connsiteY19" fmla="*/ 782035 h 2052035"/>
                <a:gd name="connsiteX20" fmla="*/ 245358 w 3294195"/>
                <a:gd name="connsiteY20" fmla="*/ 578835 h 2052035"/>
                <a:gd name="connsiteX21" fmla="*/ 181858 w 3294195"/>
                <a:gd name="connsiteY21" fmla="*/ 566135 h 2052035"/>
                <a:gd name="connsiteX22" fmla="*/ 169158 w 3294195"/>
                <a:gd name="connsiteY22" fmla="*/ 528035 h 2052035"/>
                <a:gd name="connsiteX23" fmla="*/ 181858 w 3294195"/>
                <a:gd name="connsiteY23" fmla="*/ 489935 h 2052035"/>
                <a:gd name="connsiteX24" fmla="*/ 296158 w 3294195"/>
                <a:gd name="connsiteY24" fmla="*/ 426435 h 2052035"/>
                <a:gd name="connsiteX25" fmla="*/ 283458 w 3294195"/>
                <a:gd name="connsiteY25" fmla="*/ 197835 h 2052035"/>
                <a:gd name="connsiteX26" fmla="*/ 258058 w 3294195"/>
                <a:gd name="connsiteY26" fmla="*/ 159735 h 2052035"/>
                <a:gd name="connsiteX27" fmla="*/ 270758 w 3294195"/>
                <a:gd name="connsiteY27" fmla="*/ 7335 h 2052035"/>
                <a:gd name="connsiteX28" fmla="*/ 334258 w 3294195"/>
                <a:gd name="connsiteY28" fmla="*/ 20035 h 2052035"/>
                <a:gd name="connsiteX29" fmla="*/ 410458 w 3294195"/>
                <a:gd name="connsiteY29" fmla="*/ 70835 h 2052035"/>
                <a:gd name="connsiteX30" fmla="*/ 435858 w 3294195"/>
                <a:gd name="connsiteY30" fmla="*/ 108935 h 2052035"/>
                <a:gd name="connsiteX31" fmla="*/ 499358 w 3294195"/>
                <a:gd name="connsiteY31" fmla="*/ 121635 h 2052035"/>
                <a:gd name="connsiteX32" fmla="*/ 804158 w 3294195"/>
                <a:gd name="connsiteY32" fmla="*/ 134335 h 2052035"/>
                <a:gd name="connsiteX33" fmla="*/ 905758 w 3294195"/>
                <a:gd name="connsiteY33" fmla="*/ 185135 h 2052035"/>
                <a:gd name="connsiteX34" fmla="*/ 1058158 w 3294195"/>
                <a:gd name="connsiteY34" fmla="*/ 235935 h 2052035"/>
                <a:gd name="connsiteX35" fmla="*/ 1083558 w 3294195"/>
                <a:gd name="connsiteY35" fmla="*/ 274035 h 2052035"/>
                <a:gd name="connsiteX36" fmla="*/ 1172458 w 3294195"/>
                <a:gd name="connsiteY36" fmla="*/ 324835 h 2052035"/>
                <a:gd name="connsiteX37" fmla="*/ 1210558 w 3294195"/>
                <a:gd name="connsiteY37" fmla="*/ 350235 h 2052035"/>
                <a:gd name="connsiteX38" fmla="*/ 1261358 w 3294195"/>
                <a:gd name="connsiteY38" fmla="*/ 375635 h 2052035"/>
                <a:gd name="connsiteX39" fmla="*/ 1299458 w 3294195"/>
                <a:gd name="connsiteY39" fmla="*/ 401035 h 2052035"/>
                <a:gd name="connsiteX40" fmla="*/ 1375658 w 3294195"/>
                <a:gd name="connsiteY40" fmla="*/ 426435 h 2052035"/>
                <a:gd name="connsiteX41" fmla="*/ 1451858 w 3294195"/>
                <a:gd name="connsiteY41" fmla="*/ 477235 h 2052035"/>
                <a:gd name="connsiteX42" fmla="*/ 1629658 w 3294195"/>
                <a:gd name="connsiteY42" fmla="*/ 502635 h 2052035"/>
                <a:gd name="connsiteX43" fmla="*/ 1705858 w 3294195"/>
                <a:gd name="connsiteY43" fmla="*/ 515335 h 2052035"/>
                <a:gd name="connsiteX44" fmla="*/ 2378958 w 3294195"/>
                <a:gd name="connsiteY44" fmla="*/ 528035 h 2052035"/>
                <a:gd name="connsiteX45" fmla="*/ 2417058 w 3294195"/>
                <a:gd name="connsiteY45" fmla="*/ 566135 h 2052035"/>
                <a:gd name="connsiteX46" fmla="*/ 2505958 w 3294195"/>
                <a:gd name="connsiteY46" fmla="*/ 604235 h 2052035"/>
                <a:gd name="connsiteX47" fmla="*/ 2594858 w 3294195"/>
                <a:gd name="connsiteY47" fmla="*/ 667735 h 2052035"/>
                <a:gd name="connsiteX48" fmla="*/ 2620258 w 3294195"/>
                <a:gd name="connsiteY48" fmla="*/ 718535 h 2052035"/>
                <a:gd name="connsiteX49" fmla="*/ 2632958 w 3294195"/>
                <a:gd name="connsiteY49" fmla="*/ 807435 h 2052035"/>
                <a:gd name="connsiteX50" fmla="*/ 2747258 w 3294195"/>
                <a:gd name="connsiteY50" fmla="*/ 909035 h 2052035"/>
                <a:gd name="connsiteX51" fmla="*/ 2810758 w 3294195"/>
                <a:gd name="connsiteY51" fmla="*/ 959835 h 2052035"/>
                <a:gd name="connsiteX52" fmla="*/ 2886958 w 3294195"/>
                <a:gd name="connsiteY52" fmla="*/ 1036035 h 2052035"/>
                <a:gd name="connsiteX53" fmla="*/ 2912358 w 3294195"/>
                <a:gd name="connsiteY53" fmla="*/ 1074135 h 2052035"/>
                <a:gd name="connsiteX54" fmla="*/ 2988558 w 3294195"/>
                <a:gd name="connsiteY54" fmla="*/ 1112235 h 2052035"/>
                <a:gd name="connsiteX55" fmla="*/ 3115558 w 3294195"/>
                <a:gd name="connsiteY55" fmla="*/ 1226535 h 2052035"/>
                <a:gd name="connsiteX56" fmla="*/ 3140958 w 3294195"/>
                <a:gd name="connsiteY56" fmla="*/ 1264635 h 2052035"/>
                <a:gd name="connsiteX57" fmla="*/ 3153658 w 3294195"/>
                <a:gd name="connsiteY57" fmla="*/ 1315435 h 2052035"/>
                <a:gd name="connsiteX58" fmla="*/ 3217158 w 3294195"/>
                <a:gd name="connsiteY58" fmla="*/ 1391635 h 2052035"/>
                <a:gd name="connsiteX59" fmla="*/ 3267958 w 3294195"/>
                <a:gd name="connsiteY59" fmla="*/ 1480535 h 2052035"/>
                <a:gd name="connsiteX60" fmla="*/ 3293358 w 3294195"/>
                <a:gd name="connsiteY60" fmla="*/ 1544035 h 2052035"/>
                <a:gd name="connsiteX61" fmla="*/ 3280658 w 3294195"/>
                <a:gd name="connsiteY61" fmla="*/ 1709135 h 2052035"/>
                <a:gd name="connsiteX62" fmla="*/ 3204458 w 3294195"/>
                <a:gd name="connsiteY62" fmla="*/ 1734535 h 2052035"/>
                <a:gd name="connsiteX63" fmla="*/ 3166358 w 3294195"/>
                <a:gd name="connsiteY63" fmla="*/ 1645635 h 2052035"/>
                <a:gd name="connsiteX64" fmla="*/ 3090158 w 3294195"/>
                <a:gd name="connsiteY64" fmla="*/ 1658335 h 2052035"/>
                <a:gd name="connsiteX65" fmla="*/ 3077458 w 3294195"/>
                <a:gd name="connsiteY65" fmla="*/ 1721835 h 2052035"/>
                <a:gd name="connsiteX66" fmla="*/ 3026658 w 3294195"/>
                <a:gd name="connsiteY66" fmla="*/ 1759935 h 2052035"/>
                <a:gd name="connsiteX67" fmla="*/ 2988558 w 3294195"/>
                <a:gd name="connsiteY67" fmla="*/ 1798035 h 2052035"/>
                <a:gd name="connsiteX68" fmla="*/ 2899658 w 3294195"/>
                <a:gd name="connsiteY68" fmla="*/ 1886935 h 2052035"/>
                <a:gd name="connsiteX69" fmla="*/ 2861558 w 3294195"/>
                <a:gd name="connsiteY69" fmla="*/ 1912335 h 2052035"/>
                <a:gd name="connsiteX70" fmla="*/ 2798058 w 3294195"/>
                <a:gd name="connsiteY70" fmla="*/ 1963135 h 2052035"/>
                <a:gd name="connsiteX71" fmla="*/ 2747258 w 3294195"/>
                <a:gd name="connsiteY71" fmla="*/ 2001235 h 2052035"/>
                <a:gd name="connsiteX72" fmla="*/ 2658358 w 3294195"/>
                <a:gd name="connsiteY72" fmla="*/ 2026635 h 2052035"/>
                <a:gd name="connsiteX73" fmla="*/ 2607558 w 3294195"/>
                <a:gd name="connsiteY73" fmla="*/ 2052035 h 2052035"/>
                <a:gd name="connsiteX74" fmla="*/ 2442458 w 3294195"/>
                <a:gd name="connsiteY74" fmla="*/ 2039335 h 2052035"/>
                <a:gd name="connsiteX75" fmla="*/ 2404358 w 3294195"/>
                <a:gd name="connsiteY75" fmla="*/ 2026635 h 2052035"/>
                <a:gd name="connsiteX76" fmla="*/ 2315458 w 3294195"/>
                <a:gd name="connsiteY76" fmla="*/ 1963135 h 2052035"/>
                <a:gd name="connsiteX77" fmla="*/ 2290058 w 3294195"/>
                <a:gd name="connsiteY77" fmla="*/ 1925035 h 2052035"/>
                <a:gd name="connsiteX78" fmla="*/ 2201158 w 3294195"/>
                <a:gd name="connsiteY78" fmla="*/ 1823435 h 2052035"/>
                <a:gd name="connsiteX79" fmla="*/ 1959858 w 3294195"/>
                <a:gd name="connsiteY79" fmla="*/ 1836135 h 2052035"/>
                <a:gd name="connsiteX80" fmla="*/ 1756658 w 3294195"/>
                <a:gd name="connsiteY80" fmla="*/ 1848835 h 2052035"/>
                <a:gd name="connsiteX81" fmla="*/ 1489958 w 3294195"/>
                <a:gd name="connsiteY81" fmla="*/ 1836135 h 2052035"/>
                <a:gd name="connsiteX82" fmla="*/ 1451858 w 3294195"/>
                <a:gd name="connsiteY82" fmla="*/ 1798035 h 2052035"/>
                <a:gd name="connsiteX83" fmla="*/ 1185158 w 3294195"/>
                <a:gd name="connsiteY83" fmla="*/ 1759935 h 2052035"/>
                <a:gd name="connsiteX84" fmla="*/ 1108958 w 3294195"/>
                <a:gd name="connsiteY84" fmla="*/ 1772635 h 2052035"/>
                <a:gd name="connsiteX85" fmla="*/ 1070858 w 3294195"/>
                <a:gd name="connsiteY85" fmla="*/ 1823435 h 2052035"/>
                <a:gd name="connsiteX86" fmla="*/ 1007358 w 3294195"/>
                <a:gd name="connsiteY86" fmla="*/ 1632935 h 2052035"/>
                <a:gd name="connsiteX87" fmla="*/ 943858 w 3294195"/>
                <a:gd name="connsiteY87" fmla="*/ 1658335 h 2052035"/>
                <a:gd name="connsiteX88" fmla="*/ 918458 w 3294195"/>
                <a:gd name="connsiteY88" fmla="*/ 1696435 h 2052035"/>
                <a:gd name="connsiteX89" fmla="*/ 867658 w 3294195"/>
                <a:gd name="connsiteY89" fmla="*/ 1747235 h 2052035"/>
                <a:gd name="connsiteX90" fmla="*/ 829558 w 3294195"/>
                <a:gd name="connsiteY90" fmla="*/ 1772635 h 2052035"/>
                <a:gd name="connsiteX91" fmla="*/ 778758 w 3294195"/>
                <a:gd name="connsiteY91" fmla="*/ 1810735 h 2052035"/>
                <a:gd name="connsiteX92" fmla="*/ 651758 w 3294195"/>
                <a:gd name="connsiteY92" fmla="*/ 1747235 h 205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94195" h="2052035">
                  <a:moveTo>
                    <a:pt x="651758" y="1747235"/>
                  </a:moveTo>
                  <a:cubicBezTo>
                    <a:pt x="632708" y="1702785"/>
                    <a:pt x="647998" y="1609874"/>
                    <a:pt x="664458" y="1544035"/>
                  </a:cubicBezTo>
                  <a:cubicBezTo>
                    <a:pt x="670266" y="1520803"/>
                    <a:pt x="710974" y="1516796"/>
                    <a:pt x="715258" y="1493235"/>
                  </a:cubicBezTo>
                  <a:cubicBezTo>
                    <a:pt x="727343" y="1426766"/>
                    <a:pt x="691202" y="1393156"/>
                    <a:pt x="639058" y="1378935"/>
                  </a:cubicBezTo>
                  <a:cubicBezTo>
                    <a:pt x="610179" y="1371059"/>
                    <a:pt x="579791" y="1370468"/>
                    <a:pt x="550158" y="1366235"/>
                  </a:cubicBezTo>
                  <a:cubicBezTo>
                    <a:pt x="524758" y="1340835"/>
                    <a:pt x="503846" y="1309960"/>
                    <a:pt x="473958" y="1290035"/>
                  </a:cubicBezTo>
                  <a:cubicBezTo>
                    <a:pt x="433379" y="1262982"/>
                    <a:pt x="431983" y="1265649"/>
                    <a:pt x="397758" y="1226535"/>
                  </a:cubicBezTo>
                  <a:cubicBezTo>
                    <a:pt x="379908" y="1206135"/>
                    <a:pt x="371203" y="1175157"/>
                    <a:pt x="346958" y="1163035"/>
                  </a:cubicBezTo>
                  <a:cubicBezTo>
                    <a:pt x="300123" y="1139617"/>
                    <a:pt x="194558" y="1124935"/>
                    <a:pt x="194558" y="1124935"/>
                  </a:cubicBezTo>
                  <a:cubicBezTo>
                    <a:pt x="177625" y="1108002"/>
                    <a:pt x="159343" y="1092317"/>
                    <a:pt x="143758" y="1074135"/>
                  </a:cubicBezTo>
                  <a:cubicBezTo>
                    <a:pt x="133825" y="1062546"/>
                    <a:pt x="129151" y="1046828"/>
                    <a:pt x="118358" y="1036035"/>
                  </a:cubicBezTo>
                  <a:cubicBezTo>
                    <a:pt x="107565" y="1025242"/>
                    <a:pt x="92958" y="1019102"/>
                    <a:pt x="80258" y="1010635"/>
                  </a:cubicBezTo>
                  <a:cubicBezTo>
                    <a:pt x="46899" y="960597"/>
                    <a:pt x="47594" y="968879"/>
                    <a:pt x="29458" y="896335"/>
                  </a:cubicBezTo>
                  <a:cubicBezTo>
                    <a:pt x="25225" y="879402"/>
                    <a:pt x="21553" y="862318"/>
                    <a:pt x="16758" y="845535"/>
                  </a:cubicBezTo>
                  <a:cubicBezTo>
                    <a:pt x="13080" y="832663"/>
                    <a:pt x="-8929" y="804188"/>
                    <a:pt x="4058" y="807435"/>
                  </a:cubicBezTo>
                  <a:cubicBezTo>
                    <a:pt x="72043" y="824431"/>
                    <a:pt x="56708" y="860085"/>
                    <a:pt x="92958" y="896335"/>
                  </a:cubicBezTo>
                  <a:cubicBezTo>
                    <a:pt x="107925" y="911302"/>
                    <a:pt x="126825" y="921735"/>
                    <a:pt x="143758" y="934435"/>
                  </a:cubicBezTo>
                  <a:cubicBezTo>
                    <a:pt x="173391" y="925968"/>
                    <a:pt x="210866" y="930827"/>
                    <a:pt x="232658" y="909035"/>
                  </a:cubicBezTo>
                  <a:cubicBezTo>
                    <a:pt x="250866" y="890827"/>
                    <a:pt x="240308" y="858085"/>
                    <a:pt x="245358" y="832835"/>
                  </a:cubicBezTo>
                  <a:cubicBezTo>
                    <a:pt x="248781" y="815719"/>
                    <a:pt x="253825" y="798968"/>
                    <a:pt x="258058" y="782035"/>
                  </a:cubicBezTo>
                  <a:cubicBezTo>
                    <a:pt x="253825" y="714302"/>
                    <a:pt x="267945" y="642832"/>
                    <a:pt x="245358" y="578835"/>
                  </a:cubicBezTo>
                  <a:cubicBezTo>
                    <a:pt x="238174" y="558480"/>
                    <a:pt x="199819" y="578109"/>
                    <a:pt x="181858" y="566135"/>
                  </a:cubicBezTo>
                  <a:cubicBezTo>
                    <a:pt x="170719" y="558709"/>
                    <a:pt x="173391" y="540735"/>
                    <a:pt x="169158" y="528035"/>
                  </a:cubicBezTo>
                  <a:cubicBezTo>
                    <a:pt x="173391" y="515335"/>
                    <a:pt x="173495" y="500388"/>
                    <a:pt x="181858" y="489935"/>
                  </a:cubicBezTo>
                  <a:cubicBezTo>
                    <a:pt x="195575" y="472788"/>
                    <a:pt x="295632" y="426698"/>
                    <a:pt x="296158" y="426435"/>
                  </a:cubicBezTo>
                  <a:cubicBezTo>
                    <a:pt x="326845" y="334374"/>
                    <a:pt x="321495" y="369001"/>
                    <a:pt x="283458" y="197835"/>
                  </a:cubicBezTo>
                  <a:cubicBezTo>
                    <a:pt x="280147" y="182935"/>
                    <a:pt x="266525" y="172435"/>
                    <a:pt x="258058" y="159735"/>
                  </a:cubicBezTo>
                  <a:cubicBezTo>
                    <a:pt x="262291" y="108935"/>
                    <a:pt x="246348" y="52087"/>
                    <a:pt x="270758" y="7335"/>
                  </a:cubicBezTo>
                  <a:cubicBezTo>
                    <a:pt x="281094" y="-11615"/>
                    <a:pt x="314607" y="11103"/>
                    <a:pt x="334258" y="20035"/>
                  </a:cubicBezTo>
                  <a:cubicBezTo>
                    <a:pt x="362049" y="32667"/>
                    <a:pt x="410458" y="70835"/>
                    <a:pt x="410458" y="70835"/>
                  </a:cubicBezTo>
                  <a:cubicBezTo>
                    <a:pt x="418925" y="83535"/>
                    <a:pt x="422606" y="101362"/>
                    <a:pt x="435858" y="108935"/>
                  </a:cubicBezTo>
                  <a:cubicBezTo>
                    <a:pt x="454600" y="119645"/>
                    <a:pt x="477823" y="120150"/>
                    <a:pt x="499358" y="121635"/>
                  </a:cubicBezTo>
                  <a:cubicBezTo>
                    <a:pt x="600805" y="128631"/>
                    <a:pt x="702558" y="130102"/>
                    <a:pt x="804158" y="134335"/>
                  </a:cubicBezTo>
                  <a:cubicBezTo>
                    <a:pt x="838025" y="151268"/>
                    <a:pt x="869837" y="173161"/>
                    <a:pt x="905758" y="185135"/>
                  </a:cubicBezTo>
                  <a:lnTo>
                    <a:pt x="1058158" y="235935"/>
                  </a:lnTo>
                  <a:cubicBezTo>
                    <a:pt x="1066625" y="248635"/>
                    <a:pt x="1072765" y="263242"/>
                    <a:pt x="1083558" y="274035"/>
                  </a:cubicBezTo>
                  <a:cubicBezTo>
                    <a:pt x="1104186" y="294663"/>
                    <a:pt x="1149216" y="311554"/>
                    <a:pt x="1172458" y="324835"/>
                  </a:cubicBezTo>
                  <a:cubicBezTo>
                    <a:pt x="1185710" y="332408"/>
                    <a:pt x="1197306" y="342662"/>
                    <a:pt x="1210558" y="350235"/>
                  </a:cubicBezTo>
                  <a:cubicBezTo>
                    <a:pt x="1226996" y="359628"/>
                    <a:pt x="1244920" y="366242"/>
                    <a:pt x="1261358" y="375635"/>
                  </a:cubicBezTo>
                  <a:cubicBezTo>
                    <a:pt x="1274610" y="383208"/>
                    <a:pt x="1285510" y="394836"/>
                    <a:pt x="1299458" y="401035"/>
                  </a:cubicBezTo>
                  <a:cubicBezTo>
                    <a:pt x="1323924" y="411909"/>
                    <a:pt x="1353381" y="411583"/>
                    <a:pt x="1375658" y="426435"/>
                  </a:cubicBezTo>
                  <a:cubicBezTo>
                    <a:pt x="1401058" y="443368"/>
                    <a:pt x="1422242" y="469831"/>
                    <a:pt x="1451858" y="477235"/>
                  </a:cubicBezTo>
                  <a:cubicBezTo>
                    <a:pt x="1555778" y="503215"/>
                    <a:pt x="1456417" y="480980"/>
                    <a:pt x="1629658" y="502635"/>
                  </a:cubicBezTo>
                  <a:cubicBezTo>
                    <a:pt x="1655210" y="505829"/>
                    <a:pt x="1680122" y="514463"/>
                    <a:pt x="1705858" y="515335"/>
                  </a:cubicBezTo>
                  <a:cubicBezTo>
                    <a:pt x="1930136" y="522938"/>
                    <a:pt x="2154591" y="523802"/>
                    <a:pt x="2378958" y="528035"/>
                  </a:cubicBezTo>
                  <a:cubicBezTo>
                    <a:pt x="2391658" y="540735"/>
                    <a:pt x="2402443" y="555696"/>
                    <a:pt x="2417058" y="566135"/>
                  </a:cubicBezTo>
                  <a:cubicBezTo>
                    <a:pt x="2478721" y="610180"/>
                    <a:pt x="2450683" y="576597"/>
                    <a:pt x="2505958" y="604235"/>
                  </a:cubicBezTo>
                  <a:cubicBezTo>
                    <a:pt x="2524529" y="613520"/>
                    <a:pt x="2583353" y="659106"/>
                    <a:pt x="2594858" y="667735"/>
                  </a:cubicBezTo>
                  <a:cubicBezTo>
                    <a:pt x="2603325" y="684668"/>
                    <a:pt x="2615277" y="700270"/>
                    <a:pt x="2620258" y="718535"/>
                  </a:cubicBezTo>
                  <a:cubicBezTo>
                    <a:pt x="2628134" y="747414"/>
                    <a:pt x="2618766" y="781079"/>
                    <a:pt x="2632958" y="807435"/>
                  </a:cubicBezTo>
                  <a:cubicBezTo>
                    <a:pt x="2664645" y="866282"/>
                    <a:pt x="2702770" y="875669"/>
                    <a:pt x="2747258" y="909035"/>
                  </a:cubicBezTo>
                  <a:cubicBezTo>
                    <a:pt x="2768943" y="925299"/>
                    <a:pt x="2791591" y="940668"/>
                    <a:pt x="2810758" y="959835"/>
                  </a:cubicBezTo>
                  <a:cubicBezTo>
                    <a:pt x="2905274" y="1054351"/>
                    <a:pt x="2797168" y="976175"/>
                    <a:pt x="2886958" y="1036035"/>
                  </a:cubicBezTo>
                  <a:cubicBezTo>
                    <a:pt x="2895425" y="1048735"/>
                    <a:pt x="2901565" y="1063342"/>
                    <a:pt x="2912358" y="1074135"/>
                  </a:cubicBezTo>
                  <a:cubicBezTo>
                    <a:pt x="2936977" y="1098754"/>
                    <a:pt x="2957570" y="1101906"/>
                    <a:pt x="2988558" y="1112235"/>
                  </a:cubicBezTo>
                  <a:cubicBezTo>
                    <a:pt x="3032281" y="1145027"/>
                    <a:pt x="3085169" y="1180951"/>
                    <a:pt x="3115558" y="1226535"/>
                  </a:cubicBezTo>
                  <a:lnTo>
                    <a:pt x="3140958" y="1264635"/>
                  </a:lnTo>
                  <a:cubicBezTo>
                    <a:pt x="3145191" y="1281568"/>
                    <a:pt x="3146782" y="1299392"/>
                    <a:pt x="3153658" y="1315435"/>
                  </a:cubicBezTo>
                  <a:cubicBezTo>
                    <a:pt x="3166919" y="1346377"/>
                    <a:pt x="3194272" y="1368749"/>
                    <a:pt x="3217158" y="1391635"/>
                  </a:cubicBezTo>
                  <a:cubicBezTo>
                    <a:pt x="3247898" y="1483855"/>
                    <a:pt x="3203886" y="1365205"/>
                    <a:pt x="3267958" y="1480535"/>
                  </a:cubicBezTo>
                  <a:cubicBezTo>
                    <a:pt x="3279029" y="1500463"/>
                    <a:pt x="3284891" y="1522868"/>
                    <a:pt x="3293358" y="1544035"/>
                  </a:cubicBezTo>
                  <a:cubicBezTo>
                    <a:pt x="3289125" y="1599068"/>
                    <a:pt x="3304000" y="1659117"/>
                    <a:pt x="3280658" y="1709135"/>
                  </a:cubicBezTo>
                  <a:cubicBezTo>
                    <a:pt x="3269336" y="1733397"/>
                    <a:pt x="3204458" y="1734535"/>
                    <a:pt x="3204458" y="1734535"/>
                  </a:cubicBezTo>
                  <a:cubicBezTo>
                    <a:pt x="3191758" y="1704902"/>
                    <a:pt x="3193183" y="1663519"/>
                    <a:pt x="3166358" y="1645635"/>
                  </a:cubicBezTo>
                  <a:cubicBezTo>
                    <a:pt x="3144932" y="1631351"/>
                    <a:pt x="3109709" y="1641577"/>
                    <a:pt x="3090158" y="1658335"/>
                  </a:cubicBezTo>
                  <a:cubicBezTo>
                    <a:pt x="3073769" y="1672383"/>
                    <a:pt x="3088898" y="1703530"/>
                    <a:pt x="3077458" y="1721835"/>
                  </a:cubicBezTo>
                  <a:cubicBezTo>
                    <a:pt x="3066240" y="1739784"/>
                    <a:pt x="3042729" y="1746160"/>
                    <a:pt x="3026658" y="1759935"/>
                  </a:cubicBezTo>
                  <a:cubicBezTo>
                    <a:pt x="3013021" y="1771624"/>
                    <a:pt x="3001258" y="1785335"/>
                    <a:pt x="2988558" y="1798035"/>
                  </a:cubicBezTo>
                  <a:cubicBezTo>
                    <a:pt x="2966205" y="1865095"/>
                    <a:pt x="2986997" y="1828709"/>
                    <a:pt x="2899658" y="1886935"/>
                  </a:cubicBezTo>
                  <a:lnTo>
                    <a:pt x="2861558" y="1912335"/>
                  </a:lnTo>
                  <a:cubicBezTo>
                    <a:pt x="2813360" y="1984632"/>
                    <a:pt x="2864120" y="1925385"/>
                    <a:pt x="2798058" y="1963135"/>
                  </a:cubicBezTo>
                  <a:cubicBezTo>
                    <a:pt x="2779680" y="1973637"/>
                    <a:pt x="2765636" y="1990733"/>
                    <a:pt x="2747258" y="2001235"/>
                  </a:cubicBezTo>
                  <a:cubicBezTo>
                    <a:pt x="2727720" y="2012400"/>
                    <a:pt x="2676354" y="2019887"/>
                    <a:pt x="2658358" y="2026635"/>
                  </a:cubicBezTo>
                  <a:cubicBezTo>
                    <a:pt x="2640631" y="2033282"/>
                    <a:pt x="2624491" y="2043568"/>
                    <a:pt x="2607558" y="2052035"/>
                  </a:cubicBezTo>
                  <a:cubicBezTo>
                    <a:pt x="2552525" y="2047802"/>
                    <a:pt x="2497228" y="2046181"/>
                    <a:pt x="2442458" y="2039335"/>
                  </a:cubicBezTo>
                  <a:cubicBezTo>
                    <a:pt x="2429174" y="2037675"/>
                    <a:pt x="2416663" y="2031908"/>
                    <a:pt x="2404358" y="2026635"/>
                  </a:cubicBezTo>
                  <a:cubicBezTo>
                    <a:pt x="2357755" y="2006662"/>
                    <a:pt x="2347723" y="2001853"/>
                    <a:pt x="2315458" y="1963135"/>
                  </a:cubicBezTo>
                  <a:cubicBezTo>
                    <a:pt x="2305687" y="1951409"/>
                    <a:pt x="2299991" y="1936624"/>
                    <a:pt x="2290058" y="1925035"/>
                  </a:cubicBezTo>
                  <a:cubicBezTo>
                    <a:pt x="2158524" y="1771578"/>
                    <a:pt x="2311757" y="1970900"/>
                    <a:pt x="2201158" y="1823435"/>
                  </a:cubicBezTo>
                  <a:lnTo>
                    <a:pt x="1959858" y="1836135"/>
                  </a:lnTo>
                  <a:cubicBezTo>
                    <a:pt x="1892103" y="1840007"/>
                    <a:pt x="1824523" y="1848835"/>
                    <a:pt x="1756658" y="1848835"/>
                  </a:cubicBezTo>
                  <a:cubicBezTo>
                    <a:pt x="1667657" y="1848835"/>
                    <a:pt x="1578858" y="1840368"/>
                    <a:pt x="1489958" y="1836135"/>
                  </a:cubicBezTo>
                  <a:cubicBezTo>
                    <a:pt x="1477258" y="1823435"/>
                    <a:pt x="1465656" y="1809533"/>
                    <a:pt x="1451858" y="1798035"/>
                  </a:cubicBezTo>
                  <a:cubicBezTo>
                    <a:pt x="1372029" y="1731511"/>
                    <a:pt x="1320141" y="1767434"/>
                    <a:pt x="1185158" y="1759935"/>
                  </a:cubicBezTo>
                  <a:cubicBezTo>
                    <a:pt x="1159758" y="1764168"/>
                    <a:pt x="1131468" y="1760130"/>
                    <a:pt x="1108958" y="1772635"/>
                  </a:cubicBezTo>
                  <a:cubicBezTo>
                    <a:pt x="1090455" y="1782914"/>
                    <a:pt x="1078719" y="1843088"/>
                    <a:pt x="1070858" y="1823435"/>
                  </a:cubicBezTo>
                  <a:cubicBezTo>
                    <a:pt x="985647" y="1610408"/>
                    <a:pt x="1136737" y="1665280"/>
                    <a:pt x="1007358" y="1632935"/>
                  </a:cubicBezTo>
                  <a:cubicBezTo>
                    <a:pt x="986191" y="1641402"/>
                    <a:pt x="962409" y="1645084"/>
                    <a:pt x="943858" y="1658335"/>
                  </a:cubicBezTo>
                  <a:cubicBezTo>
                    <a:pt x="931438" y="1667207"/>
                    <a:pt x="928391" y="1684846"/>
                    <a:pt x="918458" y="1696435"/>
                  </a:cubicBezTo>
                  <a:cubicBezTo>
                    <a:pt x="902873" y="1714617"/>
                    <a:pt x="885840" y="1731650"/>
                    <a:pt x="867658" y="1747235"/>
                  </a:cubicBezTo>
                  <a:cubicBezTo>
                    <a:pt x="856069" y="1757168"/>
                    <a:pt x="841978" y="1763763"/>
                    <a:pt x="829558" y="1772635"/>
                  </a:cubicBezTo>
                  <a:cubicBezTo>
                    <a:pt x="812334" y="1784938"/>
                    <a:pt x="795691" y="1798035"/>
                    <a:pt x="778758" y="1810735"/>
                  </a:cubicBezTo>
                  <a:cubicBezTo>
                    <a:pt x="693221" y="1796479"/>
                    <a:pt x="670808" y="1791685"/>
                    <a:pt x="651758" y="17472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ECE7F2F-DEAF-46B2-87CF-6C5F7443A91C}"/>
                </a:ext>
              </a:extLst>
            </p:cNvPr>
            <p:cNvSpPr/>
            <p:nvPr/>
          </p:nvSpPr>
          <p:spPr>
            <a:xfrm>
              <a:off x="9749367" y="203657"/>
              <a:ext cx="5997434" cy="4508298"/>
            </a:xfrm>
            <a:custGeom>
              <a:avLst/>
              <a:gdLst>
                <a:gd name="connsiteX0" fmla="*/ 1783704 w 5997434"/>
                <a:gd name="connsiteY0" fmla="*/ 12030 h 4508298"/>
                <a:gd name="connsiteX1" fmla="*/ 1809104 w 5997434"/>
                <a:gd name="connsiteY1" fmla="*/ 37430 h 4508298"/>
                <a:gd name="connsiteX2" fmla="*/ 1847204 w 5997434"/>
                <a:gd name="connsiteY2" fmla="*/ 100930 h 4508298"/>
                <a:gd name="connsiteX3" fmla="*/ 1732904 w 5997434"/>
                <a:gd name="connsiteY3" fmla="*/ 164430 h 4508298"/>
                <a:gd name="connsiteX4" fmla="*/ 1669404 w 5997434"/>
                <a:gd name="connsiteY4" fmla="*/ 189830 h 4508298"/>
                <a:gd name="connsiteX5" fmla="*/ 1656704 w 5997434"/>
                <a:gd name="connsiteY5" fmla="*/ 418430 h 4508298"/>
                <a:gd name="connsiteX6" fmla="*/ 1669404 w 5997434"/>
                <a:gd name="connsiteY6" fmla="*/ 481930 h 4508298"/>
                <a:gd name="connsiteX7" fmla="*/ 1720204 w 5997434"/>
                <a:gd name="connsiteY7" fmla="*/ 520030 h 4508298"/>
                <a:gd name="connsiteX8" fmla="*/ 1745604 w 5997434"/>
                <a:gd name="connsiteY8" fmla="*/ 558130 h 4508298"/>
                <a:gd name="connsiteX9" fmla="*/ 1821804 w 5997434"/>
                <a:gd name="connsiteY9" fmla="*/ 596230 h 4508298"/>
                <a:gd name="connsiteX10" fmla="*/ 1898004 w 5997434"/>
                <a:gd name="connsiteY10" fmla="*/ 647030 h 4508298"/>
                <a:gd name="connsiteX11" fmla="*/ 1999604 w 5997434"/>
                <a:gd name="connsiteY11" fmla="*/ 723230 h 4508298"/>
                <a:gd name="connsiteX12" fmla="*/ 2050404 w 5997434"/>
                <a:gd name="connsiteY12" fmla="*/ 748630 h 4508298"/>
                <a:gd name="connsiteX13" fmla="*/ 2126604 w 5997434"/>
                <a:gd name="connsiteY13" fmla="*/ 774030 h 4508298"/>
                <a:gd name="connsiteX14" fmla="*/ 2164704 w 5997434"/>
                <a:gd name="connsiteY14" fmla="*/ 799430 h 4508298"/>
                <a:gd name="connsiteX15" fmla="*/ 2240904 w 5997434"/>
                <a:gd name="connsiteY15" fmla="*/ 837530 h 4508298"/>
                <a:gd name="connsiteX16" fmla="*/ 2279004 w 5997434"/>
                <a:gd name="connsiteY16" fmla="*/ 901030 h 4508298"/>
                <a:gd name="connsiteX17" fmla="*/ 2317104 w 5997434"/>
                <a:gd name="connsiteY17" fmla="*/ 939130 h 4508298"/>
                <a:gd name="connsiteX18" fmla="*/ 2291704 w 5997434"/>
                <a:gd name="connsiteY18" fmla="*/ 1028030 h 4508298"/>
                <a:gd name="connsiteX19" fmla="*/ 2279004 w 5997434"/>
                <a:gd name="connsiteY19" fmla="*/ 1180430 h 4508298"/>
                <a:gd name="connsiteX20" fmla="*/ 2279004 w 5997434"/>
                <a:gd name="connsiteY20" fmla="*/ 1320130 h 4508298"/>
                <a:gd name="connsiteX21" fmla="*/ 2329804 w 5997434"/>
                <a:gd name="connsiteY21" fmla="*/ 1345530 h 4508298"/>
                <a:gd name="connsiteX22" fmla="*/ 2482204 w 5997434"/>
                <a:gd name="connsiteY22" fmla="*/ 1370930 h 4508298"/>
                <a:gd name="connsiteX23" fmla="*/ 2558404 w 5997434"/>
                <a:gd name="connsiteY23" fmla="*/ 1383630 h 4508298"/>
                <a:gd name="connsiteX24" fmla="*/ 2698104 w 5997434"/>
                <a:gd name="connsiteY24" fmla="*/ 1421730 h 4508298"/>
                <a:gd name="connsiteX25" fmla="*/ 3155304 w 5997434"/>
                <a:gd name="connsiteY25" fmla="*/ 1472530 h 4508298"/>
                <a:gd name="connsiteX26" fmla="*/ 3231504 w 5997434"/>
                <a:gd name="connsiteY26" fmla="*/ 1510630 h 4508298"/>
                <a:gd name="connsiteX27" fmla="*/ 3625204 w 5997434"/>
                <a:gd name="connsiteY27" fmla="*/ 1510630 h 4508298"/>
                <a:gd name="connsiteX28" fmla="*/ 3688704 w 5997434"/>
                <a:gd name="connsiteY28" fmla="*/ 1497930 h 4508298"/>
                <a:gd name="connsiteX29" fmla="*/ 3726804 w 5997434"/>
                <a:gd name="connsiteY29" fmla="*/ 1472530 h 4508298"/>
                <a:gd name="connsiteX30" fmla="*/ 3955404 w 5997434"/>
                <a:gd name="connsiteY30" fmla="*/ 1497930 h 4508298"/>
                <a:gd name="connsiteX31" fmla="*/ 4044304 w 5997434"/>
                <a:gd name="connsiteY31" fmla="*/ 1574130 h 4508298"/>
                <a:gd name="connsiteX32" fmla="*/ 4082404 w 5997434"/>
                <a:gd name="connsiteY32" fmla="*/ 1624930 h 4508298"/>
                <a:gd name="connsiteX33" fmla="*/ 4145904 w 5997434"/>
                <a:gd name="connsiteY33" fmla="*/ 1663030 h 4508298"/>
                <a:gd name="connsiteX34" fmla="*/ 4196704 w 5997434"/>
                <a:gd name="connsiteY34" fmla="*/ 1701130 h 4508298"/>
                <a:gd name="connsiteX35" fmla="*/ 4234804 w 5997434"/>
                <a:gd name="connsiteY35" fmla="*/ 1713830 h 4508298"/>
                <a:gd name="connsiteX36" fmla="*/ 4374504 w 5997434"/>
                <a:gd name="connsiteY36" fmla="*/ 1739230 h 4508298"/>
                <a:gd name="connsiteX37" fmla="*/ 4476104 w 5997434"/>
                <a:gd name="connsiteY37" fmla="*/ 1726530 h 4508298"/>
                <a:gd name="connsiteX38" fmla="*/ 4514204 w 5997434"/>
                <a:gd name="connsiteY38" fmla="*/ 1675730 h 4508298"/>
                <a:gd name="connsiteX39" fmla="*/ 4565004 w 5997434"/>
                <a:gd name="connsiteY39" fmla="*/ 1650330 h 4508298"/>
                <a:gd name="connsiteX40" fmla="*/ 4831704 w 5997434"/>
                <a:gd name="connsiteY40" fmla="*/ 1650330 h 4508298"/>
                <a:gd name="connsiteX41" fmla="*/ 4933304 w 5997434"/>
                <a:gd name="connsiteY41" fmla="*/ 1624930 h 4508298"/>
                <a:gd name="connsiteX42" fmla="*/ 5047604 w 5997434"/>
                <a:gd name="connsiteY42" fmla="*/ 1663030 h 4508298"/>
                <a:gd name="connsiteX43" fmla="*/ 5073004 w 5997434"/>
                <a:gd name="connsiteY43" fmla="*/ 1701130 h 4508298"/>
                <a:gd name="connsiteX44" fmla="*/ 5085704 w 5997434"/>
                <a:gd name="connsiteY44" fmla="*/ 1751930 h 4508298"/>
                <a:gd name="connsiteX45" fmla="*/ 5136504 w 5997434"/>
                <a:gd name="connsiteY45" fmla="*/ 1828130 h 4508298"/>
                <a:gd name="connsiteX46" fmla="*/ 5238104 w 5997434"/>
                <a:gd name="connsiteY46" fmla="*/ 1853530 h 4508298"/>
                <a:gd name="connsiteX47" fmla="*/ 5377804 w 5997434"/>
                <a:gd name="connsiteY47" fmla="*/ 1917030 h 4508298"/>
                <a:gd name="connsiteX48" fmla="*/ 5441304 w 5997434"/>
                <a:gd name="connsiteY48" fmla="*/ 1967830 h 4508298"/>
                <a:gd name="connsiteX49" fmla="*/ 5530204 w 5997434"/>
                <a:gd name="connsiteY49" fmla="*/ 1993230 h 4508298"/>
                <a:gd name="connsiteX50" fmla="*/ 5593704 w 5997434"/>
                <a:gd name="connsiteY50" fmla="*/ 2031330 h 4508298"/>
                <a:gd name="connsiteX51" fmla="*/ 5733404 w 5997434"/>
                <a:gd name="connsiteY51" fmla="*/ 2145630 h 4508298"/>
                <a:gd name="connsiteX52" fmla="*/ 5809604 w 5997434"/>
                <a:gd name="connsiteY52" fmla="*/ 2171030 h 4508298"/>
                <a:gd name="connsiteX53" fmla="*/ 5936604 w 5997434"/>
                <a:gd name="connsiteY53" fmla="*/ 2209130 h 4508298"/>
                <a:gd name="connsiteX54" fmla="*/ 5962004 w 5997434"/>
                <a:gd name="connsiteY54" fmla="*/ 2374230 h 4508298"/>
                <a:gd name="connsiteX55" fmla="*/ 5885804 w 5997434"/>
                <a:gd name="connsiteY55" fmla="*/ 2425030 h 4508298"/>
                <a:gd name="connsiteX56" fmla="*/ 5860404 w 5997434"/>
                <a:gd name="connsiteY56" fmla="*/ 2463130 h 4508298"/>
                <a:gd name="connsiteX57" fmla="*/ 5911204 w 5997434"/>
                <a:gd name="connsiteY57" fmla="*/ 2552030 h 4508298"/>
                <a:gd name="connsiteX58" fmla="*/ 5936604 w 5997434"/>
                <a:gd name="connsiteY58" fmla="*/ 2602830 h 4508298"/>
                <a:gd name="connsiteX59" fmla="*/ 5898504 w 5997434"/>
                <a:gd name="connsiteY59" fmla="*/ 2679030 h 4508298"/>
                <a:gd name="connsiteX60" fmla="*/ 5885804 w 5997434"/>
                <a:gd name="connsiteY60" fmla="*/ 2729830 h 4508298"/>
                <a:gd name="connsiteX61" fmla="*/ 5847704 w 5997434"/>
                <a:gd name="connsiteY61" fmla="*/ 2755230 h 4508298"/>
                <a:gd name="connsiteX62" fmla="*/ 5835004 w 5997434"/>
                <a:gd name="connsiteY62" fmla="*/ 2806030 h 4508298"/>
                <a:gd name="connsiteX63" fmla="*/ 5873104 w 5997434"/>
                <a:gd name="connsiteY63" fmla="*/ 3072730 h 4508298"/>
                <a:gd name="connsiteX64" fmla="*/ 5796904 w 5997434"/>
                <a:gd name="connsiteY64" fmla="*/ 3098130 h 4508298"/>
                <a:gd name="connsiteX65" fmla="*/ 5758804 w 5997434"/>
                <a:gd name="connsiteY65" fmla="*/ 3110830 h 4508298"/>
                <a:gd name="connsiteX66" fmla="*/ 5669904 w 5997434"/>
                <a:gd name="connsiteY66" fmla="*/ 3136230 h 4508298"/>
                <a:gd name="connsiteX67" fmla="*/ 5644504 w 5997434"/>
                <a:gd name="connsiteY67" fmla="*/ 3174330 h 4508298"/>
                <a:gd name="connsiteX68" fmla="*/ 5606404 w 5997434"/>
                <a:gd name="connsiteY68" fmla="*/ 3187030 h 4508298"/>
                <a:gd name="connsiteX69" fmla="*/ 5568304 w 5997434"/>
                <a:gd name="connsiteY69" fmla="*/ 3212430 h 4508298"/>
                <a:gd name="connsiteX70" fmla="*/ 5530204 w 5997434"/>
                <a:gd name="connsiteY70" fmla="*/ 3250530 h 4508298"/>
                <a:gd name="connsiteX71" fmla="*/ 5454004 w 5997434"/>
                <a:gd name="connsiteY71" fmla="*/ 3314030 h 4508298"/>
                <a:gd name="connsiteX72" fmla="*/ 5441304 w 5997434"/>
                <a:gd name="connsiteY72" fmla="*/ 3428330 h 4508298"/>
                <a:gd name="connsiteX73" fmla="*/ 5161904 w 5997434"/>
                <a:gd name="connsiteY73" fmla="*/ 3402930 h 4508298"/>
                <a:gd name="connsiteX74" fmla="*/ 5149204 w 5997434"/>
                <a:gd name="connsiteY74" fmla="*/ 3453730 h 4508298"/>
                <a:gd name="connsiteX75" fmla="*/ 5136504 w 5997434"/>
                <a:gd name="connsiteY75" fmla="*/ 3682330 h 4508298"/>
                <a:gd name="connsiteX76" fmla="*/ 5073004 w 5997434"/>
                <a:gd name="connsiteY76" fmla="*/ 3707730 h 4508298"/>
                <a:gd name="connsiteX77" fmla="*/ 4996804 w 5997434"/>
                <a:gd name="connsiteY77" fmla="*/ 3758530 h 4508298"/>
                <a:gd name="connsiteX78" fmla="*/ 4933304 w 5997434"/>
                <a:gd name="connsiteY78" fmla="*/ 3733130 h 4508298"/>
                <a:gd name="connsiteX79" fmla="*/ 4844404 w 5997434"/>
                <a:gd name="connsiteY79" fmla="*/ 3644230 h 4508298"/>
                <a:gd name="connsiteX80" fmla="*/ 4768204 w 5997434"/>
                <a:gd name="connsiteY80" fmla="*/ 3618830 h 4508298"/>
                <a:gd name="connsiteX81" fmla="*/ 4704704 w 5997434"/>
                <a:gd name="connsiteY81" fmla="*/ 3631530 h 4508298"/>
                <a:gd name="connsiteX82" fmla="*/ 4666604 w 5997434"/>
                <a:gd name="connsiteY82" fmla="*/ 3834730 h 4508298"/>
                <a:gd name="connsiteX83" fmla="*/ 4628504 w 5997434"/>
                <a:gd name="connsiteY83" fmla="*/ 3847430 h 4508298"/>
                <a:gd name="connsiteX84" fmla="*/ 4463404 w 5997434"/>
                <a:gd name="connsiteY84" fmla="*/ 3872830 h 4508298"/>
                <a:gd name="connsiteX85" fmla="*/ 4476104 w 5997434"/>
                <a:gd name="connsiteY85" fmla="*/ 3949030 h 4508298"/>
                <a:gd name="connsiteX86" fmla="*/ 4463404 w 5997434"/>
                <a:gd name="connsiteY86" fmla="*/ 4012530 h 4508298"/>
                <a:gd name="connsiteX87" fmla="*/ 4399904 w 5997434"/>
                <a:gd name="connsiteY87" fmla="*/ 3999830 h 4508298"/>
                <a:gd name="connsiteX88" fmla="*/ 4374504 w 5997434"/>
                <a:gd name="connsiteY88" fmla="*/ 3961730 h 4508298"/>
                <a:gd name="connsiteX89" fmla="*/ 4336404 w 5997434"/>
                <a:gd name="connsiteY89" fmla="*/ 3949030 h 4508298"/>
                <a:gd name="connsiteX90" fmla="*/ 4209404 w 5997434"/>
                <a:gd name="connsiteY90" fmla="*/ 3961730 h 4508298"/>
                <a:gd name="connsiteX91" fmla="*/ 4171304 w 5997434"/>
                <a:gd name="connsiteY91" fmla="*/ 4012530 h 4508298"/>
                <a:gd name="connsiteX92" fmla="*/ 4158604 w 5997434"/>
                <a:gd name="connsiteY92" fmla="*/ 4063330 h 4508298"/>
                <a:gd name="connsiteX93" fmla="*/ 4133204 w 5997434"/>
                <a:gd name="connsiteY93" fmla="*/ 4152230 h 4508298"/>
                <a:gd name="connsiteX94" fmla="*/ 4095104 w 5997434"/>
                <a:gd name="connsiteY94" fmla="*/ 4139530 h 4508298"/>
                <a:gd name="connsiteX95" fmla="*/ 4057004 w 5997434"/>
                <a:gd name="connsiteY95" fmla="*/ 4114130 h 4508298"/>
                <a:gd name="connsiteX96" fmla="*/ 3891904 w 5997434"/>
                <a:gd name="connsiteY96" fmla="*/ 4139530 h 4508298"/>
                <a:gd name="connsiteX97" fmla="*/ 3828404 w 5997434"/>
                <a:gd name="connsiteY97" fmla="*/ 4190330 h 4508298"/>
                <a:gd name="connsiteX98" fmla="*/ 3764904 w 5997434"/>
                <a:gd name="connsiteY98" fmla="*/ 4317330 h 4508298"/>
                <a:gd name="connsiteX99" fmla="*/ 3587104 w 5997434"/>
                <a:gd name="connsiteY99" fmla="*/ 4291930 h 4508298"/>
                <a:gd name="connsiteX100" fmla="*/ 3574404 w 5997434"/>
                <a:gd name="connsiteY100" fmla="*/ 4241130 h 4508298"/>
                <a:gd name="connsiteX101" fmla="*/ 3536304 w 5997434"/>
                <a:gd name="connsiteY101" fmla="*/ 4279230 h 4508298"/>
                <a:gd name="connsiteX102" fmla="*/ 3498204 w 5997434"/>
                <a:gd name="connsiteY102" fmla="*/ 4304630 h 4508298"/>
                <a:gd name="connsiteX103" fmla="*/ 3434704 w 5997434"/>
                <a:gd name="connsiteY103" fmla="*/ 4355430 h 4508298"/>
                <a:gd name="connsiteX104" fmla="*/ 3358504 w 5997434"/>
                <a:gd name="connsiteY104" fmla="*/ 4406230 h 4508298"/>
                <a:gd name="connsiteX105" fmla="*/ 3282304 w 5997434"/>
                <a:gd name="connsiteY105" fmla="*/ 4469730 h 4508298"/>
                <a:gd name="connsiteX106" fmla="*/ 3269604 w 5997434"/>
                <a:gd name="connsiteY106" fmla="*/ 4507830 h 4508298"/>
                <a:gd name="connsiteX107" fmla="*/ 3231504 w 5997434"/>
                <a:gd name="connsiteY107" fmla="*/ 4482430 h 4508298"/>
                <a:gd name="connsiteX108" fmla="*/ 3180704 w 5997434"/>
                <a:gd name="connsiteY108" fmla="*/ 4431630 h 4508298"/>
                <a:gd name="connsiteX109" fmla="*/ 3117204 w 5997434"/>
                <a:gd name="connsiteY109" fmla="*/ 4406230 h 4508298"/>
                <a:gd name="connsiteX110" fmla="*/ 3079104 w 5997434"/>
                <a:gd name="connsiteY110" fmla="*/ 4380830 h 4508298"/>
                <a:gd name="connsiteX111" fmla="*/ 3028304 w 5997434"/>
                <a:gd name="connsiteY111" fmla="*/ 4406230 h 4508298"/>
                <a:gd name="connsiteX112" fmla="*/ 2990204 w 5997434"/>
                <a:gd name="connsiteY112" fmla="*/ 4444330 h 4508298"/>
                <a:gd name="connsiteX113" fmla="*/ 2926704 w 5997434"/>
                <a:gd name="connsiteY113" fmla="*/ 4431630 h 4508298"/>
                <a:gd name="connsiteX114" fmla="*/ 2888604 w 5997434"/>
                <a:gd name="connsiteY114" fmla="*/ 4393530 h 4508298"/>
                <a:gd name="connsiteX115" fmla="*/ 2888604 w 5997434"/>
                <a:gd name="connsiteY115" fmla="*/ 4317330 h 4508298"/>
                <a:gd name="connsiteX116" fmla="*/ 2901304 w 5997434"/>
                <a:gd name="connsiteY116" fmla="*/ 4266530 h 4508298"/>
                <a:gd name="connsiteX117" fmla="*/ 2888604 w 5997434"/>
                <a:gd name="connsiteY117" fmla="*/ 4228430 h 4508298"/>
                <a:gd name="connsiteX118" fmla="*/ 2863204 w 5997434"/>
                <a:gd name="connsiteY118" fmla="*/ 4177630 h 4508298"/>
                <a:gd name="connsiteX119" fmla="*/ 2875904 w 5997434"/>
                <a:gd name="connsiteY119" fmla="*/ 4139530 h 4508298"/>
                <a:gd name="connsiteX120" fmla="*/ 2888604 w 5997434"/>
                <a:gd name="connsiteY120" fmla="*/ 4076030 h 4508298"/>
                <a:gd name="connsiteX121" fmla="*/ 2875904 w 5997434"/>
                <a:gd name="connsiteY121" fmla="*/ 4012530 h 4508298"/>
                <a:gd name="connsiteX122" fmla="*/ 2812404 w 5997434"/>
                <a:gd name="connsiteY122" fmla="*/ 3999830 h 4508298"/>
                <a:gd name="connsiteX123" fmla="*/ 2787004 w 5997434"/>
                <a:gd name="connsiteY123" fmla="*/ 3644230 h 4508298"/>
                <a:gd name="connsiteX124" fmla="*/ 2672704 w 5997434"/>
                <a:gd name="connsiteY124" fmla="*/ 3606130 h 4508298"/>
                <a:gd name="connsiteX125" fmla="*/ 2634604 w 5997434"/>
                <a:gd name="connsiteY125" fmla="*/ 3593430 h 4508298"/>
                <a:gd name="connsiteX126" fmla="*/ 2482204 w 5997434"/>
                <a:gd name="connsiteY126" fmla="*/ 3656930 h 4508298"/>
                <a:gd name="connsiteX127" fmla="*/ 2469504 w 5997434"/>
                <a:gd name="connsiteY127" fmla="*/ 3695030 h 4508298"/>
                <a:gd name="connsiteX128" fmla="*/ 2380604 w 5997434"/>
                <a:gd name="connsiteY128" fmla="*/ 3796630 h 4508298"/>
                <a:gd name="connsiteX129" fmla="*/ 2215504 w 5997434"/>
                <a:gd name="connsiteY129" fmla="*/ 3783930 h 4508298"/>
                <a:gd name="connsiteX130" fmla="*/ 2215504 w 5997434"/>
                <a:gd name="connsiteY130" fmla="*/ 3707730 h 4508298"/>
                <a:gd name="connsiteX131" fmla="*/ 2240904 w 5997434"/>
                <a:gd name="connsiteY131" fmla="*/ 3656930 h 4508298"/>
                <a:gd name="connsiteX132" fmla="*/ 2279004 w 5997434"/>
                <a:gd name="connsiteY132" fmla="*/ 3631530 h 4508298"/>
                <a:gd name="connsiteX133" fmla="*/ 2304404 w 5997434"/>
                <a:gd name="connsiteY133" fmla="*/ 3504530 h 4508298"/>
                <a:gd name="connsiteX134" fmla="*/ 2317104 w 5997434"/>
                <a:gd name="connsiteY134" fmla="*/ 3466430 h 4508298"/>
                <a:gd name="connsiteX135" fmla="*/ 2355204 w 5997434"/>
                <a:gd name="connsiteY135" fmla="*/ 3428330 h 4508298"/>
                <a:gd name="connsiteX136" fmla="*/ 2406004 w 5997434"/>
                <a:gd name="connsiteY136" fmla="*/ 3352130 h 4508298"/>
                <a:gd name="connsiteX137" fmla="*/ 2393304 w 5997434"/>
                <a:gd name="connsiteY137" fmla="*/ 3301330 h 4508298"/>
                <a:gd name="connsiteX138" fmla="*/ 2202804 w 5997434"/>
                <a:gd name="connsiteY138" fmla="*/ 3352130 h 4508298"/>
                <a:gd name="connsiteX139" fmla="*/ 2101204 w 5997434"/>
                <a:gd name="connsiteY139" fmla="*/ 3288630 h 4508298"/>
                <a:gd name="connsiteX140" fmla="*/ 2025004 w 5997434"/>
                <a:gd name="connsiteY140" fmla="*/ 3250530 h 4508298"/>
                <a:gd name="connsiteX141" fmla="*/ 1974204 w 5997434"/>
                <a:gd name="connsiteY141" fmla="*/ 3212430 h 4508298"/>
                <a:gd name="connsiteX142" fmla="*/ 1936104 w 5997434"/>
                <a:gd name="connsiteY142" fmla="*/ 3187030 h 4508298"/>
                <a:gd name="connsiteX143" fmla="*/ 1859904 w 5997434"/>
                <a:gd name="connsiteY143" fmla="*/ 3098130 h 4508298"/>
                <a:gd name="connsiteX144" fmla="*/ 1834504 w 5997434"/>
                <a:gd name="connsiteY144" fmla="*/ 3060030 h 4508298"/>
                <a:gd name="connsiteX145" fmla="*/ 1758304 w 5997434"/>
                <a:gd name="connsiteY145" fmla="*/ 2983830 h 4508298"/>
                <a:gd name="connsiteX146" fmla="*/ 1682104 w 5997434"/>
                <a:gd name="connsiteY146" fmla="*/ 2882230 h 4508298"/>
                <a:gd name="connsiteX147" fmla="*/ 1529704 w 5997434"/>
                <a:gd name="connsiteY147" fmla="*/ 2856830 h 4508298"/>
                <a:gd name="connsiteX148" fmla="*/ 1351904 w 5997434"/>
                <a:gd name="connsiteY148" fmla="*/ 2882230 h 4508298"/>
                <a:gd name="connsiteX149" fmla="*/ 1288404 w 5997434"/>
                <a:gd name="connsiteY149" fmla="*/ 2945730 h 4508298"/>
                <a:gd name="connsiteX150" fmla="*/ 1250304 w 5997434"/>
                <a:gd name="connsiteY150" fmla="*/ 2971130 h 4508298"/>
                <a:gd name="connsiteX151" fmla="*/ 1224904 w 5997434"/>
                <a:gd name="connsiteY151" fmla="*/ 3009230 h 4508298"/>
                <a:gd name="connsiteX152" fmla="*/ 1136004 w 5997434"/>
                <a:gd name="connsiteY152" fmla="*/ 3047330 h 4508298"/>
                <a:gd name="connsiteX153" fmla="*/ 1110604 w 5997434"/>
                <a:gd name="connsiteY153" fmla="*/ 3009230 h 4508298"/>
                <a:gd name="connsiteX154" fmla="*/ 1097904 w 5997434"/>
                <a:gd name="connsiteY154" fmla="*/ 2933030 h 4508298"/>
                <a:gd name="connsiteX155" fmla="*/ 1059804 w 5997434"/>
                <a:gd name="connsiteY155" fmla="*/ 2920330 h 4508298"/>
                <a:gd name="connsiteX156" fmla="*/ 1072504 w 5997434"/>
                <a:gd name="connsiteY156" fmla="*/ 2767930 h 4508298"/>
                <a:gd name="connsiteX157" fmla="*/ 1097904 w 5997434"/>
                <a:gd name="connsiteY157" fmla="*/ 2729830 h 4508298"/>
                <a:gd name="connsiteX158" fmla="*/ 1021704 w 5997434"/>
                <a:gd name="connsiteY158" fmla="*/ 2666330 h 4508298"/>
                <a:gd name="connsiteX159" fmla="*/ 1009004 w 5997434"/>
                <a:gd name="connsiteY159" fmla="*/ 2602830 h 4508298"/>
                <a:gd name="connsiteX160" fmla="*/ 945504 w 5997434"/>
                <a:gd name="connsiteY160" fmla="*/ 2526630 h 4508298"/>
                <a:gd name="connsiteX161" fmla="*/ 894704 w 5997434"/>
                <a:gd name="connsiteY161" fmla="*/ 2437730 h 4508298"/>
                <a:gd name="connsiteX162" fmla="*/ 920104 w 5997434"/>
                <a:gd name="connsiteY162" fmla="*/ 2285330 h 4508298"/>
                <a:gd name="connsiteX163" fmla="*/ 970904 w 5997434"/>
                <a:gd name="connsiteY163" fmla="*/ 2259930 h 4508298"/>
                <a:gd name="connsiteX164" fmla="*/ 945504 w 5997434"/>
                <a:gd name="connsiteY164" fmla="*/ 2209130 h 4508298"/>
                <a:gd name="connsiteX165" fmla="*/ 882004 w 5997434"/>
                <a:gd name="connsiteY165" fmla="*/ 2183730 h 4508298"/>
                <a:gd name="connsiteX166" fmla="*/ 831204 w 5997434"/>
                <a:gd name="connsiteY166" fmla="*/ 2145630 h 4508298"/>
                <a:gd name="connsiteX167" fmla="*/ 691504 w 5997434"/>
                <a:gd name="connsiteY167" fmla="*/ 2056730 h 4508298"/>
                <a:gd name="connsiteX168" fmla="*/ 374004 w 5997434"/>
                <a:gd name="connsiteY168" fmla="*/ 2094830 h 4508298"/>
                <a:gd name="connsiteX169" fmla="*/ 335904 w 5997434"/>
                <a:gd name="connsiteY169" fmla="*/ 2132930 h 4508298"/>
                <a:gd name="connsiteX170" fmla="*/ 221604 w 5997434"/>
                <a:gd name="connsiteY170" fmla="*/ 2094830 h 4508298"/>
                <a:gd name="connsiteX171" fmla="*/ 196204 w 5997434"/>
                <a:gd name="connsiteY171" fmla="*/ 2145630 h 4508298"/>
                <a:gd name="connsiteX172" fmla="*/ 183504 w 5997434"/>
                <a:gd name="connsiteY172" fmla="*/ 2196430 h 4508298"/>
                <a:gd name="connsiteX173" fmla="*/ 94604 w 5997434"/>
                <a:gd name="connsiteY173" fmla="*/ 2285330 h 4508298"/>
                <a:gd name="connsiteX174" fmla="*/ 5704 w 5997434"/>
                <a:gd name="connsiteY174" fmla="*/ 2272630 h 4508298"/>
                <a:gd name="connsiteX175" fmla="*/ 18404 w 5997434"/>
                <a:gd name="connsiteY175" fmla="*/ 2221830 h 4508298"/>
                <a:gd name="connsiteX176" fmla="*/ 81904 w 5997434"/>
                <a:gd name="connsiteY176" fmla="*/ 2209130 h 4508298"/>
                <a:gd name="connsiteX177" fmla="*/ 69204 w 5997434"/>
                <a:gd name="connsiteY177" fmla="*/ 2158330 h 4508298"/>
                <a:gd name="connsiteX178" fmla="*/ 43804 w 5997434"/>
                <a:gd name="connsiteY178" fmla="*/ 2069430 h 4508298"/>
                <a:gd name="connsiteX179" fmla="*/ 170804 w 5997434"/>
                <a:gd name="connsiteY179" fmla="*/ 2056730 h 4508298"/>
                <a:gd name="connsiteX180" fmla="*/ 196204 w 5997434"/>
                <a:gd name="connsiteY180" fmla="*/ 1878930 h 4508298"/>
                <a:gd name="connsiteX181" fmla="*/ 221604 w 5997434"/>
                <a:gd name="connsiteY181" fmla="*/ 1828130 h 4508298"/>
                <a:gd name="connsiteX182" fmla="*/ 259704 w 5997434"/>
                <a:gd name="connsiteY182" fmla="*/ 1790030 h 4508298"/>
                <a:gd name="connsiteX183" fmla="*/ 297804 w 5997434"/>
                <a:gd name="connsiteY183" fmla="*/ 1739230 h 4508298"/>
                <a:gd name="connsiteX184" fmla="*/ 310504 w 5997434"/>
                <a:gd name="connsiteY184" fmla="*/ 1675730 h 4508298"/>
                <a:gd name="connsiteX185" fmla="*/ 374004 w 5997434"/>
                <a:gd name="connsiteY185" fmla="*/ 1650330 h 4508298"/>
                <a:gd name="connsiteX186" fmla="*/ 450204 w 5997434"/>
                <a:gd name="connsiteY186" fmla="*/ 1485230 h 4508298"/>
                <a:gd name="connsiteX187" fmla="*/ 399404 w 5997434"/>
                <a:gd name="connsiteY187" fmla="*/ 1332830 h 4508298"/>
                <a:gd name="connsiteX188" fmla="*/ 310504 w 5997434"/>
                <a:gd name="connsiteY188" fmla="*/ 1307430 h 4508298"/>
                <a:gd name="connsiteX189" fmla="*/ 374004 w 5997434"/>
                <a:gd name="connsiteY189" fmla="*/ 1066130 h 4508298"/>
                <a:gd name="connsiteX190" fmla="*/ 386704 w 5997434"/>
                <a:gd name="connsiteY190" fmla="*/ 1028030 h 4508298"/>
                <a:gd name="connsiteX191" fmla="*/ 399404 w 5997434"/>
                <a:gd name="connsiteY191" fmla="*/ 964530 h 4508298"/>
                <a:gd name="connsiteX192" fmla="*/ 450204 w 5997434"/>
                <a:gd name="connsiteY192" fmla="*/ 926430 h 4508298"/>
                <a:gd name="connsiteX193" fmla="*/ 475604 w 5997434"/>
                <a:gd name="connsiteY193" fmla="*/ 888330 h 4508298"/>
                <a:gd name="connsiteX194" fmla="*/ 501004 w 5997434"/>
                <a:gd name="connsiteY194" fmla="*/ 837530 h 4508298"/>
                <a:gd name="connsiteX195" fmla="*/ 539104 w 5997434"/>
                <a:gd name="connsiteY195" fmla="*/ 824830 h 4508298"/>
                <a:gd name="connsiteX196" fmla="*/ 564504 w 5997434"/>
                <a:gd name="connsiteY196" fmla="*/ 774030 h 4508298"/>
                <a:gd name="connsiteX197" fmla="*/ 589904 w 5997434"/>
                <a:gd name="connsiteY197" fmla="*/ 735930 h 4508298"/>
                <a:gd name="connsiteX198" fmla="*/ 577204 w 5997434"/>
                <a:gd name="connsiteY198" fmla="*/ 634330 h 4508298"/>
                <a:gd name="connsiteX199" fmla="*/ 628004 w 5997434"/>
                <a:gd name="connsiteY199" fmla="*/ 659730 h 4508298"/>
                <a:gd name="connsiteX200" fmla="*/ 742304 w 5997434"/>
                <a:gd name="connsiteY200" fmla="*/ 710530 h 4508298"/>
                <a:gd name="connsiteX201" fmla="*/ 755004 w 5997434"/>
                <a:gd name="connsiteY201" fmla="*/ 774030 h 4508298"/>
                <a:gd name="connsiteX202" fmla="*/ 793104 w 5997434"/>
                <a:gd name="connsiteY202" fmla="*/ 799430 h 4508298"/>
                <a:gd name="connsiteX203" fmla="*/ 818504 w 5997434"/>
                <a:gd name="connsiteY203" fmla="*/ 850230 h 4508298"/>
                <a:gd name="connsiteX204" fmla="*/ 856604 w 5997434"/>
                <a:gd name="connsiteY204" fmla="*/ 951830 h 4508298"/>
                <a:gd name="connsiteX205" fmla="*/ 932804 w 5997434"/>
                <a:gd name="connsiteY205" fmla="*/ 977230 h 4508298"/>
                <a:gd name="connsiteX206" fmla="*/ 970904 w 5997434"/>
                <a:gd name="connsiteY206" fmla="*/ 1104230 h 4508298"/>
                <a:gd name="connsiteX207" fmla="*/ 1009004 w 5997434"/>
                <a:gd name="connsiteY207" fmla="*/ 1142330 h 4508298"/>
                <a:gd name="connsiteX208" fmla="*/ 1085204 w 5997434"/>
                <a:gd name="connsiteY208" fmla="*/ 1129630 h 4508298"/>
                <a:gd name="connsiteX209" fmla="*/ 1148704 w 5997434"/>
                <a:gd name="connsiteY209" fmla="*/ 812130 h 4508298"/>
                <a:gd name="connsiteX210" fmla="*/ 1186804 w 5997434"/>
                <a:gd name="connsiteY210" fmla="*/ 799430 h 4508298"/>
                <a:gd name="connsiteX211" fmla="*/ 1199504 w 5997434"/>
                <a:gd name="connsiteY211" fmla="*/ 735930 h 4508298"/>
                <a:gd name="connsiteX212" fmla="*/ 1377304 w 5997434"/>
                <a:gd name="connsiteY212" fmla="*/ 774030 h 4508298"/>
                <a:gd name="connsiteX213" fmla="*/ 1364604 w 5997434"/>
                <a:gd name="connsiteY213" fmla="*/ 824830 h 4508298"/>
                <a:gd name="connsiteX214" fmla="*/ 1351904 w 5997434"/>
                <a:gd name="connsiteY214" fmla="*/ 888330 h 4508298"/>
                <a:gd name="connsiteX215" fmla="*/ 1326504 w 5997434"/>
                <a:gd name="connsiteY215" fmla="*/ 926430 h 4508298"/>
                <a:gd name="connsiteX216" fmla="*/ 1313804 w 5997434"/>
                <a:gd name="connsiteY216" fmla="*/ 964530 h 4508298"/>
                <a:gd name="connsiteX217" fmla="*/ 1364604 w 5997434"/>
                <a:gd name="connsiteY217" fmla="*/ 989930 h 4508298"/>
                <a:gd name="connsiteX218" fmla="*/ 1466204 w 5997434"/>
                <a:gd name="connsiteY218" fmla="*/ 964530 h 4508298"/>
                <a:gd name="connsiteX219" fmla="*/ 1593204 w 5997434"/>
                <a:gd name="connsiteY219" fmla="*/ 951830 h 4508298"/>
                <a:gd name="connsiteX220" fmla="*/ 1618604 w 5997434"/>
                <a:gd name="connsiteY220" fmla="*/ 913730 h 4508298"/>
                <a:gd name="connsiteX221" fmla="*/ 1656704 w 5997434"/>
                <a:gd name="connsiteY221" fmla="*/ 875630 h 4508298"/>
                <a:gd name="connsiteX222" fmla="*/ 1682104 w 5997434"/>
                <a:gd name="connsiteY222" fmla="*/ 799430 h 4508298"/>
                <a:gd name="connsiteX223" fmla="*/ 1529704 w 5997434"/>
                <a:gd name="connsiteY223" fmla="*/ 735930 h 4508298"/>
                <a:gd name="connsiteX224" fmla="*/ 1517004 w 5997434"/>
                <a:gd name="connsiteY224" fmla="*/ 672430 h 4508298"/>
                <a:gd name="connsiteX225" fmla="*/ 1440804 w 5997434"/>
                <a:gd name="connsiteY225" fmla="*/ 659730 h 4508298"/>
                <a:gd name="connsiteX226" fmla="*/ 1390004 w 5997434"/>
                <a:gd name="connsiteY226" fmla="*/ 596230 h 4508298"/>
                <a:gd name="connsiteX227" fmla="*/ 1364604 w 5997434"/>
                <a:gd name="connsiteY227" fmla="*/ 507330 h 4508298"/>
                <a:gd name="connsiteX228" fmla="*/ 1326504 w 5997434"/>
                <a:gd name="connsiteY228" fmla="*/ 494630 h 4508298"/>
                <a:gd name="connsiteX229" fmla="*/ 1339204 w 5997434"/>
                <a:gd name="connsiteY229" fmla="*/ 443830 h 4508298"/>
                <a:gd name="connsiteX230" fmla="*/ 1326504 w 5997434"/>
                <a:gd name="connsiteY230" fmla="*/ 393030 h 4508298"/>
                <a:gd name="connsiteX231" fmla="*/ 1390004 w 5997434"/>
                <a:gd name="connsiteY231" fmla="*/ 380330 h 4508298"/>
                <a:gd name="connsiteX232" fmla="*/ 1351904 w 5997434"/>
                <a:gd name="connsiteY232" fmla="*/ 316830 h 4508298"/>
                <a:gd name="connsiteX233" fmla="*/ 1301104 w 5997434"/>
                <a:gd name="connsiteY233" fmla="*/ 202530 h 4508298"/>
                <a:gd name="connsiteX234" fmla="*/ 1326504 w 5997434"/>
                <a:gd name="connsiteY234" fmla="*/ 100930 h 4508298"/>
                <a:gd name="connsiteX235" fmla="*/ 1339204 w 5997434"/>
                <a:gd name="connsiteY235" fmla="*/ 62830 h 4508298"/>
                <a:gd name="connsiteX236" fmla="*/ 1377304 w 5997434"/>
                <a:gd name="connsiteY236" fmla="*/ 50130 h 4508298"/>
                <a:gd name="connsiteX237" fmla="*/ 1478904 w 5997434"/>
                <a:gd name="connsiteY237" fmla="*/ 62830 h 4508298"/>
                <a:gd name="connsiteX238" fmla="*/ 1542404 w 5997434"/>
                <a:gd name="connsiteY238" fmla="*/ 75530 h 4508298"/>
                <a:gd name="connsiteX239" fmla="*/ 1707504 w 5997434"/>
                <a:gd name="connsiteY239" fmla="*/ 50130 h 4508298"/>
                <a:gd name="connsiteX240" fmla="*/ 1783704 w 5997434"/>
                <a:gd name="connsiteY240" fmla="*/ 12030 h 45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997434" h="4508298">
                  <a:moveTo>
                    <a:pt x="1783704" y="12030"/>
                  </a:moveTo>
                  <a:cubicBezTo>
                    <a:pt x="1800637" y="9913"/>
                    <a:pt x="1786038" y="-26001"/>
                    <a:pt x="1809104" y="37430"/>
                  </a:cubicBezTo>
                  <a:cubicBezTo>
                    <a:pt x="1817540" y="60628"/>
                    <a:pt x="1834504" y="79763"/>
                    <a:pt x="1847204" y="100930"/>
                  </a:cubicBezTo>
                  <a:cubicBezTo>
                    <a:pt x="1825566" y="252394"/>
                    <a:pt x="1868210" y="164430"/>
                    <a:pt x="1732904" y="164430"/>
                  </a:cubicBezTo>
                  <a:cubicBezTo>
                    <a:pt x="1710107" y="164430"/>
                    <a:pt x="1690571" y="181363"/>
                    <a:pt x="1669404" y="189830"/>
                  </a:cubicBezTo>
                  <a:cubicBezTo>
                    <a:pt x="1630269" y="307234"/>
                    <a:pt x="1637239" y="252974"/>
                    <a:pt x="1656704" y="418430"/>
                  </a:cubicBezTo>
                  <a:cubicBezTo>
                    <a:pt x="1659226" y="439868"/>
                    <a:pt x="1657964" y="463625"/>
                    <a:pt x="1669404" y="481930"/>
                  </a:cubicBezTo>
                  <a:cubicBezTo>
                    <a:pt x="1680622" y="499879"/>
                    <a:pt x="1705237" y="505063"/>
                    <a:pt x="1720204" y="520030"/>
                  </a:cubicBezTo>
                  <a:cubicBezTo>
                    <a:pt x="1730997" y="530823"/>
                    <a:pt x="1734811" y="547337"/>
                    <a:pt x="1745604" y="558130"/>
                  </a:cubicBezTo>
                  <a:cubicBezTo>
                    <a:pt x="1787889" y="600415"/>
                    <a:pt x="1775323" y="570407"/>
                    <a:pt x="1821804" y="596230"/>
                  </a:cubicBezTo>
                  <a:cubicBezTo>
                    <a:pt x="1848489" y="611055"/>
                    <a:pt x="1873582" y="628714"/>
                    <a:pt x="1898004" y="647030"/>
                  </a:cubicBezTo>
                  <a:cubicBezTo>
                    <a:pt x="1931871" y="672430"/>
                    <a:pt x="1961740" y="704298"/>
                    <a:pt x="1999604" y="723230"/>
                  </a:cubicBezTo>
                  <a:cubicBezTo>
                    <a:pt x="2016537" y="731697"/>
                    <a:pt x="2032826" y="741599"/>
                    <a:pt x="2050404" y="748630"/>
                  </a:cubicBezTo>
                  <a:cubicBezTo>
                    <a:pt x="2075263" y="758574"/>
                    <a:pt x="2102138" y="763156"/>
                    <a:pt x="2126604" y="774030"/>
                  </a:cubicBezTo>
                  <a:cubicBezTo>
                    <a:pt x="2140552" y="780229"/>
                    <a:pt x="2151052" y="792604"/>
                    <a:pt x="2164704" y="799430"/>
                  </a:cubicBezTo>
                  <a:cubicBezTo>
                    <a:pt x="2269864" y="852010"/>
                    <a:pt x="2131715" y="764737"/>
                    <a:pt x="2240904" y="837530"/>
                  </a:cubicBezTo>
                  <a:cubicBezTo>
                    <a:pt x="2253604" y="858697"/>
                    <a:pt x="2264193" y="881283"/>
                    <a:pt x="2279004" y="901030"/>
                  </a:cubicBezTo>
                  <a:cubicBezTo>
                    <a:pt x="2289780" y="915398"/>
                    <a:pt x="2312170" y="921861"/>
                    <a:pt x="2317104" y="939130"/>
                  </a:cubicBezTo>
                  <a:cubicBezTo>
                    <a:pt x="2319557" y="947717"/>
                    <a:pt x="2295811" y="1015708"/>
                    <a:pt x="2291704" y="1028030"/>
                  </a:cubicBezTo>
                  <a:cubicBezTo>
                    <a:pt x="2287471" y="1078830"/>
                    <a:pt x="2285741" y="1129901"/>
                    <a:pt x="2279004" y="1180430"/>
                  </a:cubicBezTo>
                  <a:cubicBezTo>
                    <a:pt x="2270197" y="1246484"/>
                    <a:pt x="2227202" y="1216527"/>
                    <a:pt x="2279004" y="1320130"/>
                  </a:cubicBezTo>
                  <a:cubicBezTo>
                    <a:pt x="2287471" y="1337063"/>
                    <a:pt x="2312403" y="1338072"/>
                    <a:pt x="2329804" y="1345530"/>
                  </a:cubicBezTo>
                  <a:cubicBezTo>
                    <a:pt x="2383604" y="1368587"/>
                    <a:pt x="2413782" y="1361807"/>
                    <a:pt x="2482204" y="1370930"/>
                  </a:cubicBezTo>
                  <a:cubicBezTo>
                    <a:pt x="2507728" y="1374333"/>
                    <a:pt x="2533004" y="1379397"/>
                    <a:pt x="2558404" y="1383630"/>
                  </a:cubicBezTo>
                  <a:cubicBezTo>
                    <a:pt x="2668215" y="1427554"/>
                    <a:pt x="2574113" y="1395160"/>
                    <a:pt x="2698104" y="1421730"/>
                  </a:cubicBezTo>
                  <a:cubicBezTo>
                    <a:pt x="2969213" y="1479825"/>
                    <a:pt x="2580305" y="1431459"/>
                    <a:pt x="3155304" y="1472530"/>
                  </a:cubicBezTo>
                  <a:cubicBezTo>
                    <a:pt x="3180704" y="1485230"/>
                    <a:pt x="3204362" y="1502279"/>
                    <a:pt x="3231504" y="1510630"/>
                  </a:cubicBezTo>
                  <a:cubicBezTo>
                    <a:pt x="3331629" y="1541438"/>
                    <a:pt x="3594333" y="1511916"/>
                    <a:pt x="3625204" y="1510630"/>
                  </a:cubicBezTo>
                  <a:cubicBezTo>
                    <a:pt x="3646371" y="1506397"/>
                    <a:pt x="3668493" y="1505509"/>
                    <a:pt x="3688704" y="1497930"/>
                  </a:cubicBezTo>
                  <a:cubicBezTo>
                    <a:pt x="3702996" y="1492571"/>
                    <a:pt x="3711540" y="1472530"/>
                    <a:pt x="3726804" y="1472530"/>
                  </a:cubicBezTo>
                  <a:cubicBezTo>
                    <a:pt x="3803473" y="1472530"/>
                    <a:pt x="3879204" y="1489463"/>
                    <a:pt x="3955404" y="1497930"/>
                  </a:cubicBezTo>
                  <a:cubicBezTo>
                    <a:pt x="4001652" y="1528762"/>
                    <a:pt x="4001189" y="1524856"/>
                    <a:pt x="4044304" y="1574130"/>
                  </a:cubicBezTo>
                  <a:cubicBezTo>
                    <a:pt x="4058242" y="1590060"/>
                    <a:pt x="4066474" y="1610992"/>
                    <a:pt x="4082404" y="1624930"/>
                  </a:cubicBezTo>
                  <a:cubicBezTo>
                    <a:pt x="4100981" y="1641185"/>
                    <a:pt x="4125365" y="1649338"/>
                    <a:pt x="4145904" y="1663030"/>
                  </a:cubicBezTo>
                  <a:cubicBezTo>
                    <a:pt x="4163516" y="1674771"/>
                    <a:pt x="4178326" y="1690628"/>
                    <a:pt x="4196704" y="1701130"/>
                  </a:cubicBezTo>
                  <a:cubicBezTo>
                    <a:pt x="4208327" y="1707772"/>
                    <a:pt x="4221817" y="1710583"/>
                    <a:pt x="4234804" y="1713830"/>
                  </a:cubicBezTo>
                  <a:cubicBezTo>
                    <a:pt x="4270304" y="1722705"/>
                    <a:pt x="4340535" y="1733569"/>
                    <a:pt x="4374504" y="1739230"/>
                  </a:cubicBezTo>
                  <a:cubicBezTo>
                    <a:pt x="4408371" y="1734997"/>
                    <a:pt x="4445033" y="1740653"/>
                    <a:pt x="4476104" y="1726530"/>
                  </a:cubicBezTo>
                  <a:cubicBezTo>
                    <a:pt x="4495373" y="1717771"/>
                    <a:pt x="4498133" y="1689505"/>
                    <a:pt x="4514204" y="1675730"/>
                  </a:cubicBezTo>
                  <a:cubicBezTo>
                    <a:pt x="4528578" y="1663409"/>
                    <a:pt x="4548071" y="1658797"/>
                    <a:pt x="4565004" y="1650330"/>
                  </a:cubicBezTo>
                  <a:cubicBezTo>
                    <a:pt x="4700420" y="1661615"/>
                    <a:pt x="4708240" y="1672118"/>
                    <a:pt x="4831704" y="1650330"/>
                  </a:cubicBezTo>
                  <a:cubicBezTo>
                    <a:pt x="4866082" y="1644263"/>
                    <a:pt x="4933304" y="1624930"/>
                    <a:pt x="4933304" y="1624930"/>
                  </a:cubicBezTo>
                  <a:cubicBezTo>
                    <a:pt x="4971404" y="1637630"/>
                    <a:pt x="5012347" y="1643799"/>
                    <a:pt x="5047604" y="1663030"/>
                  </a:cubicBezTo>
                  <a:cubicBezTo>
                    <a:pt x="5061004" y="1670339"/>
                    <a:pt x="5066991" y="1687101"/>
                    <a:pt x="5073004" y="1701130"/>
                  </a:cubicBezTo>
                  <a:cubicBezTo>
                    <a:pt x="5079880" y="1717173"/>
                    <a:pt x="5080909" y="1735147"/>
                    <a:pt x="5085704" y="1751930"/>
                  </a:cubicBezTo>
                  <a:cubicBezTo>
                    <a:pt x="5094716" y="1783473"/>
                    <a:pt x="5101506" y="1812222"/>
                    <a:pt x="5136504" y="1828130"/>
                  </a:cubicBezTo>
                  <a:cubicBezTo>
                    <a:pt x="5168284" y="1842575"/>
                    <a:pt x="5206324" y="1839085"/>
                    <a:pt x="5238104" y="1853530"/>
                  </a:cubicBezTo>
                  <a:cubicBezTo>
                    <a:pt x="5284671" y="1874697"/>
                    <a:pt x="5333222" y="1891952"/>
                    <a:pt x="5377804" y="1917030"/>
                  </a:cubicBezTo>
                  <a:cubicBezTo>
                    <a:pt x="5401429" y="1930319"/>
                    <a:pt x="5418318" y="1953464"/>
                    <a:pt x="5441304" y="1967830"/>
                  </a:cubicBezTo>
                  <a:cubicBezTo>
                    <a:pt x="5453450" y="1975421"/>
                    <a:pt x="5521846" y="1991141"/>
                    <a:pt x="5530204" y="1993230"/>
                  </a:cubicBezTo>
                  <a:cubicBezTo>
                    <a:pt x="5551371" y="2005930"/>
                    <a:pt x="5573957" y="2016519"/>
                    <a:pt x="5593704" y="2031330"/>
                  </a:cubicBezTo>
                  <a:cubicBezTo>
                    <a:pt x="5653357" y="2076070"/>
                    <a:pt x="5637189" y="2113558"/>
                    <a:pt x="5733404" y="2145630"/>
                  </a:cubicBezTo>
                  <a:cubicBezTo>
                    <a:pt x="5758804" y="2154097"/>
                    <a:pt x="5784049" y="2163044"/>
                    <a:pt x="5809604" y="2171030"/>
                  </a:cubicBezTo>
                  <a:cubicBezTo>
                    <a:pt x="5851789" y="2184213"/>
                    <a:pt x="5936604" y="2209130"/>
                    <a:pt x="5936604" y="2209130"/>
                  </a:cubicBezTo>
                  <a:cubicBezTo>
                    <a:pt x="5994442" y="2266968"/>
                    <a:pt x="6026108" y="2270062"/>
                    <a:pt x="5962004" y="2374230"/>
                  </a:cubicBezTo>
                  <a:cubicBezTo>
                    <a:pt x="5946005" y="2400229"/>
                    <a:pt x="5885804" y="2425030"/>
                    <a:pt x="5885804" y="2425030"/>
                  </a:cubicBezTo>
                  <a:cubicBezTo>
                    <a:pt x="5877337" y="2437730"/>
                    <a:pt x="5862563" y="2448020"/>
                    <a:pt x="5860404" y="2463130"/>
                  </a:cubicBezTo>
                  <a:cubicBezTo>
                    <a:pt x="5852790" y="2516425"/>
                    <a:pt x="5886147" y="2516950"/>
                    <a:pt x="5911204" y="2552030"/>
                  </a:cubicBezTo>
                  <a:cubicBezTo>
                    <a:pt x="5922208" y="2567436"/>
                    <a:pt x="5928137" y="2585897"/>
                    <a:pt x="5936604" y="2602830"/>
                  </a:cubicBezTo>
                  <a:cubicBezTo>
                    <a:pt x="5908774" y="2644575"/>
                    <a:pt x="5911649" y="2633022"/>
                    <a:pt x="5898504" y="2679030"/>
                  </a:cubicBezTo>
                  <a:cubicBezTo>
                    <a:pt x="5893709" y="2695813"/>
                    <a:pt x="5895486" y="2715307"/>
                    <a:pt x="5885804" y="2729830"/>
                  </a:cubicBezTo>
                  <a:cubicBezTo>
                    <a:pt x="5877337" y="2742530"/>
                    <a:pt x="5860404" y="2746763"/>
                    <a:pt x="5847704" y="2755230"/>
                  </a:cubicBezTo>
                  <a:cubicBezTo>
                    <a:pt x="5843471" y="2772163"/>
                    <a:pt x="5834211" y="2788594"/>
                    <a:pt x="5835004" y="2806030"/>
                  </a:cubicBezTo>
                  <a:cubicBezTo>
                    <a:pt x="5843492" y="2992764"/>
                    <a:pt x="5839370" y="2971529"/>
                    <a:pt x="5873104" y="3072730"/>
                  </a:cubicBezTo>
                  <a:lnTo>
                    <a:pt x="5796904" y="3098130"/>
                  </a:lnTo>
                  <a:cubicBezTo>
                    <a:pt x="5784204" y="3102363"/>
                    <a:pt x="5771676" y="3107152"/>
                    <a:pt x="5758804" y="3110830"/>
                  </a:cubicBezTo>
                  <a:lnTo>
                    <a:pt x="5669904" y="3136230"/>
                  </a:lnTo>
                  <a:cubicBezTo>
                    <a:pt x="5661437" y="3148930"/>
                    <a:pt x="5656423" y="3164795"/>
                    <a:pt x="5644504" y="3174330"/>
                  </a:cubicBezTo>
                  <a:cubicBezTo>
                    <a:pt x="5634051" y="3182693"/>
                    <a:pt x="5618378" y="3181043"/>
                    <a:pt x="5606404" y="3187030"/>
                  </a:cubicBezTo>
                  <a:cubicBezTo>
                    <a:pt x="5592752" y="3193856"/>
                    <a:pt x="5580030" y="3202659"/>
                    <a:pt x="5568304" y="3212430"/>
                  </a:cubicBezTo>
                  <a:cubicBezTo>
                    <a:pt x="5554506" y="3223928"/>
                    <a:pt x="5544002" y="3239032"/>
                    <a:pt x="5530204" y="3250530"/>
                  </a:cubicBezTo>
                  <a:cubicBezTo>
                    <a:pt x="5424116" y="3338937"/>
                    <a:pt x="5565314" y="3202720"/>
                    <a:pt x="5454004" y="3314030"/>
                  </a:cubicBezTo>
                  <a:cubicBezTo>
                    <a:pt x="5449771" y="3352130"/>
                    <a:pt x="5476897" y="3414093"/>
                    <a:pt x="5441304" y="3428330"/>
                  </a:cubicBezTo>
                  <a:cubicBezTo>
                    <a:pt x="5343823" y="3467322"/>
                    <a:pt x="5250290" y="3432392"/>
                    <a:pt x="5161904" y="3402930"/>
                  </a:cubicBezTo>
                  <a:cubicBezTo>
                    <a:pt x="5157671" y="3419863"/>
                    <a:pt x="5150784" y="3436347"/>
                    <a:pt x="5149204" y="3453730"/>
                  </a:cubicBezTo>
                  <a:cubicBezTo>
                    <a:pt x="5142295" y="3529734"/>
                    <a:pt x="5158434" y="3609231"/>
                    <a:pt x="5136504" y="3682330"/>
                  </a:cubicBezTo>
                  <a:cubicBezTo>
                    <a:pt x="5129953" y="3704166"/>
                    <a:pt x="5093018" y="3696814"/>
                    <a:pt x="5073004" y="3707730"/>
                  </a:cubicBezTo>
                  <a:cubicBezTo>
                    <a:pt x="5046204" y="3722348"/>
                    <a:pt x="4996804" y="3758530"/>
                    <a:pt x="4996804" y="3758530"/>
                  </a:cubicBezTo>
                  <a:cubicBezTo>
                    <a:pt x="4975637" y="3750063"/>
                    <a:pt x="4951542" y="3746808"/>
                    <a:pt x="4933304" y="3733130"/>
                  </a:cubicBezTo>
                  <a:cubicBezTo>
                    <a:pt x="4899778" y="3707985"/>
                    <a:pt x="4884161" y="3657482"/>
                    <a:pt x="4844404" y="3644230"/>
                  </a:cubicBezTo>
                  <a:lnTo>
                    <a:pt x="4768204" y="3618830"/>
                  </a:lnTo>
                  <a:cubicBezTo>
                    <a:pt x="4747037" y="3623063"/>
                    <a:pt x="4713895" y="3611999"/>
                    <a:pt x="4704704" y="3631530"/>
                  </a:cubicBezTo>
                  <a:cubicBezTo>
                    <a:pt x="4675361" y="3693884"/>
                    <a:pt x="4731981" y="3812938"/>
                    <a:pt x="4666604" y="3834730"/>
                  </a:cubicBezTo>
                  <a:cubicBezTo>
                    <a:pt x="4653904" y="3838963"/>
                    <a:pt x="4641572" y="3844526"/>
                    <a:pt x="4628504" y="3847430"/>
                  </a:cubicBezTo>
                  <a:cubicBezTo>
                    <a:pt x="4596786" y="3854478"/>
                    <a:pt x="4491762" y="3868779"/>
                    <a:pt x="4463404" y="3872830"/>
                  </a:cubicBezTo>
                  <a:cubicBezTo>
                    <a:pt x="4467637" y="3898230"/>
                    <a:pt x="4465646" y="3925499"/>
                    <a:pt x="4476104" y="3949030"/>
                  </a:cubicBezTo>
                  <a:cubicBezTo>
                    <a:pt x="4504188" y="4012219"/>
                    <a:pt x="4554937" y="3966763"/>
                    <a:pt x="4463404" y="4012530"/>
                  </a:cubicBezTo>
                  <a:cubicBezTo>
                    <a:pt x="4442237" y="4008297"/>
                    <a:pt x="4418646" y="4010540"/>
                    <a:pt x="4399904" y="3999830"/>
                  </a:cubicBezTo>
                  <a:cubicBezTo>
                    <a:pt x="4386652" y="3992257"/>
                    <a:pt x="4386423" y="3971265"/>
                    <a:pt x="4374504" y="3961730"/>
                  </a:cubicBezTo>
                  <a:cubicBezTo>
                    <a:pt x="4364051" y="3953367"/>
                    <a:pt x="4349104" y="3953263"/>
                    <a:pt x="4336404" y="3949030"/>
                  </a:cubicBezTo>
                  <a:cubicBezTo>
                    <a:pt x="4294071" y="3953263"/>
                    <a:pt x="4249113" y="3946457"/>
                    <a:pt x="4209404" y="3961730"/>
                  </a:cubicBezTo>
                  <a:cubicBezTo>
                    <a:pt x="4189648" y="3969328"/>
                    <a:pt x="4180770" y="3993598"/>
                    <a:pt x="4171304" y="4012530"/>
                  </a:cubicBezTo>
                  <a:cubicBezTo>
                    <a:pt x="4163498" y="4028142"/>
                    <a:pt x="4163399" y="4046547"/>
                    <a:pt x="4158604" y="4063330"/>
                  </a:cubicBezTo>
                  <a:cubicBezTo>
                    <a:pt x="4122165" y="4190867"/>
                    <a:pt x="4172906" y="3993421"/>
                    <a:pt x="4133204" y="4152230"/>
                  </a:cubicBezTo>
                  <a:cubicBezTo>
                    <a:pt x="4120504" y="4147997"/>
                    <a:pt x="4107078" y="4145517"/>
                    <a:pt x="4095104" y="4139530"/>
                  </a:cubicBezTo>
                  <a:cubicBezTo>
                    <a:pt x="4081452" y="4132704"/>
                    <a:pt x="4072268" y="4114130"/>
                    <a:pt x="4057004" y="4114130"/>
                  </a:cubicBezTo>
                  <a:cubicBezTo>
                    <a:pt x="4001323" y="4114130"/>
                    <a:pt x="3946937" y="4131063"/>
                    <a:pt x="3891904" y="4139530"/>
                  </a:cubicBezTo>
                  <a:cubicBezTo>
                    <a:pt x="3870737" y="4156463"/>
                    <a:pt x="3839763" y="4165718"/>
                    <a:pt x="3828404" y="4190330"/>
                  </a:cubicBezTo>
                  <a:cubicBezTo>
                    <a:pt x="3761626" y="4335015"/>
                    <a:pt x="3876639" y="4289396"/>
                    <a:pt x="3764904" y="4317330"/>
                  </a:cubicBezTo>
                  <a:cubicBezTo>
                    <a:pt x="3705637" y="4308863"/>
                    <a:pt x="3642690" y="4314165"/>
                    <a:pt x="3587104" y="4291930"/>
                  </a:cubicBezTo>
                  <a:cubicBezTo>
                    <a:pt x="3570898" y="4285448"/>
                    <a:pt x="3591337" y="4245363"/>
                    <a:pt x="3574404" y="4241130"/>
                  </a:cubicBezTo>
                  <a:cubicBezTo>
                    <a:pt x="3556980" y="4236774"/>
                    <a:pt x="3550102" y="4267732"/>
                    <a:pt x="3536304" y="4279230"/>
                  </a:cubicBezTo>
                  <a:cubicBezTo>
                    <a:pt x="3524578" y="4289001"/>
                    <a:pt x="3510415" y="4295472"/>
                    <a:pt x="3498204" y="4304630"/>
                  </a:cubicBezTo>
                  <a:cubicBezTo>
                    <a:pt x="3476519" y="4320894"/>
                    <a:pt x="3456626" y="4339487"/>
                    <a:pt x="3434704" y="4355430"/>
                  </a:cubicBezTo>
                  <a:cubicBezTo>
                    <a:pt x="3410016" y="4373385"/>
                    <a:pt x="3380090" y="4384644"/>
                    <a:pt x="3358504" y="4406230"/>
                  </a:cubicBezTo>
                  <a:cubicBezTo>
                    <a:pt x="3309611" y="4455123"/>
                    <a:pt x="3335348" y="4434367"/>
                    <a:pt x="3282304" y="4469730"/>
                  </a:cubicBezTo>
                  <a:cubicBezTo>
                    <a:pt x="3278071" y="4482430"/>
                    <a:pt x="3282591" y="4504583"/>
                    <a:pt x="3269604" y="4507830"/>
                  </a:cubicBezTo>
                  <a:cubicBezTo>
                    <a:pt x="3254796" y="4511532"/>
                    <a:pt x="3243093" y="4492363"/>
                    <a:pt x="3231504" y="4482430"/>
                  </a:cubicBezTo>
                  <a:cubicBezTo>
                    <a:pt x="3213322" y="4466845"/>
                    <a:pt x="3200629" y="4444914"/>
                    <a:pt x="3180704" y="4431630"/>
                  </a:cubicBezTo>
                  <a:cubicBezTo>
                    <a:pt x="3161736" y="4418984"/>
                    <a:pt x="3137594" y="4416425"/>
                    <a:pt x="3117204" y="4406230"/>
                  </a:cubicBezTo>
                  <a:cubicBezTo>
                    <a:pt x="3103552" y="4399404"/>
                    <a:pt x="3091804" y="4389297"/>
                    <a:pt x="3079104" y="4380830"/>
                  </a:cubicBezTo>
                  <a:cubicBezTo>
                    <a:pt x="3062171" y="4389297"/>
                    <a:pt x="3043710" y="4395226"/>
                    <a:pt x="3028304" y="4406230"/>
                  </a:cubicBezTo>
                  <a:cubicBezTo>
                    <a:pt x="3013689" y="4416669"/>
                    <a:pt x="3007628" y="4439974"/>
                    <a:pt x="2990204" y="4444330"/>
                  </a:cubicBezTo>
                  <a:cubicBezTo>
                    <a:pt x="2969263" y="4449565"/>
                    <a:pt x="2947871" y="4435863"/>
                    <a:pt x="2926704" y="4431630"/>
                  </a:cubicBezTo>
                  <a:cubicBezTo>
                    <a:pt x="2914004" y="4418930"/>
                    <a:pt x="2898567" y="4408474"/>
                    <a:pt x="2888604" y="4393530"/>
                  </a:cubicBezTo>
                  <a:cubicBezTo>
                    <a:pt x="2864897" y="4357970"/>
                    <a:pt x="2878444" y="4352890"/>
                    <a:pt x="2888604" y="4317330"/>
                  </a:cubicBezTo>
                  <a:cubicBezTo>
                    <a:pt x="2893399" y="4300547"/>
                    <a:pt x="2897071" y="4283463"/>
                    <a:pt x="2901304" y="4266530"/>
                  </a:cubicBezTo>
                  <a:cubicBezTo>
                    <a:pt x="2897071" y="4253830"/>
                    <a:pt x="2893877" y="4240735"/>
                    <a:pt x="2888604" y="4228430"/>
                  </a:cubicBezTo>
                  <a:cubicBezTo>
                    <a:pt x="2881146" y="4211029"/>
                    <a:pt x="2865881" y="4196372"/>
                    <a:pt x="2863204" y="4177630"/>
                  </a:cubicBezTo>
                  <a:cubicBezTo>
                    <a:pt x="2861311" y="4164378"/>
                    <a:pt x="2872657" y="4152517"/>
                    <a:pt x="2875904" y="4139530"/>
                  </a:cubicBezTo>
                  <a:cubicBezTo>
                    <a:pt x="2881139" y="4118589"/>
                    <a:pt x="2884371" y="4097197"/>
                    <a:pt x="2888604" y="4076030"/>
                  </a:cubicBezTo>
                  <a:cubicBezTo>
                    <a:pt x="2884371" y="4054863"/>
                    <a:pt x="2891168" y="4027794"/>
                    <a:pt x="2875904" y="4012530"/>
                  </a:cubicBezTo>
                  <a:cubicBezTo>
                    <a:pt x="2860640" y="3997266"/>
                    <a:pt x="2817469" y="4020813"/>
                    <a:pt x="2812404" y="3999830"/>
                  </a:cubicBezTo>
                  <a:cubicBezTo>
                    <a:pt x="2784520" y="3884312"/>
                    <a:pt x="2826744" y="3756224"/>
                    <a:pt x="2787004" y="3644230"/>
                  </a:cubicBezTo>
                  <a:cubicBezTo>
                    <a:pt x="2773574" y="3606381"/>
                    <a:pt x="2710804" y="3618830"/>
                    <a:pt x="2672704" y="3606130"/>
                  </a:cubicBezTo>
                  <a:lnTo>
                    <a:pt x="2634604" y="3593430"/>
                  </a:lnTo>
                  <a:cubicBezTo>
                    <a:pt x="2573973" y="3608588"/>
                    <a:pt x="2523639" y="3607208"/>
                    <a:pt x="2482204" y="3656930"/>
                  </a:cubicBezTo>
                  <a:cubicBezTo>
                    <a:pt x="2473634" y="3667214"/>
                    <a:pt x="2476005" y="3683328"/>
                    <a:pt x="2469504" y="3695030"/>
                  </a:cubicBezTo>
                  <a:cubicBezTo>
                    <a:pt x="2425926" y="3773471"/>
                    <a:pt x="2436260" y="3759526"/>
                    <a:pt x="2380604" y="3796630"/>
                  </a:cubicBezTo>
                  <a:cubicBezTo>
                    <a:pt x="2325571" y="3792397"/>
                    <a:pt x="2268836" y="3798152"/>
                    <a:pt x="2215504" y="3783930"/>
                  </a:cubicBezTo>
                  <a:cubicBezTo>
                    <a:pt x="2156727" y="3768256"/>
                    <a:pt x="2206548" y="3723404"/>
                    <a:pt x="2215504" y="3707730"/>
                  </a:cubicBezTo>
                  <a:cubicBezTo>
                    <a:pt x="2224897" y="3691292"/>
                    <a:pt x="2228784" y="3671474"/>
                    <a:pt x="2240904" y="3656930"/>
                  </a:cubicBezTo>
                  <a:cubicBezTo>
                    <a:pt x="2250675" y="3645204"/>
                    <a:pt x="2266304" y="3639997"/>
                    <a:pt x="2279004" y="3631530"/>
                  </a:cubicBezTo>
                  <a:cubicBezTo>
                    <a:pt x="2287471" y="3589197"/>
                    <a:pt x="2290752" y="3545486"/>
                    <a:pt x="2304404" y="3504530"/>
                  </a:cubicBezTo>
                  <a:cubicBezTo>
                    <a:pt x="2308637" y="3491830"/>
                    <a:pt x="2309678" y="3477569"/>
                    <a:pt x="2317104" y="3466430"/>
                  </a:cubicBezTo>
                  <a:cubicBezTo>
                    <a:pt x="2327067" y="3451486"/>
                    <a:pt x="2344177" y="3442507"/>
                    <a:pt x="2355204" y="3428330"/>
                  </a:cubicBezTo>
                  <a:cubicBezTo>
                    <a:pt x="2373946" y="3404233"/>
                    <a:pt x="2406004" y="3352130"/>
                    <a:pt x="2406004" y="3352130"/>
                  </a:cubicBezTo>
                  <a:cubicBezTo>
                    <a:pt x="2401771" y="3335197"/>
                    <a:pt x="2410477" y="3304452"/>
                    <a:pt x="2393304" y="3301330"/>
                  </a:cubicBezTo>
                  <a:cubicBezTo>
                    <a:pt x="2341963" y="3291995"/>
                    <a:pt x="2254631" y="3331399"/>
                    <a:pt x="2202804" y="3352130"/>
                  </a:cubicBezTo>
                  <a:cubicBezTo>
                    <a:pt x="2098090" y="3325952"/>
                    <a:pt x="2206441" y="3362296"/>
                    <a:pt x="2101204" y="3288630"/>
                  </a:cubicBezTo>
                  <a:cubicBezTo>
                    <a:pt x="2077939" y="3272345"/>
                    <a:pt x="2049355" y="3265141"/>
                    <a:pt x="2025004" y="3250530"/>
                  </a:cubicBezTo>
                  <a:cubicBezTo>
                    <a:pt x="2006854" y="3239640"/>
                    <a:pt x="1991428" y="3224733"/>
                    <a:pt x="1974204" y="3212430"/>
                  </a:cubicBezTo>
                  <a:cubicBezTo>
                    <a:pt x="1961784" y="3203558"/>
                    <a:pt x="1947830" y="3196801"/>
                    <a:pt x="1936104" y="3187030"/>
                  </a:cubicBezTo>
                  <a:cubicBezTo>
                    <a:pt x="1903524" y="3159880"/>
                    <a:pt x="1884636" y="3132755"/>
                    <a:pt x="1859904" y="3098130"/>
                  </a:cubicBezTo>
                  <a:cubicBezTo>
                    <a:pt x="1851032" y="3085710"/>
                    <a:pt x="1844645" y="3071438"/>
                    <a:pt x="1834504" y="3060030"/>
                  </a:cubicBezTo>
                  <a:cubicBezTo>
                    <a:pt x="1810639" y="3033182"/>
                    <a:pt x="1776785" y="3014632"/>
                    <a:pt x="1758304" y="2983830"/>
                  </a:cubicBezTo>
                  <a:cubicBezTo>
                    <a:pt x="1740840" y="2954724"/>
                    <a:pt x="1715920" y="2901553"/>
                    <a:pt x="1682104" y="2882230"/>
                  </a:cubicBezTo>
                  <a:cubicBezTo>
                    <a:pt x="1658609" y="2868804"/>
                    <a:pt x="1530487" y="2856928"/>
                    <a:pt x="1529704" y="2856830"/>
                  </a:cubicBezTo>
                  <a:cubicBezTo>
                    <a:pt x="1470437" y="2865297"/>
                    <a:pt x="1410181" y="2868518"/>
                    <a:pt x="1351904" y="2882230"/>
                  </a:cubicBezTo>
                  <a:cubicBezTo>
                    <a:pt x="1307617" y="2892651"/>
                    <a:pt x="1315758" y="2918376"/>
                    <a:pt x="1288404" y="2945730"/>
                  </a:cubicBezTo>
                  <a:cubicBezTo>
                    <a:pt x="1277611" y="2956523"/>
                    <a:pt x="1263004" y="2962663"/>
                    <a:pt x="1250304" y="2971130"/>
                  </a:cubicBezTo>
                  <a:cubicBezTo>
                    <a:pt x="1241837" y="2983830"/>
                    <a:pt x="1236630" y="2999459"/>
                    <a:pt x="1224904" y="3009230"/>
                  </a:cubicBezTo>
                  <a:cubicBezTo>
                    <a:pt x="1203979" y="3026667"/>
                    <a:pt x="1162473" y="3038507"/>
                    <a:pt x="1136004" y="3047330"/>
                  </a:cubicBezTo>
                  <a:cubicBezTo>
                    <a:pt x="1127537" y="3034630"/>
                    <a:pt x="1115431" y="3023710"/>
                    <a:pt x="1110604" y="3009230"/>
                  </a:cubicBezTo>
                  <a:cubicBezTo>
                    <a:pt x="1102461" y="2984801"/>
                    <a:pt x="1110680" y="2955388"/>
                    <a:pt x="1097904" y="2933030"/>
                  </a:cubicBezTo>
                  <a:cubicBezTo>
                    <a:pt x="1091262" y="2921407"/>
                    <a:pt x="1072504" y="2924563"/>
                    <a:pt x="1059804" y="2920330"/>
                  </a:cubicBezTo>
                  <a:cubicBezTo>
                    <a:pt x="1064037" y="2869530"/>
                    <a:pt x="1062507" y="2817916"/>
                    <a:pt x="1072504" y="2767930"/>
                  </a:cubicBezTo>
                  <a:cubicBezTo>
                    <a:pt x="1075497" y="2752963"/>
                    <a:pt x="1095395" y="2744886"/>
                    <a:pt x="1097904" y="2729830"/>
                  </a:cubicBezTo>
                  <a:cubicBezTo>
                    <a:pt x="1105992" y="2681302"/>
                    <a:pt x="1049956" y="2677631"/>
                    <a:pt x="1021704" y="2666330"/>
                  </a:cubicBezTo>
                  <a:cubicBezTo>
                    <a:pt x="1017471" y="2645163"/>
                    <a:pt x="1016583" y="2623041"/>
                    <a:pt x="1009004" y="2602830"/>
                  </a:cubicBezTo>
                  <a:cubicBezTo>
                    <a:pt x="996105" y="2568432"/>
                    <a:pt x="967964" y="2553582"/>
                    <a:pt x="945504" y="2526630"/>
                  </a:cubicBezTo>
                  <a:cubicBezTo>
                    <a:pt x="923065" y="2499704"/>
                    <a:pt x="910231" y="2468784"/>
                    <a:pt x="894704" y="2437730"/>
                  </a:cubicBezTo>
                  <a:cubicBezTo>
                    <a:pt x="880882" y="2368618"/>
                    <a:pt x="865734" y="2355235"/>
                    <a:pt x="920104" y="2285330"/>
                  </a:cubicBezTo>
                  <a:cubicBezTo>
                    <a:pt x="931727" y="2270386"/>
                    <a:pt x="953971" y="2268397"/>
                    <a:pt x="970904" y="2259930"/>
                  </a:cubicBezTo>
                  <a:cubicBezTo>
                    <a:pt x="962437" y="2242997"/>
                    <a:pt x="959878" y="2221451"/>
                    <a:pt x="945504" y="2209130"/>
                  </a:cubicBezTo>
                  <a:cubicBezTo>
                    <a:pt x="928195" y="2194294"/>
                    <a:pt x="901932" y="2194801"/>
                    <a:pt x="882004" y="2183730"/>
                  </a:cubicBezTo>
                  <a:cubicBezTo>
                    <a:pt x="863501" y="2173451"/>
                    <a:pt x="846937" y="2159790"/>
                    <a:pt x="831204" y="2145630"/>
                  </a:cubicBezTo>
                  <a:cubicBezTo>
                    <a:pt x="726674" y="2051553"/>
                    <a:pt x="798079" y="2078045"/>
                    <a:pt x="691504" y="2056730"/>
                  </a:cubicBezTo>
                  <a:cubicBezTo>
                    <a:pt x="546313" y="2063330"/>
                    <a:pt x="465207" y="2018828"/>
                    <a:pt x="374004" y="2094830"/>
                  </a:cubicBezTo>
                  <a:cubicBezTo>
                    <a:pt x="360206" y="2106328"/>
                    <a:pt x="348604" y="2120230"/>
                    <a:pt x="335904" y="2132930"/>
                  </a:cubicBezTo>
                  <a:cubicBezTo>
                    <a:pt x="248565" y="2074704"/>
                    <a:pt x="288664" y="2072477"/>
                    <a:pt x="221604" y="2094830"/>
                  </a:cubicBezTo>
                  <a:cubicBezTo>
                    <a:pt x="213137" y="2111763"/>
                    <a:pt x="202851" y="2127903"/>
                    <a:pt x="196204" y="2145630"/>
                  </a:cubicBezTo>
                  <a:cubicBezTo>
                    <a:pt x="190075" y="2161973"/>
                    <a:pt x="191981" y="2181172"/>
                    <a:pt x="183504" y="2196430"/>
                  </a:cubicBezTo>
                  <a:cubicBezTo>
                    <a:pt x="152449" y="2252329"/>
                    <a:pt x="138771" y="2255886"/>
                    <a:pt x="94604" y="2285330"/>
                  </a:cubicBezTo>
                  <a:cubicBezTo>
                    <a:pt x="64971" y="2281097"/>
                    <a:pt x="28700" y="2291793"/>
                    <a:pt x="5704" y="2272630"/>
                  </a:cubicBezTo>
                  <a:cubicBezTo>
                    <a:pt x="-7705" y="2261456"/>
                    <a:pt x="4995" y="2233004"/>
                    <a:pt x="18404" y="2221830"/>
                  </a:cubicBezTo>
                  <a:cubicBezTo>
                    <a:pt x="34987" y="2208011"/>
                    <a:pt x="60737" y="2213363"/>
                    <a:pt x="81904" y="2209130"/>
                  </a:cubicBezTo>
                  <a:cubicBezTo>
                    <a:pt x="77671" y="2192197"/>
                    <a:pt x="78886" y="2172853"/>
                    <a:pt x="69204" y="2158330"/>
                  </a:cubicBezTo>
                  <a:cubicBezTo>
                    <a:pt x="60150" y="2144748"/>
                    <a:pt x="-38366" y="2114250"/>
                    <a:pt x="43804" y="2069430"/>
                  </a:cubicBezTo>
                  <a:cubicBezTo>
                    <a:pt x="81154" y="2049057"/>
                    <a:pt x="128471" y="2060963"/>
                    <a:pt x="170804" y="2056730"/>
                  </a:cubicBezTo>
                  <a:cubicBezTo>
                    <a:pt x="175040" y="2014374"/>
                    <a:pt x="177371" y="1929152"/>
                    <a:pt x="196204" y="1878930"/>
                  </a:cubicBezTo>
                  <a:cubicBezTo>
                    <a:pt x="202851" y="1861203"/>
                    <a:pt x="210600" y="1843536"/>
                    <a:pt x="221604" y="1828130"/>
                  </a:cubicBezTo>
                  <a:cubicBezTo>
                    <a:pt x="232043" y="1813515"/>
                    <a:pt x="248015" y="1803667"/>
                    <a:pt x="259704" y="1790030"/>
                  </a:cubicBezTo>
                  <a:cubicBezTo>
                    <a:pt x="273479" y="1773959"/>
                    <a:pt x="285104" y="1756163"/>
                    <a:pt x="297804" y="1739230"/>
                  </a:cubicBezTo>
                  <a:cubicBezTo>
                    <a:pt x="302037" y="1718063"/>
                    <a:pt x="296456" y="1692119"/>
                    <a:pt x="310504" y="1675730"/>
                  </a:cubicBezTo>
                  <a:cubicBezTo>
                    <a:pt x="325340" y="1658421"/>
                    <a:pt x="363088" y="1670344"/>
                    <a:pt x="374004" y="1650330"/>
                  </a:cubicBezTo>
                  <a:cubicBezTo>
                    <a:pt x="498539" y="1422016"/>
                    <a:pt x="279807" y="1621547"/>
                    <a:pt x="450204" y="1485230"/>
                  </a:cubicBezTo>
                  <a:cubicBezTo>
                    <a:pt x="433271" y="1434430"/>
                    <a:pt x="432487" y="1374936"/>
                    <a:pt x="399404" y="1332830"/>
                  </a:cubicBezTo>
                  <a:cubicBezTo>
                    <a:pt x="380363" y="1308596"/>
                    <a:pt x="320761" y="1336492"/>
                    <a:pt x="310504" y="1307430"/>
                  </a:cubicBezTo>
                  <a:cubicBezTo>
                    <a:pt x="258304" y="1159529"/>
                    <a:pt x="303224" y="1136910"/>
                    <a:pt x="374004" y="1066130"/>
                  </a:cubicBezTo>
                  <a:cubicBezTo>
                    <a:pt x="378237" y="1053430"/>
                    <a:pt x="383457" y="1041017"/>
                    <a:pt x="386704" y="1028030"/>
                  </a:cubicBezTo>
                  <a:cubicBezTo>
                    <a:pt x="391939" y="1007089"/>
                    <a:pt x="387964" y="982835"/>
                    <a:pt x="399404" y="964530"/>
                  </a:cubicBezTo>
                  <a:cubicBezTo>
                    <a:pt x="410622" y="946581"/>
                    <a:pt x="435237" y="941397"/>
                    <a:pt x="450204" y="926430"/>
                  </a:cubicBezTo>
                  <a:cubicBezTo>
                    <a:pt x="460997" y="915637"/>
                    <a:pt x="468031" y="901582"/>
                    <a:pt x="475604" y="888330"/>
                  </a:cubicBezTo>
                  <a:cubicBezTo>
                    <a:pt x="484997" y="871892"/>
                    <a:pt x="487617" y="850917"/>
                    <a:pt x="501004" y="837530"/>
                  </a:cubicBezTo>
                  <a:cubicBezTo>
                    <a:pt x="510470" y="828064"/>
                    <a:pt x="526404" y="829063"/>
                    <a:pt x="539104" y="824830"/>
                  </a:cubicBezTo>
                  <a:cubicBezTo>
                    <a:pt x="547571" y="807897"/>
                    <a:pt x="555111" y="790468"/>
                    <a:pt x="564504" y="774030"/>
                  </a:cubicBezTo>
                  <a:cubicBezTo>
                    <a:pt x="572077" y="760778"/>
                    <a:pt x="588522" y="751131"/>
                    <a:pt x="589904" y="735930"/>
                  </a:cubicBezTo>
                  <a:cubicBezTo>
                    <a:pt x="592994" y="701940"/>
                    <a:pt x="561940" y="664857"/>
                    <a:pt x="577204" y="634330"/>
                  </a:cubicBezTo>
                  <a:cubicBezTo>
                    <a:pt x="585671" y="617397"/>
                    <a:pt x="612598" y="648726"/>
                    <a:pt x="628004" y="659730"/>
                  </a:cubicBezTo>
                  <a:cubicBezTo>
                    <a:pt x="713690" y="720935"/>
                    <a:pt x="606268" y="687857"/>
                    <a:pt x="742304" y="710530"/>
                  </a:cubicBezTo>
                  <a:cubicBezTo>
                    <a:pt x="746537" y="731697"/>
                    <a:pt x="744294" y="755288"/>
                    <a:pt x="755004" y="774030"/>
                  </a:cubicBezTo>
                  <a:cubicBezTo>
                    <a:pt x="762577" y="787282"/>
                    <a:pt x="783333" y="787704"/>
                    <a:pt x="793104" y="799430"/>
                  </a:cubicBezTo>
                  <a:cubicBezTo>
                    <a:pt x="805224" y="813974"/>
                    <a:pt x="811222" y="832754"/>
                    <a:pt x="818504" y="850230"/>
                  </a:cubicBezTo>
                  <a:cubicBezTo>
                    <a:pt x="832415" y="883617"/>
                    <a:pt x="832408" y="924945"/>
                    <a:pt x="856604" y="951830"/>
                  </a:cubicBezTo>
                  <a:cubicBezTo>
                    <a:pt x="874515" y="971731"/>
                    <a:pt x="907404" y="968763"/>
                    <a:pt x="932804" y="977230"/>
                  </a:cubicBezTo>
                  <a:cubicBezTo>
                    <a:pt x="1008902" y="1091378"/>
                    <a:pt x="889182" y="899924"/>
                    <a:pt x="970904" y="1104230"/>
                  </a:cubicBezTo>
                  <a:cubicBezTo>
                    <a:pt x="977574" y="1120906"/>
                    <a:pt x="996304" y="1129630"/>
                    <a:pt x="1009004" y="1142330"/>
                  </a:cubicBezTo>
                  <a:cubicBezTo>
                    <a:pt x="1034404" y="1138097"/>
                    <a:pt x="1068898" y="1149560"/>
                    <a:pt x="1085204" y="1129630"/>
                  </a:cubicBezTo>
                  <a:cubicBezTo>
                    <a:pt x="1128256" y="1077011"/>
                    <a:pt x="1136967" y="849689"/>
                    <a:pt x="1148704" y="812130"/>
                  </a:cubicBezTo>
                  <a:cubicBezTo>
                    <a:pt x="1152697" y="799352"/>
                    <a:pt x="1174104" y="803663"/>
                    <a:pt x="1186804" y="799430"/>
                  </a:cubicBezTo>
                  <a:cubicBezTo>
                    <a:pt x="1191037" y="778263"/>
                    <a:pt x="1179026" y="742756"/>
                    <a:pt x="1199504" y="735930"/>
                  </a:cubicBezTo>
                  <a:cubicBezTo>
                    <a:pt x="1288689" y="706202"/>
                    <a:pt x="1321750" y="736994"/>
                    <a:pt x="1377304" y="774030"/>
                  </a:cubicBezTo>
                  <a:cubicBezTo>
                    <a:pt x="1373071" y="790963"/>
                    <a:pt x="1368390" y="807791"/>
                    <a:pt x="1364604" y="824830"/>
                  </a:cubicBezTo>
                  <a:cubicBezTo>
                    <a:pt x="1359921" y="845902"/>
                    <a:pt x="1359483" y="868119"/>
                    <a:pt x="1351904" y="888330"/>
                  </a:cubicBezTo>
                  <a:cubicBezTo>
                    <a:pt x="1346545" y="902622"/>
                    <a:pt x="1333330" y="912778"/>
                    <a:pt x="1326504" y="926430"/>
                  </a:cubicBezTo>
                  <a:cubicBezTo>
                    <a:pt x="1320517" y="938404"/>
                    <a:pt x="1318037" y="951830"/>
                    <a:pt x="1313804" y="964530"/>
                  </a:cubicBezTo>
                  <a:cubicBezTo>
                    <a:pt x="1330737" y="972997"/>
                    <a:pt x="1345788" y="987839"/>
                    <a:pt x="1364604" y="989930"/>
                  </a:cubicBezTo>
                  <a:cubicBezTo>
                    <a:pt x="1415241" y="995556"/>
                    <a:pt x="1423744" y="971062"/>
                    <a:pt x="1466204" y="964530"/>
                  </a:cubicBezTo>
                  <a:cubicBezTo>
                    <a:pt x="1508254" y="958061"/>
                    <a:pt x="1550871" y="956063"/>
                    <a:pt x="1593204" y="951830"/>
                  </a:cubicBezTo>
                  <a:cubicBezTo>
                    <a:pt x="1601671" y="939130"/>
                    <a:pt x="1608833" y="925456"/>
                    <a:pt x="1618604" y="913730"/>
                  </a:cubicBezTo>
                  <a:cubicBezTo>
                    <a:pt x="1630102" y="899932"/>
                    <a:pt x="1647982" y="891330"/>
                    <a:pt x="1656704" y="875630"/>
                  </a:cubicBezTo>
                  <a:cubicBezTo>
                    <a:pt x="1669707" y="852225"/>
                    <a:pt x="1682104" y="799430"/>
                    <a:pt x="1682104" y="799430"/>
                  </a:cubicBezTo>
                  <a:cubicBezTo>
                    <a:pt x="1651210" y="675853"/>
                    <a:pt x="1705147" y="823652"/>
                    <a:pt x="1529704" y="735930"/>
                  </a:cubicBezTo>
                  <a:cubicBezTo>
                    <a:pt x="1510397" y="726277"/>
                    <a:pt x="1533393" y="686478"/>
                    <a:pt x="1517004" y="672430"/>
                  </a:cubicBezTo>
                  <a:cubicBezTo>
                    <a:pt x="1497453" y="655672"/>
                    <a:pt x="1466204" y="663963"/>
                    <a:pt x="1440804" y="659730"/>
                  </a:cubicBezTo>
                  <a:cubicBezTo>
                    <a:pt x="1409020" y="532595"/>
                    <a:pt x="1456809" y="663035"/>
                    <a:pt x="1390004" y="596230"/>
                  </a:cubicBezTo>
                  <a:cubicBezTo>
                    <a:pt x="1383004" y="589230"/>
                    <a:pt x="1365922" y="508978"/>
                    <a:pt x="1364604" y="507330"/>
                  </a:cubicBezTo>
                  <a:cubicBezTo>
                    <a:pt x="1356241" y="496877"/>
                    <a:pt x="1339204" y="498863"/>
                    <a:pt x="1326504" y="494630"/>
                  </a:cubicBezTo>
                  <a:cubicBezTo>
                    <a:pt x="1330737" y="477697"/>
                    <a:pt x="1339204" y="461284"/>
                    <a:pt x="1339204" y="443830"/>
                  </a:cubicBezTo>
                  <a:cubicBezTo>
                    <a:pt x="1339204" y="426376"/>
                    <a:pt x="1315600" y="406660"/>
                    <a:pt x="1326504" y="393030"/>
                  </a:cubicBezTo>
                  <a:cubicBezTo>
                    <a:pt x="1339989" y="376174"/>
                    <a:pt x="1368837" y="384563"/>
                    <a:pt x="1390004" y="380330"/>
                  </a:cubicBezTo>
                  <a:cubicBezTo>
                    <a:pt x="1377304" y="359163"/>
                    <a:pt x="1359710" y="340248"/>
                    <a:pt x="1351904" y="316830"/>
                  </a:cubicBezTo>
                  <a:cubicBezTo>
                    <a:pt x="1311574" y="195839"/>
                    <a:pt x="1377099" y="253193"/>
                    <a:pt x="1301104" y="202530"/>
                  </a:cubicBezTo>
                  <a:cubicBezTo>
                    <a:pt x="1330134" y="115439"/>
                    <a:pt x="1295853" y="223533"/>
                    <a:pt x="1326504" y="100930"/>
                  </a:cubicBezTo>
                  <a:cubicBezTo>
                    <a:pt x="1329751" y="87943"/>
                    <a:pt x="1329738" y="72296"/>
                    <a:pt x="1339204" y="62830"/>
                  </a:cubicBezTo>
                  <a:cubicBezTo>
                    <a:pt x="1348670" y="53364"/>
                    <a:pt x="1364604" y="54363"/>
                    <a:pt x="1377304" y="50130"/>
                  </a:cubicBezTo>
                  <a:cubicBezTo>
                    <a:pt x="1411171" y="54363"/>
                    <a:pt x="1445171" y="57640"/>
                    <a:pt x="1478904" y="62830"/>
                  </a:cubicBezTo>
                  <a:cubicBezTo>
                    <a:pt x="1500239" y="66112"/>
                    <a:pt x="1520851" y="76727"/>
                    <a:pt x="1542404" y="75530"/>
                  </a:cubicBezTo>
                  <a:cubicBezTo>
                    <a:pt x="1597999" y="72441"/>
                    <a:pt x="1652471" y="58597"/>
                    <a:pt x="1707504" y="50130"/>
                  </a:cubicBezTo>
                  <a:cubicBezTo>
                    <a:pt x="1723284" y="-12991"/>
                    <a:pt x="1766771" y="14147"/>
                    <a:pt x="1783704" y="120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a:extLst>
              <a:ext uri="{FF2B5EF4-FFF2-40B4-BE49-F238E27FC236}">
                <a16:creationId xmlns:a16="http://schemas.microsoft.com/office/drawing/2014/main" id="{88761B6F-D037-4E57-A298-672808623C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98013" y="5421933"/>
            <a:ext cx="1411873" cy="1142666"/>
          </a:xfrm>
          <a:prstGeom prst="rect">
            <a:avLst/>
          </a:prstGeom>
          <a:effectLst/>
        </p:spPr>
      </p:pic>
      <p:sp>
        <p:nvSpPr>
          <p:cNvPr id="25" name="!!Rectangle 7">
            <a:extLst>
              <a:ext uri="{FF2B5EF4-FFF2-40B4-BE49-F238E27FC236}">
                <a16:creationId xmlns:a16="http://schemas.microsoft.com/office/drawing/2014/main" id="{59526EE4-EE2A-400D-A4C5-2A7002D6BDEB}"/>
              </a:ext>
            </a:extLst>
          </p:cNvPr>
          <p:cNvSpPr/>
          <p:nvPr/>
        </p:nvSpPr>
        <p:spPr>
          <a:xfrm>
            <a:off x="9844599" y="3109777"/>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Coastal Economy </a:t>
            </a:r>
          </a:p>
        </p:txBody>
      </p:sp>
      <p:sp>
        <p:nvSpPr>
          <p:cNvPr id="26" name="!!Rectangle 7">
            <a:extLst>
              <a:ext uri="{FF2B5EF4-FFF2-40B4-BE49-F238E27FC236}">
                <a16:creationId xmlns:a16="http://schemas.microsoft.com/office/drawing/2014/main" id="{781D7B90-1B86-4356-A4BB-462413A3795D}"/>
              </a:ext>
            </a:extLst>
          </p:cNvPr>
          <p:cNvSpPr/>
          <p:nvPr/>
        </p:nvSpPr>
        <p:spPr>
          <a:xfrm>
            <a:off x="9841450" y="4227085"/>
            <a:ext cx="2112398" cy="10688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Regeneration and development </a:t>
            </a:r>
          </a:p>
        </p:txBody>
      </p:sp>
      <p:sp>
        <p:nvSpPr>
          <p:cNvPr id="27" name="!!Rectangle 7">
            <a:extLst>
              <a:ext uri="{FF2B5EF4-FFF2-40B4-BE49-F238E27FC236}">
                <a16:creationId xmlns:a16="http://schemas.microsoft.com/office/drawing/2014/main" id="{8CF0B0DD-5A3B-42CD-935E-4ACAC30091F3}"/>
              </a:ext>
            </a:extLst>
          </p:cNvPr>
          <p:cNvSpPr/>
          <p:nvPr/>
        </p:nvSpPr>
        <p:spPr>
          <a:xfrm>
            <a:off x="9841450" y="5421933"/>
            <a:ext cx="2112398" cy="9164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Sheerness Ports </a:t>
            </a:r>
          </a:p>
        </p:txBody>
      </p:sp>
      <p:sp>
        <p:nvSpPr>
          <p:cNvPr id="28" name="!!Rectangle 7">
            <a:extLst>
              <a:ext uri="{FF2B5EF4-FFF2-40B4-BE49-F238E27FC236}">
                <a16:creationId xmlns:a16="http://schemas.microsoft.com/office/drawing/2014/main" id="{AF1E63DF-2031-4F61-A442-FF8CD37F4234}"/>
              </a:ext>
            </a:extLst>
          </p:cNvPr>
          <p:cNvSpPr/>
          <p:nvPr/>
        </p:nvSpPr>
        <p:spPr>
          <a:xfrm>
            <a:off x="9841450" y="1470405"/>
            <a:ext cx="2112398" cy="48604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000" b="1">
                <a:latin typeface="Arial" panose="020B0604020202020204" pitchFamily="34" charset="0"/>
                <a:ea typeface="Cambria" panose="02040503050406030204" pitchFamily="18" charset="0"/>
                <a:cs typeface="Arial" panose="020B0604020202020204" pitchFamily="34" charset="0"/>
              </a:rPr>
              <a:t>Opportunities</a:t>
            </a:r>
          </a:p>
        </p:txBody>
      </p:sp>
    </p:spTree>
    <p:extLst>
      <p:ext uri="{BB962C8B-B14F-4D97-AF65-F5344CB8AC3E}">
        <p14:creationId xmlns:p14="http://schemas.microsoft.com/office/powerpoint/2010/main" val="183333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DFB73F-2320-4539-989C-62F7AB537431}"/>
              </a:ext>
            </a:extLst>
          </p:cNvPr>
          <p:cNvPicPr>
            <a:picLocks noChangeAspect="1"/>
          </p:cNvPicPr>
          <p:nvPr/>
        </p:nvPicPr>
        <p:blipFill>
          <a:blip r:embed="rId2"/>
          <a:stretch>
            <a:fillRect/>
          </a:stretch>
        </p:blipFill>
        <p:spPr>
          <a:xfrm>
            <a:off x="1" y="0"/>
            <a:ext cx="12566460" cy="8992619"/>
          </a:xfrm>
          <a:prstGeom prst="rect">
            <a:avLst/>
          </a:prstGeom>
        </p:spPr>
      </p:pic>
      <p:cxnSp>
        <p:nvCxnSpPr>
          <p:cNvPr id="7" name="Straight Arrow Connector 6">
            <a:extLst>
              <a:ext uri="{FF2B5EF4-FFF2-40B4-BE49-F238E27FC236}">
                <a16:creationId xmlns:a16="http://schemas.microsoft.com/office/drawing/2014/main" id="{A31C6F80-CB7F-496B-A915-355BC1B56952}"/>
              </a:ext>
            </a:extLst>
          </p:cNvPr>
          <p:cNvCxnSpPr>
            <a:cxnSpLocks/>
          </p:cNvCxnSpPr>
          <p:nvPr/>
        </p:nvCxnSpPr>
        <p:spPr>
          <a:xfrm flipV="1">
            <a:off x="2178558" y="2345727"/>
            <a:ext cx="1931029" cy="1517537"/>
          </a:xfrm>
          <a:prstGeom prst="straightConnector1">
            <a:avLst/>
          </a:prstGeom>
          <a:ln w="76200">
            <a:solidFill>
              <a:srgbClr val="488E3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AB80614-6D1E-4636-9777-78E558C051A9}"/>
              </a:ext>
            </a:extLst>
          </p:cNvPr>
          <p:cNvCxnSpPr>
            <a:cxnSpLocks/>
          </p:cNvCxnSpPr>
          <p:nvPr/>
        </p:nvCxnSpPr>
        <p:spPr>
          <a:xfrm flipV="1">
            <a:off x="2149541" y="3230219"/>
            <a:ext cx="5432359" cy="633045"/>
          </a:xfrm>
          <a:prstGeom prst="straightConnector1">
            <a:avLst/>
          </a:prstGeom>
          <a:ln w="76200">
            <a:solidFill>
              <a:srgbClr val="488E34"/>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B2E60C-5794-4EB6-B09E-2D849BFB049D}"/>
              </a:ext>
            </a:extLst>
          </p:cNvPr>
          <p:cNvSpPr/>
          <p:nvPr/>
        </p:nvSpPr>
        <p:spPr>
          <a:xfrm>
            <a:off x="255691" y="2978772"/>
            <a:ext cx="1941409" cy="1517537"/>
          </a:xfrm>
          <a:prstGeom prst="rect">
            <a:avLst/>
          </a:prstGeom>
          <a:solidFill>
            <a:srgbClr val="488E34"/>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600" b="1">
                <a:solidFill>
                  <a:prstClr val="white"/>
                </a:solidFill>
                <a:latin typeface="Arial" panose="020B0604020202020204" pitchFamily="34" charset="0"/>
                <a:cs typeface="Arial" panose="020B0604020202020204" pitchFamily="34" charset="0"/>
              </a:rPr>
              <a:t>Health &amp; Life Sciences</a:t>
            </a:r>
            <a:endParaRPr kumimoji="0" lang="en-GB" sz="2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DBFE8B5-E2DA-4419-A6DE-CA6252F0C1F5}"/>
              </a:ext>
            </a:extLst>
          </p:cNvPr>
          <p:cNvSpPr/>
          <p:nvPr/>
        </p:nvSpPr>
        <p:spPr>
          <a:xfrm>
            <a:off x="9547159" y="640923"/>
            <a:ext cx="1997142" cy="940136"/>
          </a:xfrm>
          <a:prstGeom prst="rect">
            <a:avLst/>
          </a:prstGeom>
          <a:solidFill>
            <a:srgbClr val="488E34"/>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600" b="1">
                <a:solidFill>
                  <a:prstClr val="white"/>
                </a:solidFill>
                <a:latin typeface="Arial" panose="020B0604020202020204" pitchFamily="34" charset="0"/>
                <a:cs typeface="Arial" panose="020B0604020202020204" pitchFamily="34" charset="0"/>
              </a:rPr>
              <a:t>Sheerness Ports</a:t>
            </a:r>
            <a:endParaRPr kumimoji="0" lang="en-GB" sz="2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43A8BA68-26E5-4B00-9825-2A4607FBA407}"/>
              </a:ext>
            </a:extLst>
          </p:cNvPr>
          <p:cNvCxnSpPr>
            <a:cxnSpLocks/>
          </p:cNvCxnSpPr>
          <p:nvPr/>
        </p:nvCxnSpPr>
        <p:spPr>
          <a:xfrm flipH="1" flipV="1">
            <a:off x="4584700" y="970595"/>
            <a:ext cx="5459496" cy="168094"/>
          </a:xfrm>
          <a:prstGeom prst="straightConnector1">
            <a:avLst/>
          </a:prstGeom>
          <a:ln w="76200">
            <a:solidFill>
              <a:srgbClr val="488E3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6BA931-44BA-4F47-A55F-AB3DAF944AAF}"/>
              </a:ext>
            </a:extLst>
          </p:cNvPr>
          <p:cNvCxnSpPr>
            <a:cxnSpLocks/>
          </p:cNvCxnSpPr>
          <p:nvPr/>
        </p:nvCxnSpPr>
        <p:spPr>
          <a:xfrm flipH="1" flipV="1">
            <a:off x="4737100" y="1544788"/>
            <a:ext cx="5305359" cy="2180573"/>
          </a:xfrm>
          <a:prstGeom prst="straightConnector1">
            <a:avLst/>
          </a:prstGeom>
          <a:ln w="76200">
            <a:solidFill>
              <a:srgbClr val="488E34"/>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850F04B-EC72-4A64-A155-DB1915018449}"/>
              </a:ext>
            </a:extLst>
          </p:cNvPr>
          <p:cNvSpPr/>
          <p:nvPr/>
        </p:nvSpPr>
        <p:spPr>
          <a:xfrm>
            <a:off x="9409198" y="3314451"/>
            <a:ext cx="2393985" cy="1181858"/>
          </a:xfrm>
          <a:prstGeom prst="rect">
            <a:avLst/>
          </a:prstGeom>
          <a:solidFill>
            <a:srgbClr val="488E34"/>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600" b="1">
                <a:solidFill>
                  <a:prstClr val="white"/>
                </a:solidFill>
                <a:latin typeface="Arial" panose="020B0604020202020204" pitchFamily="34" charset="0"/>
                <a:cs typeface="Arial" panose="020B0604020202020204" pitchFamily="34" charset="0"/>
              </a:rPr>
              <a:t>Regeneration &amp; Development</a:t>
            </a:r>
            <a:endParaRPr kumimoji="0" lang="en-GB" sz="2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Derby2">
            <a:extLst>
              <a:ext uri="{FF2B5EF4-FFF2-40B4-BE49-F238E27FC236}">
                <a16:creationId xmlns:a16="http://schemas.microsoft.com/office/drawing/2014/main" id="{B87F7899-6F8D-4DA1-BCBC-CADD5DEB0BBC}"/>
              </a:ext>
            </a:extLst>
          </p:cNvPr>
          <p:cNvSpPr/>
          <p:nvPr/>
        </p:nvSpPr>
        <p:spPr>
          <a:xfrm>
            <a:off x="4584700" y="1358562"/>
            <a:ext cx="495300" cy="49514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3</a:t>
            </a:r>
          </a:p>
        </p:txBody>
      </p:sp>
      <p:sp>
        <p:nvSpPr>
          <p:cNvPr id="26" name="!!Derby2">
            <a:extLst>
              <a:ext uri="{FF2B5EF4-FFF2-40B4-BE49-F238E27FC236}">
                <a16:creationId xmlns:a16="http://schemas.microsoft.com/office/drawing/2014/main" id="{73EF07A2-4E56-497F-A7D7-36D25688A341}"/>
              </a:ext>
            </a:extLst>
          </p:cNvPr>
          <p:cNvSpPr/>
          <p:nvPr/>
        </p:nvSpPr>
        <p:spPr>
          <a:xfrm>
            <a:off x="4337050" y="729913"/>
            <a:ext cx="495300" cy="49514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2</a:t>
            </a:r>
          </a:p>
        </p:txBody>
      </p:sp>
      <p:sp>
        <p:nvSpPr>
          <p:cNvPr id="27" name="!!Derby2">
            <a:extLst>
              <a:ext uri="{FF2B5EF4-FFF2-40B4-BE49-F238E27FC236}">
                <a16:creationId xmlns:a16="http://schemas.microsoft.com/office/drawing/2014/main" id="{48BFEC62-09C2-4CED-970D-B4AF4F199E02}"/>
              </a:ext>
            </a:extLst>
          </p:cNvPr>
          <p:cNvSpPr/>
          <p:nvPr/>
        </p:nvSpPr>
        <p:spPr>
          <a:xfrm>
            <a:off x="7250706" y="2982648"/>
            <a:ext cx="495300" cy="49514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28" name="!!Derby2">
            <a:extLst>
              <a:ext uri="{FF2B5EF4-FFF2-40B4-BE49-F238E27FC236}">
                <a16:creationId xmlns:a16="http://schemas.microsoft.com/office/drawing/2014/main" id="{AB150C5F-76C9-4384-AE9A-CF75A9717FEB}"/>
              </a:ext>
            </a:extLst>
          </p:cNvPr>
          <p:cNvSpPr/>
          <p:nvPr/>
        </p:nvSpPr>
        <p:spPr>
          <a:xfrm>
            <a:off x="3841750" y="2163973"/>
            <a:ext cx="495300" cy="49514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33" name="Rectangle 32">
            <a:extLst>
              <a:ext uri="{FF2B5EF4-FFF2-40B4-BE49-F238E27FC236}">
                <a16:creationId xmlns:a16="http://schemas.microsoft.com/office/drawing/2014/main" id="{35E802EB-2120-4697-8387-E5579E5B9B35}"/>
              </a:ext>
            </a:extLst>
          </p:cNvPr>
          <p:cNvSpPr/>
          <p:nvPr/>
        </p:nvSpPr>
        <p:spPr>
          <a:xfrm>
            <a:off x="279621" y="4467528"/>
            <a:ext cx="1898937" cy="886967"/>
          </a:xfrm>
          <a:prstGeom prst="rect">
            <a:avLst/>
          </a:prstGeom>
          <a:blipFill>
            <a:blip r:embed="rId3" cstate="email">
              <a:alphaModFix/>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2" descr="Queenborough and Rushenden Regeneration masterplan, consultation and Local  Plan Allocation. — Rummey design">
            <a:extLst>
              <a:ext uri="{FF2B5EF4-FFF2-40B4-BE49-F238E27FC236}">
                <a16:creationId xmlns:a16="http://schemas.microsoft.com/office/drawing/2014/main" id="{2331113F-B7AB-456F-96AB-04A1D7CDC1B0}"/>
              </a:ext>
            </a:extLst>
          </p:cNvPr>
          <p:cNvPicPr>
            <a:picLocks noChangeAspect="1" noChangeArrowheads="1"/>
          </p:cNvPicPr>
          <p:nvPr/>
        </p:nvPicPr>
        <p:blipFill>
          <a:blip r:embed="rId4" cstate="email">
            <a:alphaModFix/>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409197" y="4509511"/>
            <a:ext cx="2393985" cy="1107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water, boat, outdoor&#10;&#10;Description automatically generated">
            <a:extLst>
              <a:ext uri="{FF2B5EF4-FFF2-40B4-BE49-F238E27FC236}">
                <a16:creationId xmlns:a16="http://schemas.microsoft.com/office/drawing/2014/main" id="{7FCC4BE9-FCB4-46E2-9A1C-DB1150F23875}"/>
              </a:ext>
            </a:extLst>
          </p:cNvPr>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9547159" y="1569945"/>
            <a:ext cx="1997142" cy="1170317"/>
          </a:xfrm>
          <a:prstGeom prst="rect">
            <a:avLst/>
          </a:prstGeom>
        </p:spPr>
      </p:pic>
      <p:sp>
        <p:nvSpPr>
          <p:cNvPr id="21" name="Rectangle 20">
            <a:extLst>
              <a:ext uri="{FF2B5EF4-FFF2-40B4-BE49-F238E27FC236}">
                <a16:creationId xmlns:a16="http://schemas.microsoft.com/office/drawing/2014/main" id="{C0C3BB4D-E8A4-48A3-83B9-FFDB0D671976}"/>
              </a:ext>
            </a:extLst>
          </p:cNvPr>
          <p:cNvSpPr/>
          <p:nvPr/>
        </p:nvSpPr>
        <p:spPr>
          <a:xfrm>
            <a:off x="6096000" y="4747756"/>
            <a:ext cx="2159001" cy="791495"/>
          </a:xfrm>
          <a:prstGeom prst="rect">
            <a:avLst/>
          </a:prstGeom>
          <a:solidFill>
            <a:srgbClr val="488E34"/>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600" b="1">
                <a:solidFill>
                  <a:prstClr val="white"/>
                </a:solidFill>
                <a:latin typeface="Arial" panose="020B0604020202020204" pitchFamily="34" charset="0"/>
                <a:cs typeface="Arial" panose="020B0604020202020204" pitchFamily="34" charset="0"/>
              </a:rPr>
              <a:t>Coastal Economy </a:t>
            </a:r>
            <a:endParaRPr kumimoji="0" lang="en-GB" sz="2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 name="!!Derby2">
            <a:extLst>
              <a:ext uri="{FF2B5EF4-FFF2-40B4-BE49-F238E27FC236}">
                <a16:creationId xmlns:a16="http://schemas.microsoft.com/office/drawing/2014/main" id="{BFDA8E6C-C84A-4351-891D-7CF0581E44BB}"/>
              </a:ext>
            </a:extLst>
          </p:cNvPr>
          <p:cNvSpPr/>
          <p:nvPr/>
        </p:nvSpPr>
        <p:spPr>
          <a:xfrm>
            <a:off x="8132823" y="4909586"/>
            <a:ext cx="498352" cy="500767"/>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4</a:t>
            </a:r>
          </a:p>
        </p:txBody>
      </p:sp>
      <p:sp>
        <p:nvSpPr>
          <p:cNvPr id="24" name="Rectangle 23">
            <a:extLst>
              <a:ext uri="{FF2B5EF4-FFF2-40B4-BE49-F238E27FC236}">
                <a16:creationId xmlns:a16="http://schemas.microsoft.com/office/drawing/2014/main" id="{E16DF49C-F1FB-41B3-AA06-3F255BD77732}"/>
              </a:ext>
            </a:extLst>
          </p:cNvPr>
          <p:cNvSpPr/>
          <p:nvPr/>
        </p:nvSpPr>
        <p:spPr>
          <a:xfrm>
            <a:off x="6096001" y="5539251"/>
            <a:ext cx="2159000" cy="815366"/>
          </a:xfrm>
          <a:prstGeom prst="rect">
            <a:avLst/>
          </a:prstGeom>
          <a:blipFill>
            <a:blip r:embed="rId6" cstate="email">
              <a:alphaModFix/>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069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B4F21E88-42E1-4098-85E0-5CEAC8AB4C5A}"/>
              </a:ext>
            </a:extLst>
          </p:cNvPr>
          <p:cNvSpPr/>
          <p:nvPr/>
        </p:nvSpPr>
        <p:spPr>
          <a:xfrm>
            <a:off x="1041623" y="289631"/>
            <a:ext cx="8275632" cy="734742"/>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Opportunities</a:t>
            </a:r>
          </a:p>
        </p:txBody>
      </p:sp>
      <p:sp>
        <p:nvSpPr>
          <p:cNvPr id="5" name="!!Derby2">
            <a:extLst>
              <a:ext uri="{FF2B5EF4-FFF2-40B4-BE49-F238E27FC236}">
                <a16:creationId xmlns:a16="http://schemas.microsoft.com/office/drawing/2014/main" id="{F5DC1038-B97D-498F-A5EE-5FFBB1AE0DA6}"/>
              </a:ext>
            </a:extLst>
          </p:cNvPr>
          <p:cNvSpPr/>
          <p:nvPr/>
        </p:nvSpPr>
        <p:spPr>
          <a:xfrm>
            <a:off x="489188" y="289631"/>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7" name="Rectangle 6">
            <a:extLst>
              <a:ext uri="{FF2B5EF4-FFF2-40B4-BE49-F238E27FC236}">
                <a16:creationId xmlns:a16="http://schemas.microsoft.com/office/drawing/2014/main" id="{36078E9D-5458-4BC3-9FD0-F21D0A5186ED}"/>
              </a:ext>
            </a:extLst>
          </p:cNvPr>
          <p:cNvSpPr/>
          <p:nvPr/>
        </p:nvSpPr>
        <p:spPr>
          <a:xfrm>
            <a:off x="3261674" y="1521151"/>
            <a:ext cx="2834326" cy="6466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latin typeface="Arial" panose="020B0604020202020204" pitchFamily="34" charset="0"/>
                <a:cs typeface="Arial" panose="020B0604020202020204" pitchFamily="34" charset="0"/>
              </a:rPr>
              <a:t>Science Park</a:t>
            </a:r>
          </a:p>
        </p:txBody>
      </p:sp>
      <p:sp>
        <p:nvSpPr>
          <p:cNvPr id="8" name="Rectangle 7">
            <a:extLst>
              <a:ext uri="{FF2B5EF4-FFF2-40B4-BE49-F238E27FC236}">
                <a16:creationId xmlns:a16="http://schemas.microsoft.com/office/drawing/2014/main" id="{D9A6B99A-6FB1-43B1-9B48-2A47065928B7}"/>
              </a:ext>
            </a:extLst>
          </p:cNvPr>
          <p:cNvSpPr/>
          <p:nvPr/>
        </p:nvSpPr>
        <p:spPr>
          <a:xfrm>
            <a:off x="3261674" y="3179178"/>
            <a:ext cx="2834326" cy="6736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latin typeface="Arial" panose="020B0604020202020204" pitchFamily="34" charset="0"/>
                <a:cs typeface="Arial" panose="020B0604020202020204" pitchFamily="34" charset="0"/>
              </a:rPr>
              <a:t>Medical school</a:t>
            </a:r>
          </a:p>
        </p:txBody>
      </p:sp>
      <p:sp>
        <p:nvSpPr>
          <p:cNvPr id="9" name="Rectangle 8">
            <a:extLst>
              <a:ext uri="{FF2B5EF4-FFF2-40B4-BE49-F238E27FC236}">
                <a16:creationId xmlns:a16="http://schemas.microsoft.com/office/drawing/2014/main" id="{390EC876-3306-4A51-9503-66B33975294F}"/>
              </a:ext>
            </a:extLst>
          </p:cNvPr>
          <p:cNvSpPr/>
          <p:nvPr/>
        </p:nvSpPr>
        <p:spPr>
          <a:xfrm>
            <a:off x="3261674" y="4996266"/>
            <a:ext cx="2834326" cy="1053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Diagnostic Centre</a:t>
            </a:r>
          </a:p>
        </p:txBody>
      </p:sp>
      <p:sp>
        <p:nvSpPr>
          <p:cNvPr id="15" name="Rectangle 14">
            <a:extLst>
              <a:ext uri="{FF2B5EF4-FFF2-40B4-BE49-F238E27FC236}">
                <a16:creationId xmlns:a16="http://schemas.microsoft.com/office/drawing/2014/main" id="{B8CDD82E-F178-466F-BA14-DAA8AE87D933}"/>
              </a:ext>
            </a:extLst>
          </p:cNvPr>
          <p:cNvSpPr/>
          <p:nvPr/>
        </p:nvSpPr>
        <p:spPr>
          <a:xfrm>
            <a:off x="6507018" y="4996266"/>
            <a:ext cx="5290959" cy="1053728"/>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Local recruitment opportunity in Swale diagnostic hub</a:t>
            </a:r>
          </a:p>
        </p:txBody>
      </p:sp>
      <p:sp>
        <p:nvSpPr>
          <p:cNvPr id="16" name="Rectangle 15">
            <a:extLst>
              <a:ext uri="{FF2B5EF4-FFF2-40B4-BE49-F238E27FC236}">
                <a16:creationId xmlns:a16="http://schemas.microsoft.com/office/drawing/2014/main" id="{5558B84A-BB1F-4433-8FE6-A495BA7DC7E3}"/>
              </a:ext>
            </a:extLst>
          </p:cNvPr>
          <p:cNvSpPr/>
          <p:nvPr/>
        </p:nvSpPr>
        <p:spPr>
          <a:xfrm>
            <a:off x="6507019" y="3179177"/>
            <a:ext cx="5290959" cy="1454085"/>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100" b="1">
                <a:latin typeface="Arial" panose="020B0604020202020204" pitchFamily="34" charset="0"/>
                <a:cs typeface="Arial" panose="020B0604020202020204" pitchFamily="34" charset="0"/>
              </a:rPr>
              <a:t>Kent and Medway medical school represents opportunity to increase Swale-grown talent pipeline especially into primary care</a:t>
            </a:r>
          </a:p>
        </p:txBody>
      </p:sp>
      <p:sp>
        <p:nvSpPr>
          <p:cNvPr id="18" name="Rectangle 17">
            <a:extLst>
              <a:ext uri="{FF2B5EF4-FFF2-40B4-BE49-F238E27FC236}">
                <a16:creationId xmlns:a16="http://schemas.microsoft.com/office/drawing/2014/main" id="{CF08683C-C528-48EE-B490-5BE9B6204F49}"/>
              </a:ext>
            </a:extLst>
          </p:cNvPr>
          <p:cNvSpPr/>
          <p:nvPr/>
        </p:nvSpPr>
        <p:spPr>
          <a:xfrm>
            <a:off x="6507019" y="1487037"/>
            <a:ext cx="5290959" cy="1387925"/>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Some of the world’s most innovative companies are located in Kent Science Park</a:t>
            </a:r>
          </a:p>
        </p:txBody>
      </p:sp>
      <p:sp>
        <p:nvSpPr>
          <p:cNvPr id="12" name="!!Rectangle 7">
            <a:extLst>
              <a:ext uri="{FF2B5EF4-FFF2-40B4-BE49-F238E27FC236}">
                <a16:creationId xmlns:a16="http://schemas.microsoft.com/office/drawing/2014/main" id="{0D023507-9022-4F20-9C7B-8618D595AF96}"/>
              </a:ext>
            </a:extLst>
          </p:cNvPr>
          <p:cNvSpPr/>
          <p:nvPr/>
        </p:nvSpPr>
        <p:spPr>
          <a:xfrm>
            <a:off x="394022" y="1688144"/>
            <a:ext cx="2098896" cy="48802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rPr>
              <a:t>Health &amp;</a:t>
            </a:r>
          </a:p>
          <a:p>
            <a:r>
              <a:rPr lang="en-GB" sz="2200" b="1">
                <a:latin typeface="Arial" panose="020B0604020202020204" pitchFamily="34" charset="0"/>
              </a:rPr>
              <a:t>Life Sciences</a:t>
            </a:r>
          </a:p>
          <a:p>
            <a:endParaRPr lang="en-GB" sz="2200" b="1">
              <a:latin typeface="Arial" panose="020B0604020202020204" pitchFamily="34" charset="0"/>
            </a:endParaRPr>
          </a:p>
          <a:p>
            <a:endParaRPr lang="en-GB" sz="22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p:txBody>
      </p:sp>
      <p:sp>
        <p:nvSpPr>
          <p:cNvPr id="11" name="Rectangle 10">
            <a:extLst>
              <a:ext uri="{FF2B5EF4-FFF2-40B4-BE49-F238E27FC236}">
                <a16:creationId xmlns:a16="http://schemas.microsoft.com/office/drawing/2014/main" id="{6E7878B5-F06C-488C-8859-F6DCA83BD38F}"/>
              </a:ext>
            </a:extLst>
          </p:cNvPr>
          <p:cNvSpPr/>
          <p:nvPr/>
        </p:nvSpPr>
        <p:spPr>
          <a:xfrm>
            <a:off x="394022" y="4996266"/>
            <a:ext cx="2098896" cy="1566143"/>
          </a:xfrm>
          <a:prstGeom prst="rect">
            <a:avLst/>
          </a:prstGeom>
          <a:blipFill>
            <a:blip r:embed="rId2" cstate="email">
              <a:alphaModFix amt="85000"/>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E82CE44-EB28-450D-AA73-BAA69B3A337C}"/>
              </a:ext>
            </a:extLst>
          </p:cNvPr>
          <p:cNvSpPr/>
          <p:nvPr/>
        </p:nvSpPr>
        <p:spPr>
          <a:xfrm>
            <a:off x="3261674" y="2228284"/>
            <a:ext cx="2834326" cy="58789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30mins Sheerness East</a:t>
            </a:r>
          </a:p>
        </p:txBody>
      </p:sp>
      <p:sp>
        <p:nvSpPr>
          <p:cNvPr id="14" name="Rectangle 13">
            <a:extLst>
              <a:ext uri="{FF2B5EF4-FFF2-40B4-BE49-F238E27FC236}">
                <a16:creationId xmlns:a16="http://schemas.microsoft.com/office/drawing/2014/main" id="{ABA7BAE0-4317-4960-A729-C08072F01845}"/>
              </a:ext>
            </a:extLst>
          </p:cNvPr>
          <p:cNvSpPr/>
          <p:nvPr/>
        </p:nvSpPr>
        <p:spPr>
          <a:xfrm>
            <a:off x="3261674" y="3931058"/>
            <a:ext cx="2834326" cy="70220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55mins Sheerness East</a:t>
            </a:r>
          </a:p>
        </p:txBody>
      </p:sp>
    </p:spTree>
    <p:extLst>
      <p:ext uri="{BB962C8B-B14F-4D97-AF65-F5344CB8AC3E}">
        <p14:creationId xmlns:p14="http://schemas.microsoft.com/office/powerpoint/2010/main" val="975346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B4F21E88-42E1-4098-85E0-5CEAC8AB4C5A}"/>
              </a:ext>
            </a:extLst>
          </p:cNvPr>
          <p:cNvSpPr/>
          <p:nvPr/>
        </p:nvSpPr>
        <p:spPr>
          <a:xfrm>
            <a:off x="1041623" y="289631"/>
            <a:ext cx="8275632" cy="734742"/>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Opportunities</a:t>
            </a:r>
          </a:p>
        </p:txBody>
      </p:sp>
      <p:sp>
        <p:nvSpPr>
          <p:cNvPr id="5" name="!!Derby2">
            <a:extLst>
              <a:ext uri="{FF2B5EF4-FFF2-40B4-BE49-F238E27FC236}">
                <a16:creationId xmlns:a16="http://schemas.microsoft.com/office/drawing/2014/main" id="{F5DC1038-B97D-498F-A5EE-5FFBB1AE0DA6}"/>
              </a:ext>
            </a:extLst>
          </p:cNvPr>
          <p:cNvSpPr/>
          <p:nvPr/>
        </p:nvSpPr>
        <p:spPr>
          <a:xfrm>
            <a:off x="489188" y="289631"/>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029653DB-03A4-4926-B4A7-6A1BDB1A391B}"/>
              </a:ext>
            </a:extLst>
          </p:cNvPr>
          <p:cNvSpPr/>
          <p:nvPr/>
        </p:nvSpPr>
        <p:spPr>
          <a:xfrm>
            <a:off x="2788960" y="4782521"/>
            <a:ext cx="6055855" cy="1284273"/>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Queenborough and </a:t>
            </a:r>
            <a:r>
              <a:rPr lang="en-GB" sz="2800" b="1" err="1">
                <a:latin typeface="Arial" panose="020B0604020202020204" pitchFamily="34" charset="0"/>
                <a:cs typeface="Arial" panose="020B0604020202020204" pitchFamily="34" charset="0"/>
              </a:rPr>
              <a:t>Rushenden</a:t>
            </a:r>
            <a:r>
              <a:rPr lang="en-GB" sz="2800" b="1">
                <a:latin typeface="Arial" panose="020B0604020202020204" pitchFamily="34" charset="0"/>
                <a:cs typeface="Arial" panose="020B0604020202020204" pitchFamily="34" charset="0"/>
              </a:rPr>
              <a:t> – Homes England project 1,100 new dwellings additional 400 jobs </a:t>
            </a:r>
          </a:p>
        </p:txBody>
      </p:sp>
      <p:sp>
        <p:nvSpPr>
          <p:cNvPr id="15" name="Rectangle 14">
            <a:extLst>
              <a:ext uri="{FF2B5EF4-FFF2-40B4-BE49-F238E27FC236}">
                <a16:creationId xmlns:a16="http://schemas.microsoft.com/office/drawing/2014/main" id="{C7ABA959-7454-4392-8392-B88E7128EB9D}"/>
              </a:ext>
            </a:extLst>
          </p:cNvPr>
          <p:cNvSpPr/>
          <p:nvPr/>
        </p:nvSpPr>
        <p:spPr>
          <a:xfrm>
            <a:off x="2788960" y="3165006"/>
            <a:ext cx="6055855" cy="1237917"/>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Inward investment of £330 million into Sittingbourne over the next decade </a:t>
            </a:r>
          </a:p>
        </p:txBody>
      </p:sp>
      <p:sp>
        <p:nvSpPr>
          <p:cNvPr id="16" name="Rectangle 15">
            <a:extLst>
              <a:ext uri="{FF2B5EF4-FFF2-40B4-BE49-F238E27FC236}">
                <a16:creationId xmlns:a16="http://schemas.microsoft.com/office/drawing/2014/main" id="{DC35004C-EB45-41C4-8311-A33AC45D4D15}"/>
              </a:ext>
            </a:extLst>
          </p:cNvPr>
          <p:cNvSpPr/>
          <p:nvPr/>
        </p:nvSpPr>
        <p:spPr>
          <a:xfrm>
            <a:off x="2788962" y="1466310"/>
            <a:ext cx="6055853" cy="1379402"/>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Development of amenities and apartments to create nearly 800 jobs in construction and logistics </a:t>
            </a:r>
          </a:p>
        </p:txBody>
      </p:sp>
      <p:sp>
        <p:nvSpPr>
          <p:cNvPr id="2" name="Right Brace 1">
            <a:extLst>
              <a:ext uri="{FF2B5EF4-FFF2-40B4-BE49-F238E27FC236}">
                <a16:creationId xmlns:a16="http://schemas.microsoft.com/office/drawing/2014/main" id="{495C3FED-D63A-4583-A889-AC5DC39113CB}"/>
              </a:ext>
            </a:extLst>
          </p:cNvPr>
          <p:cNvSpPr/>
          <p:nvPr/>
        </p:nvSpPr>
        <p:spPr>
          <a:xfrm>
            <a:off x="9115694" y="1960226"/>
            <a:ext cx="235282" cy="4219193"/>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Rectangle 7">
            <a:extLst>
              <a:ext uri="{FF2B5EF4-FFF2-40B4-BE49-F238E27FC236}">
                <a16:creationId xmlns:a16="http://schemas.microsoft.com/office/drawing/2014/main" id="{722C0435-0C45-402C-A0AE-C3EEF0F18560}"/>
              </a:ext>
            </a:extLst>
          </p:cNvPr>
          <p:cNvSpPr/>
          <p:nvPr/>
        </p:nvSpPr>
        <p:spPr>
          <a:xfrm>
            <a:off x="377628" y="1688144"/>
            <a:ext cx="2140458" cy="48802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rPr>
              <a:t>Regeneration and Development </a:t>
            </a:r>
          </a:p>
          <a:p>
            <a:endParaRPr lang="en-GB" sz="2200" b="1">
              <a:latin typeface="Arial" panose="020B0604020202020204" pitchFamily="34" charset="0"/>
            </a:endParaRPr>
          </a:p>
          <a:p>
            <a:endParaRPr lang="en-GB" sz="22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p:txBody>
      </p:sp>
      <p:pic>
        <p:nvPicPr>
          <p:cNvPr id="12" name="Picture 2" descr="Queenborough and Rushenden Regeneration masterplan, consultation and Local  Plan Allocation. — Rummey design">
            <a:extLst>
              <a:ext uri="{FF2B5EF4-FFF2-40B4-BE49-F238E27FC236}">
                <a16:creationId xmlns:a16="http://schemas.microsoft.com/office/drawing/2014/main" id="{1DF262D4-0D00-45A0-94FE-1657550FFB7C}"/>
              </a:ext>
            </a:extLst>
          </p:cNvPr>
          <p:cNvPicPr>
            <a:picLocks noChangeAspect="1" noChangeArrowheads="1"/>
          </p:cNvPicPr>
          <p:nvPr/>
        </p:nvPicPr>
        <p:blipFill>
          <a:blip r:embed="rId2" cstate="email">
            <a:alphaModFix/>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377628" y="4955140"/>
            <a:ext cx="2140458" cy="16132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BC036A6-3192-4FEB-BD68-58D52673EC57}"/>
              </a:ext>
            </a:extLst>
          </p:cNvPr>
          <p:cNvSpPr/>
          <p:nvPr/>
        </p:nvSpPr>
        <p:spPr>
          <a:xfrm>
            <a:off x="9480111" y="1194699"/>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700" b="1">
                <a:latin typeface="Arial" panose="020B0604020202020204" pitchFamily="34" charset="0"/>
                <a:cs typeface="Arial" panose="020B0604020202020204" pitchFamily="34" charset="0"/>
              </a:rPr>
              <a:t>Construction Manager  </a:t>
            </a:r>
          </a:p>
        </p:txBody>
      </p:sp>
      <p:sp>
        <p:nvSpPr>
          <p:cNvPr id="17" name="Rectangle 16">
            <a:extLst>
              <a:ext uri="{FF2B5EF4-FFF2-40B4-BE49-F238E27FC236}">
                <a16:creationId xmlns:a16="http://schemas.microsoft.com/office/drawing/2014/main" id="{114DE5ED-525E-4943-8532-E4344AFB94B2}"/>
              </a:ext>
            </a:extLst>
          </p:cNvPr>
          <p:cNvSpPr/>
          <p:nvPr/>
        </p:nvSpPr>
        <p:spPr>
          <a:xfrm>
            <a:off x="9480112" y="2994117"/>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700" b="1">
                <a:latin typeface="Arial" panose="020B0604020202020204" pitchFamily="34" charset="0"/>
                <a:cs typeface="Arial" panose="020B0604020202020204" pitchFamily="34" charset="0"/>
              </a:rPr>
              <a:t> Electrician </a:t>
            </a:r>
          </a:p>
        </p:txBody>
      </p:sp>
      <p:sp>
        <p:nvSpPr>
          <p:cNvPr id="18" name="Rectangle 17">
            <a:extLst>
              <a:ext uri="{FF2B5EF4-FFF2-40B4-BE49-F238E27FC236}">
                <a16:creationId xmlns:a16="http://schemas.microsoft.com/office/drawing/2014/main" id="{87332F0B-2B70-4B55-916D-31B2925BC0B8}"/>
              </a:ext>
            </a:extLst>
          </p:cNvPr>
          <p:cNvSpPr/>
          <p:nvPr/>
        </p:nvSpPr>
        <p:spPr>
          <a:xfrm>
            <a:off x="9480111" y="6032141"/>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700" b="1">
                <a:latin typeface="Arial" panose="020B0604020202020204" pitchFamily="34" charset="0"/>
                <a:cs typeface="Arial" panose="020B0604020202020204" pitchFamily="34" charset="0"/>
              </a:rPr>
              <a:t> Plumber</a:t>
            </a:r>
          </a:p>
        </p:txBody>
      </p:sp>
      <p:sp>
        <p:nvSpPr>
          <p:cNvPr id="19" name="Rectangle 18">
            <a:extLst>
              <a:ext uri="{FF2B5EF4-FFF2-40B4-BE49-F238E27FC236}">
                <a16:creationId xmlns:a16="http://schemas.microsoft.com/office/drawing/2014/main" id="{5684B8FB-052D-4081-9170-082608D262AC}"/>
              </a:ext>
            </a:extLst>
          </p:cNvPr>
          <p:cNvSpPr/>
          <p:nvPr/>
        </p:nvSpPr>
        <p:spPr>
          <a:xfrm>
            <a:off x="9480110" y="4813161"/>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700" b="1">
                <a:latin typeface="Arial" panose="020B0604020202020204" pitchFamily="34" charset="0"/>
                <a:cs typeface="Arial" panose="020B0604020202020204" pitchFamily="34" charset="0"/>
              </a:rPr>
              <a:t> Project Manager</a:t>
            </a:r>
          </a:p>
        </p:txBody>
      </p:sp>
      <p:sp>
        <p:nvSpPr>
          <p:cNvPr id="20" name="Rectangle 19">
            <a:extLst>
              <a:ext uri="{FF2B5EF4-FFF2-40B4-BE49-F238E27FC236}">
                <a16:creationId xmlns:a16="http://schemas.microsoft.com/office/drawing/2014/main" id="{DE021313-6F4A-4C59-9B3B-03382C29D4B0}"/>
              </a:ext>
            </a:extLst>
          </p:cNvPr>
          <p:cNvSpPr/>
          <p:nvPr/>
        </p:nvSpPr>
        <p:spPr>
          <a:xfrm>
            <a:off x="9480112" y="3594181"/>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700" b="1">
                <a:latin typeface="Arial" panose="020B0604020202020204" pitchFamily="34" charset="0"/>
                <a:cs typeface="Arial" panose="020B0604020202020204" pitchFamily="34" charset="0"/>
              </a:rPr>
              <a:t> Team Leaders</a:t>
            </a:r>
          </a:p>
        </p:txBody>
      </p:sp>
      <p:sp>
        <p:nvSpPr>
          <p:cNvPr id="21" name="Rectangle 20">
            <a:extLst>
              <a:ext uri="{FF2B5EF4-FFF2-40B4-BE49-F238E27FC236}">
                <a16:creationId xmlns:a16="http://schemas.microsoft.com/office/drawing/2014/main" id="{4B9DAAB7-7C6E-4829-8D05-FEC9669220C1}"/>
              </a:ext>
            </a:extLst>
          </p:cNvPr>
          <p:cNvSpPr/>
          <p:nvPr/>
        </p:nvSpPr>
        <p:spPr>
          <a:xfrm>
            <a:off x="9480112" y="2397055"/>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700" b="1">
                <a:latin typeface="Arial" panose="020B0604020202020204" pitchFamily="34" charset="0"/>
                <a:cs typeface="Arial" panose="020B0604020202020204" pitchFamily="34" charset="0"/>
              </a:rPr>
              <a:t> Engineers</a:t>
            </a:r>
          </a:p>
        </p:txBody>
      </p:sp>
      <p:sp>
        <p:nvSpPr>
          <p:cNvPr id="22" name="Rectangle 21">
            <a:extLst>
              <a:ext uri="{FF2B5EF4-FFF2-40B4-BE49-F238E27FC236}">
                <a16:creationId xmlns:a16="http://schemas.microsoft.com/office/drawing/2014/main" id="{A7D08842-5C39-4A36-8783-14DA9978A505}"/>
              </a:ext>
            </a:extLst>
          </p:cNvPr>
          <p:cNvSpPr/>
          <p:nvPr/>
        </p:nvSpPr>
        <p:spPr>
          <a:xfrm>
            <a:off x="9480111" y="5425925"/>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700" b="1">
                <a:latin typeface="Arial" panose="020B0604020202020204" pitchFamily="34" charset="0"/>
                <a:cs typeface="Arial" panose="020B0604020202020204" pitchFamily="34" charset="0"/>
              </a:rPr>
              <a:t> Surveyors</a:t>
            </a:r>
          </a:p>
        </p:txBody>
      </p:sp>
      <p:sp>
        <p:nvSpPr>
          <p:cNvPr id="23" name="Rectangle 22">
            <a:extLst>
              <a:ext uri="{FF2B5EF4-FFF2-40B4-BE49-F238E27FC236}">
                <a16:creationId xmlns:a16="http://schemas.microsoft.com/office/drawing/2014/main" id="{B411048C-40DA-48AF-80B3-4E105EE2BE75}"/>
              </a:ext>
            </a:extLst>
          </p:cNvPr>
          <p:cNvSpPr/>
          <p:nvPr/>
        </p:nvSpPr>
        <p:spPr>
          <a:xfrm>
            <a:off x="9480110" y="4206945"/>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b="1">
                <a:latin typeface="Arial" panose="020B0604020202020204" pitchFamily="34" charset="0"/>
                <a:cs typeface="Arial" panose="020B0604020202020204" pitchFamily="34" charset="0"/>
              </a:rPr>
              <a:t> </a:t>
            </a:r>
            <a:r>
              <a:rPr lang="en-GB" sz="1700" b="1">
                <a:latin typeface="Arial" panose="020B0604020202020204" pitchFamily="34" charset="0"/>
                <a:cs typeface="Arial" panose="020B0604020202020204" pitchFamily="34" charset="0"/>
              </a:rPr>
              <a:t>Architect</a:t>
            </a:r>
            <a:r>
              <a:rPr lang="en-GB" b="1">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533D534F-62C3-4C06-87E9-4750B3F15447}"/>
              </a:ext>
            </a:extLst>
          </p:cNvPr>
          <p:cNvSpPr/>
          <p:nvPr/>
        </p:nvSpPr>
        <p:spPr>
          <a:xfrm>
            <a:off x="9480114" y="1793986"/>
            <a:ext cx="2312025" cy="579657"/>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700" b="1">
                <a:latin typeface="Arial" panose="020B0604020202020204" pitchFamily="34" charset="0"/>
                <a:cs typeface="Arial" panose="020B0604020202020204" pitchFamily="34" charset="0"/>
              </a:rPr>
              <a:t> Logistics Operator </a:t>
            </a:r>
          </a:p>
        </p:txBody>
      </p:sp>
    </p:spTree>
    <p:extLst>
      <p:ext uri="{BB962C8B-B14F-4D97-AF65-F5344CB8AC3E}">
        <p14:creationId xmlns:p14="http://schemas.microsoft.com/office/powerpoint/2010/main" val="403881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49BF6F-5454-44A3-BEB2-FD87BFF9E0B8}"/>
              </a:ext>
            </a:extLst>
          </p:cNvPr>
          <p:cNvSpPr/>
          <p:nvPr/>
        </p:nvSpPr>
        <p:spPr>
          <a:xfrm>
            <a:off x="2878997" y="4982759"/>
            <a:ext cx="5912829" cy="1267541"/>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Planned multi-million pound investment by Volkswagen to create 150 new supply chain jobs</a:t>
            </a:r>
          </a:p>
        </p:txBody>
      </p:sp>
      <p:sp>
        <p:nvSpPr>
          <p:cNvPr id="8" name="Rectangle 7">
            <a:extLst>
              <a:ext uri="{FF2B5EF4-FFF2-40B4-BE49-F238E27FC236}">
                <a16:creationId xmlns:a16="http://schemas.microsoft.com/office/drawing/2014/main" id="{D6F117DC-E10F-4A60-89D8-6F447C39F079}"/>
              </a:ext>
            </a:extLst>
          </p:cNvPr>
          <p:cNvSpPr/>
          <p:nvPr/>
        </p:nvSpPr>
        <p:spPr>
          <a:xfrm>
            <a:off x="2868959" y="3552746"/>
            <a:ext cx="5912828" cy="1306267"/>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Expected demand will rise 130% over the next 20 years creating additional footfall into the borough </a:t>
            </a:r>
          </a:p>
        </p:txBody>
      </p:sp>
      <p:sp>
        <p:nvSpPr>
          <p:cNvPr id="9" name="Rectangle 8">
            <a:extLst>
              <a:ext uri="{FF2B5EF4-FFF2-40B4-BE49-F238E27FC236}">
                <a16:creationId xmlns:a16="http://schemas.microsoft.com/office/drawing/2014/main" id="{02F63722-D24C-4535-8A10-5F28128F6E93}"/>
              </a:ext>
            </a:extLst>
          </p:cNvPr>
          <p:cNvSpPr/>
          <p:nvPr/>
        </p:nvSpPr>
        <p:spPr>
          <a:xfrm>
            <a:off x="2878999" y="2052741"/>
            <a:ext cx="5912827" cy="1376259"/>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Peel Port’s 20 year master plan for developing high-paying, long-term careers</a:t>
            </a:r>
          </a:p>
        </p:txBody>
      </p:sp>
      <p:sp>
        <p:nvSpPr>
          <p:cNvPr id="11" name="Rectangle 10">
            <a:extLst>
              <a:ext uri="{FF2B5EF4-FFF2-40B4-BE49-F238E27FC236}">
                <a16:creationId xmlns:a16="http://schemas.microsoft.com/office/drawing/2014/main" id="{1E98D4A4-05C5-492D-A5F9-8F8420759FE8}"/>
              </a:ext>
            </a:extLst>
          </p:cNvPr>
          <p:cNvSpPr/>
          <p:nvPr/>
        </p:nvSpPr>
        <p:spPr>
          <a:xfrm>
            <a:off x="9000053" y="1899208"/>
            <a:ext cx="2833783" cy="4119704"/>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The Port has limited relationships with key partners in education, skills  and health services </a:t>
            </a:r>
          </a:p>
        </p:txBody>
      </p:sp>
      <p:sp>
        <p:nvSpPr>
          <p:cNvPr id="12" name="!!Rectangle 36">
            <a:extLst>
              <a:ext uri="{FF2B5EF4-FFF2-40B4-BE49-F238E27FC236}">
                <a16:creationId xmlns:a16="http://schemas.microsoft.com/office/drawing/2014/main" id="{6A77764D-A3B4-46A1-BE14-9A0EDE279FDB}"/>
              </a:ext>
            </a:extLst>
          </p:cNvPr>
          <p:cNvSpPr/>
          <p:nvPr/>
        </p:nvSpPr>
        <p:spPr>
          <a:xfrm>
            <a:off x="1041623" y="289631"/>
            <a:ext cx="8275632" cy="734742"/>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Opportunities</a:t>
            </a:r>
          </a:p>
        </p:txBody>
      </p:sp>
      <p:sp>
        <p:nvSpPr>
          <p:cNvPr id="13" name="!!Derby2">
            <a:extLst>
              <a:ext uri="{FF2B5EF4-FFF2-40B4-BE49-F238E27FC236}">
                <a16:creationId xmlns:a16="http://schemas.microsoft.com/office/drawing/2014/main" id="{2A3C081B-0131-4523-B98D-8B28FD5950F4}"/>
              </a:ext>
            </a:extLst>
          </p:cNvPr>
          <p:cNvSpPr/>
          <p:nvPr/>
        </p:nvSpPr>
        <p:spPr>
          <a:xfrm>
            <a:off x="489188" y="289631"/>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14" name="!!Rectangle 7">
            <a:extLst>
              <a:ext uri="{FF2B5EF4-FFF2-40B4-BE49-F238E27FC236}">
                <a16:creationId xmlns:a16="http://schemas.microsoft.com/office/drawing/2014/main" id="{77845CC3-4B67-4756-A76F-D6FBEA78ECCA}"/>
              </a:ext>
            </a:extLst>
          </p:cNvPr>
          <p:cNvSpPr/>
          <p:nvPr/>
        </p:nvSpPr>
        <p:spPr>
          <a:xfrm>
            <a:off x="358164" y="1785748"/>
            <a:ext cx="2098896" cy="48802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rPr>
              <a:t>Sheerness Ports </a:t>
            </a:r>
          </a:p>
          <a:p>
            <a:endParaRPr lang="en-GB" sz="2200" b="1">
              <a:latin typeface="Arial" panose="020B0604020202020204" pitchFamily="34" charset="0"/>
            </a:endParaRPr>
          </a:p>
          <a:p>
            <a:endParaRPr lang="en-GB" sz="22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p:txBody>
      </p:sp>
      <p:sp>
        <p:nvSpPr>
          <p:cNvPr id="15" name="Rectangle 14">
            <a:extLst>
              <a:ext uri="{FF2B5EF4-FFF2-40B4-BE49-F238E27FC236}">
                <a16:creationId xmlns:a16="http://schemas.microsoft.com/office/drawing/2014/main" id="{FF0E1A6B-DCFC-4311-A76B-BEBB9F9598AE}"/>
              </a:ext>
            </a:extLst>
          </p:cNvPr>
          <p:cNvSpPr/>
          <p:nvPr/>
        </p:nvSpPr>
        <p:spPr>
          <a:xfrm>
            <a:off x="358164" y="5231876"/>
            <a:ext cx="2098896" cy="1434097"/>
          </a:xfrm>
          <a:prstGeom prst="rect">
            <a:avLst/>
          </a:prstGeom>
          <a:blipFill dpi="0" rotWithShape="1">
            <a:blip r:embed="rId2" cstate="email">
              <a:alphaModFix/>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CB169B1-60E2-4F00-8BA0-6087C93370B3}"/>
              </a:ext>
            </a:extLst>
          </p:cNvPr>
          <p:cNvSpPr/>
          <p:nvPr/>
        </p:nvSpPr>
        <p:spPr>
          <a:xfrm>
            <a:off x="2868959" y="1188398"/>
            <a:ext cx="3775801" cy="7003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On Island opportunity </a:t>
            </a:r>
          </a:p>
        </p:txBody>
      </p:sp>
    </p:spTree>
    <p:extLst>
      <p:ext uri="{BB962C8B-B14F-4D97-AF65-F5344CB8AC3E}">
        <p14:creationId xmlns:p14="http://schemas.microsoft.com/office/powerpoint/2010/main" val="96289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6464F7-6F29-4C30-B7AD-50B39CCCB32D}"/>
              </a:ext>
            </a:extLst>
          </p:cNvPr>
          <p:cNvSpPr/>
          <p:nvPr/>
        </p:nvSpPr>
        <p:spPr>
          <a:xfrm>
            <a:off x="3131075" y="1295966"/>
            <a:ext cx="3484604" cy="707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Elmney Nature reserve </a:t>
            </a:r>
          </a:p>
        </p:txBody>
      </p:sp>
      <p:sp>
        <p:nvSpPr>
          <p:cNvPr id="13" name="Rectangle 12">
            <a:extLst>
              <a:ext uri="{FF2B5EF4-FFF2-40B4-BE49-F238E27FC236}">
                <a16:creationId xmlns:a16="http://schemas.microsoft.com/office/drawing/2014/main" id="{DE3B50AD-2108-48F7-8981-9C635C9B8E5F}"/>
              </a:ext>
            </a:extLst>
          </p:cNvPr>
          <p:cNvSpPr/>
          <p:nvPr/>
        </p:nvSpPr>
        <p:spPr>
          <a:xfrm>
            <a:off x="7813820" y="2485760"/>
            <a:ext cx="3699634" cy="1398758"/>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solidFill>
                  <a:schemeClr val="bg1"/>
                </a:solidFill>
                <a:latin typeface="Arial" panose="020B0604020202020204" pitchFamily="34" charset="0"/>
                <a:cs typeface="Arial" panose="020B0604020202020204" pitchFamily="34" charset="0"/>
              </a:rPr>
              <a:t>Planned creation of 1.3m jobs in south east – “</a:t>
            </a:r>
            <a:r>
              <a:rPr lang="en-GB" sz="2400" b="1" i="0">
                <a:solidFill>
                  <a:schemeClr val="bg1"/>
                </a:solidFill>
                <a:effectLst/>
                <a:latin typeface="Arial" panose="020B0604020202020204" pitchFamily="34" charset="0"/>
                <a:cs typeface="Arial" panose="020B0604020202020204" pitchFamily="34" charset="0"/>
              </a:rPr>
              <a:t>the UK’s number one growth opportunity”</a:t>
            </a:r>
            <a:endParaRPr lang="en-GB" sz="2400" b="1">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CFBA4BC-13B7-49F4-89A8-10CDAEEE7D5B}"/>
              </a:ext>
            </a:extLst>
          </p:cNvPr>
          <p:cNvSpPr/>
          <p:nvPr/>
        </p:nvSpPr>
        <p:spPr>
          <a:xfrm>
            <a:off x="7813818" y="5063714"/>
            <a:ext cx="3699634" cy="1398757"/>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Commitment to tackling inequalities through local economic growth</a:t>
            </a:r>
          </a:p>
        </p:txBody>
      </p:sp>
      <p:sp>
        <p:nvSpPr>
          <p:cNvPr id="15" name="Rectangle 14">
            <a:extLst>
              <a:ext uri="{FF2B5EF4-FFF2-40B4-BE49-F238E27FC236}">
                <a16:creationId xmlns:a16="http://schemas.microsoft.com/office/drawing/2014/main" id="{32857B94-497A-4801-89CD-730E5E44100D}"/>
              </a:ext>
            </a:extLst>
          </p:cNvPr>
          <p:cNvSpPr/>
          <p:nvPr/>
        </p:nvSpPr>
        <p:spPr>
          <a:xfrm>
            <a:off x="7813818" y="3973581"/>
            <a:ext cx="3699634" cy="1001070"/>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Part of Government’s ‘Green Blue Action Plan’</a:t>
            </a:r>
          </a:p>
        </p:txBody>
      </p:sp>
      <p:sp>
        <p:nvSpPr>
          <p:cNvPr id="16" name="Rectangle 15">
            <a:extLst>
              <a:ext uri="{FF2B5EF4-FFF2-40B4-BE49-F238E27FC236}">
                <a16:creationId xmlns:a16="http://schemas.microsoft.com/office/drawing/2014/main" id="{D889C095-5C0F-4909-8F11-074D65387998}"/>
              </a:ext>
            </a:extLst>
          </p:cNvPr>
          <p:cNvSpPr/>
          <p:nvPr/>
        </p:nvSpPr>
        <p:spPr>
          <a:xfrm>
            <a:off x="3139268" y="5303693"/>
            <a:ext cx="3476410" cy="74637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Bringing 20,000 – 25,000 visitors a year </a:t>
            </a:r>
          </a:p>
        </p:txBody>
      </p:sp>
      <p:sp>
        <p:nvSpPr>
          <p:cNvPr id="19" name="Rectangle 18">
            <a:extLst>
              <a:ext uri="{FF2B5EF4-FFF2-40B4-BE49-F238E27FC236}">
                <a16:creationId xmlns:a16="http://schemas.microsoft.com/office/drawing/2014/main" id="{96562434-679D-4E4A-B99B-FC1B914A3111}"/>
              </a:ext>
            </a:extLst>
          </p:cNvPr>
          <p:cNvSpPr/>
          <p:nvPr/>
        </p:nvSpPr>
        <p:spPr>
          <a:xfrm>
            <a:off x="3131074" y="3973581"/>
            <a:ext cx="3484604" cy="1200329"/>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3,300-acre nature reserve and hospitality space </a:t>
            </a:r>
          </a:p>
        </p:txBody>
      </p:sp>
      <p:sp>
        <p:nvSpPr>
          <p:cNvPr id="11" name="TextBox 10">
            <a:extLst>
              <a:ext uri="{FF2B5EF4-FFF2-40B4-BE49-F238E27FC236}">
                <a16:creationId xmlns:a16="http://schemas.microsoft.com/office/drawing/2014/main" id="{48DE5A4E-55D5-45FC-B755-3E179D012116}"/>
              </a:ext>
            </a:extLst>
          </p:cNvPr>
          <p:cNvSpPr txBox="1"/>
          <p:nvPr/>
        </p:nvSpPr>
        <p:spPr>
          <a:xfrm>
            <a:off x="3131075" y="2643469"/>
            <a:ext cx="3484603" cy="1200329"/>
          </a:xfrm>
          <a:prstGeom prst="rect">
            <a:avLst/>
          </a:prstGeom>
          <a:solidFill>
            <a:srgbClr val="C55A11"/>
          </a:solidFill>
        </p:spPr>
        <p:txBody>
          <a:bodyPr wrap="square" rtlCol="0">
            <a:spAutoFit/>
          </a:bodyPr>
          <a:lstStyle/>
          <a:p>
            <a:r>
              <a:rPr lang="en-GB" sz="2400" b="1">
                <a:solidFill>
                  <a:schemeClr val="bg1"/>
                </a:solidFill>
                <a:latin typeface="Arial" panose="020B0604020202020204" pitchFamily="34" charset="0"/>
                <a:cs typeface="Arial" panose="020B0604020202020204" pitchFamily="34" charset="0"/>
              </a:rPr>
              <a:t>“Swale is a marketeers dream” </a:t>
            </a:r>
            <a:r>
              <a:rPr lang="en-GB" sz="2400" b="1" i="1">
                <a:solidFill>
                  <a:schemeClr val="bg1"/>
                </a:solidFill>
                <a:latin typeface="Arial" panose="020B0604020202020204" pitchFamily="34" charset="0"/>
                <a:cs typeface="Arial" panose="020B0604020202020204" pitchFamily="34" charset="0"/>
              </a:rPr>
              <a:t>Private Investor</a:t>
            </a:r>
          </a:p>
        </p:txBody>
      </p:sp>
      <p:pic>
        <p:nvPicPr>
          <p:cNvPr id="20" name="Picture 2" descr="speech Icon - Download speech Icon 1202 | Noun Project">
            <a:extLst>
              <a:ext uri="{FF2B5EF4-FFF2-40B4-BE49-F238E27FC236}">
                <a16:creationId xmlns:a16="http://schemas.microsoft.com/office/drawing/2014/main" id="{F7C11B8C-F60E-4D26-8A24-A40A2A1187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103" y="2908033"/>
            <a:ext cx="590550" cy="5905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6">
            <a:extLst>
              <a:ext uri="{FF2B5EF4-FFF2-40B4-BE49-F238E27FC236}">
                <a16:creationId xmlns:a16="http://schemas.microsoft.com/office/drawing/2014/main" id="{C62E2727-C0D7-427C-B3B5-CBAB94B5305A}"/>
              </a:ext>
            </a:extLst>
          </p:cNvPr>
          <p:cNvSpPr/>
          <p:nvPr/>
        </p:nvSpPr>
        <p:spPr>
          <a:xfrm>
            <a:off x="1041623" y="289631"/>
            <a:ext cx="8275632" cy="734742"/>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Opportunities</a:t>
            </a:r>
          </a:p>
        </p:txBody>
      </p:sp>
      <p:sp>
        <p:nvSpPr>
          <p:cNvPr id="22" name="!!Derby2">
            <a:extLst>
              <a:ext uri="{FF2B5EF4-FFF2-40B4-BE49-F238E27FC236}">
                <a16:creationId xmlns:a16="http://schemas.microsoft.com/office/drawing/2014/main" id="{4C053C83-1C5B-49FC-9CF7-CF4EFCBB64EA}"/>
              </a:ext>
            </a:extLst>
          </p:cNvPr>
          <p:cNvSpPr/>
          <p:nvPr/>
        </p:nvSpPr>
        <p:spPr>
          <a:xfrm>
            <a:off x="489188" y="289631"/>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23" name="Rectangle 22">
            <a:extLst>
              <a:ext uri="{FF2B5EF4-FFF2-40B4-BE49-F238E27FC236}">
                <a16:creationId xmlns:a16="http://schemas.microsoft.com/office/drawing/2014/main" id="{82D13551-99C8-4194-B3D5-EA973A8C92A2}"/>
              </a:ext>
            </a:extLst>
          </p:cNvPr>
          <p:cNvSpPr/>
          <p:nvPr/>
        </p:nvSpPr>
        <p:spPr>
          <a:xfrm>
            <a:off x="7813820" y="1295966"/>
            <a:ext cx="3699634" cy="707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Thames Estuary </a:t>
            </a:r>
          </a:p>
        </p:txBody>
      </p:sp>
      <p:sp>
        <p:nvSpPr>
          <p:cNvPr id="18" name="!!Rectangle 7">
            <a:extLst>
              <a:ext uri="{FF2B5EF4-FFF2-40B4-BE49-F238E27FC236}">
                <a16:creationId xmlns:a16="http://schemas.microsoft.com/office/drawing/2014/main" id="{8FE6C0AC-21BA-489A-A671-27A62E8CC39B}"/>
              </a:ext>
            </a:extLst>
          </p:cNvPr>
          <p:cNvSpPr/>
          <p:nvPr/>
        </p:nvSpPr>
        <p:spPr>
          <a:xfrm>
            <a:off x="358164" y="1785748"/>
            <a:ext cx="2098896" cy="48802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rPr>
              <a:t>Coastal Economy </a:t>
            </a:r>
          </a:p>
          <a:p>
            <a:endParaRPr lang="en-GB" sz="2200" b="1">
              <a:latin typeface="Arial" panose="020B0604020202020204" pitchFamily="34" charset="0"/>
            </a:endParaRPr>
          </a:p>
          <a:p>
            <a:endParaRPr lang="en-GB" sz="22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p:txBody>
      </p:sp>
      <p:sp>
        <p:nvSpPr>
          <p:cNvPr id="24" name="Rectangle 23">
            <a:extLst>
              <a:ext uri="{FF2B5EF4-FFF2-40B4-BE49-F238E27FC236}">
                <a16:creationId xmlns:a16="http://schemas.microsoft.com/office/drawing/2014/main" id="{53A6A3E7-0A88-4F27-9910-92439B770912}"/>
              </a:ext>
            </a:extLst>
          </p:cNvPr>
          <p:cNvSpPr/>
          <p:nvPr/>
        </p:nvSpPr>
        <p:spPr>
          <a:xfrm>
            <a:off x="358163" y="5239051"/>
            <a:ext cx="2098895" cy="1402140"/>
          </a:xfrm>
          <a:prstGeom prst="rect">
            <a:avLst/>
          </a:prstGeom>
          <a:blipFill>
            <a:blip r:embed="rId3" cstate="email">
              <a:alphaModFix/>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F0D4B6D-B582-4817-B051-7305F72E0660}"/>
              </a:ext>
            </a:extLst>
          </p:cNvPr>
          <p:cNvSpPr/>
          <p:nvPr/>
        </p:nvSpPr>
        <p:spPr>
          <a:xfrm>
            <a:off x="3131075" y="2084438"/>
            <a:ext cx="3484604" cy="40132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On Island opportunity </a:t>
            </a:r>
          </a:p>
        </p:txBody>
      </p:sp>
      <p:sp>
        <p:nvSpPr>
          <p:cNvPr id="25" name="Rectangle 24">
            <a:extLst>
              <a:ext uri="{FF2B5EF4-FFF2-40B4-BE49-F238E27FC236}">
                <a16:creationId xmlns:a16="http://schemas.microsoft.com/office/drawing/2014/main" id="{0A5DA240-B10C-44F8-AFC7-F7C46F42545E}"/>
              </a:ext>
            </a:extLst>
          </p:cNvPr>
          <p:cNvSpPr/>
          <p:nvPr/>
        </p:nvSpPr>
        <p:spPr>
          <a:xfrm>
            <a:off x="7813819" y="2027668"/>
            <a:ext cx="3699633" cy="40132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Pan-Regional Opportunity</a:t>
            </a:r>
          </a:p>
        </p:txBody>
      </p:sp>
    </p:spTree>
    <p:extLst>
      <p:ext uri="{BB962C8B-B14F-4D97-AF65-F5344CB8AC3E}">
        <p14:creationId xmlns:p14="http://schemas.microsoft.com/office/powerpoint/2010/main" val="261970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DFB73F-2320-4539-989C-62F7AB537431}"/>
              </a:ext>
            </a:extLst>
          </p:cNvPr>
          <p:cNvPicPr>
            <a:picLocks noChangeAspect="1"/>
          </p:cNvPicPr>
          <p:nvPr/>
        </p:nvPicPr>
        <p:blipFill>
          <a:blip r:embed="rId2"/>
          <a:stretch>
            <a:fillRect/>
          </a:stretch>
        </p:blipFill>
        <p:spPr>
          <a:xfrm>
            <a:off x="1" y="0"/>
            <a:ext cx="12566460" cy="8992619"/>
          </a:xfrm>
          <a:prstGeom prst="rect">
            <a:avLst/>
          </a:prstGeom>
        </p:spPr>
      </p:pic>
      <p:cxnSp>
        <p:nvCxnSpPr>
          <p:cNvPr id="7" name="Straight Arrow Connector 6">
            <a:extLst>
              <a:ext uri="{FF2B5EF4-FFF2-40B4-BE49-F238E27FC236}">
                <a16:creationId xmlns:a16="http://schemas.microsoft.com/office/drawing/2014/main" id="{A31C6F80-CB7F-496B-A915-355BC1B56952}"/>
              </a:ext>
            </a:extLst>
          </p:cNvPr>
          <p:cNvCxnSpPr>
            <a:cxnSpLocks/>
          </p:cNvCxnSpPr>
          <p:nvPr/>
        </p:nvCxnSpPr>
        <p:spPr>
          <a:xfrm flipV="1">
            <a:off x="2178558" y="2345727"/>
            <a:ext cx="1931029" cy="1517537"/>
          </a:xfrm>
          <a:prstGeom prst="straightConnector1">
            <a:avLst/>
          </a:prstGeom>
          <a:ln w="76200">
            <a:solidFill>
              <a:srgbClr val="488E3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AB80614-6D1E-4636-9777-78E558C051A9}"/>
              </a:ext>
            </a:extLst>
          </p:cNvPr>
          <p:cNvCxnSpPr>
            <a:cxnSpLocks/>
          </p:cNvCxnSpPr>
          <p:nvPr/>
        </p:nvCxnSpPr>
        <p:spPr>
          <a:xfrm flipV="1">
            <a:off x="2149541" y="3230219"/>
            <a:ext cx="5432359" cy="633045"/>
          </a:xfrm>
          <a:prstGeom prst="straightConnector1">
            <a:avLst/>
          </a:prstGeom>
          <a:ln w="76200">
            <a:solidFill>
              <a:srgbClr val="488E34"/>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B2E60C-5794-4EB6-B09E-2D849BFB049D}"/>
              </a:ext>
            </a:extLst>
          </p:cNvPr>
          <p:cNvSpPr/>
          <p:nvPr/>
        </p:nvSpPr>
        <p:spPr>
          <a:xfrm>
            <a:off x="255691" y="3627781"/>
            <a:ext cx="1941409" cy="868528"/>
          </a:xfrm>
          <a:prstGeom prst="rect">
            <a:avLst/>
          </a:prstGeom>
          <a:solidFill>
            <a:srgbClr val="488E34"/>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600" b="1">
                <a:solidFill>
                  <a:prstClr val="white"/>
                </a:solidFill>
                <a:latin typeface="Arial" panose="020B0604020202020204" pitchFamily="34" charset="0"/>
                <a:cs typeface="Arial" panose="020B0604020202020204" pitchFamily="34" charset="0"/>
              </a:rPr>
              <a:t>Life Sciences</a:t>
            </a:r>
            <a:endParaRPr kumimoji="0" lang="en-GB" sz="2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DBFE8B5-E2DA-4419-A6DE-CA6252F0C1F5}"/>
              </a:ext>
            </a:extLst>
          </p:cNvPr>
          <p:cNvSpPr/>
          <p:nvPr/>
        </p:nvSpPr>
        <p:spPr>
          <a:xfrm>
            <a:off x="9547159" y="640923"/>
            <a:ext cx="1997142" cy="940136"/>
          </a:xfrm>
          <a:prstGeom prst="rect">
            <a:avLst/>
          </a:prstGeom>
          <a:solidFill>
            <a:srgbClr val="488E34"/>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600" b="1">
                <a:solidFill>
                  <a:prstClr val="white"/>
                </a:solidFill>
                <a:latin typeface="Arial" panose="020B0604020202020204" pitchFamily="34" charset="0"/>
                <a:cs typeface="Arial" panose="020B0604020202020204" pitchFamily="34" charset="0"/>
              </a:rPr>
              <a:t>Sheerness Ports</a:t>
            </a:r>
            <a:endParaRPr kumimoji="0" lang="en-GB" sz="2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43A8BA68-26E5-4B00-9825-2A4607FBA407}"/>
              </a:ext>
            </a:extLst>
          </p:cNvPr>
          <p:cNvCxnSpPr>
            <a:cxnSpLocks/>
          </p:cNvCxnSpPr>
          <p:nvPr/>
        </p:nvCxnSpPr>
        <p:spPr>
          <a:xfrm flipH="1" flipV="1">
            <a:off x="4584700" y="970595"/>
            <a:ext cx="5459496" cy="168094"/>
          </a:xfrm>
          <a:prstGeom prst="straightConnector1">
            <a:avLst/>
          </a:prstGeom>
          <a:ln w="76200">
            <a:solidFill>
              <a:srgbClr val="488E3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6BA931-44BA-4F47-A55F-AB3DAF944AAF}"/>
              </a:ext>
            </a:extLst>
          </p:cNvPr>
          <p:cNvCxnSpPr>
            <a:cxnSpLocks/>
          </p:cNvCxnSpPr>
          <p:nvPr/>
        </p:nvCxnSpPr>
        <p:spPr>
          <a:xfrm flipH="1" flipV="1">
            <a:off x="4737100" y="1544788"/>
            <a:ext cx="5305359" cy="2180573"/>
          </a:xfrm>
          <a:prstGeom prst="straightConnector1">
            <a:avLst/>
          </a:prstGeom>
          <a:ln w="76200">
            <a:solidFill>
              <a:srgbClr val="488E34"/>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850F04B-EC72-4A64-A155-DB1915018449}"/>
              </a:ext>
            </a:extLst>
          </p:cNvPr>
          <p:cNvSpPr/>
          <p:nvPr/>
        </p:nvSpPr>
        <p:spPr>
          <a:xfrm>
            <a:off x="9409198" y="3314451"/>
            <a:ext cx="2393985" cy="1181858"/>
          </a:xfrm>
          <a:prstGeom prst="rect">
            <a:avLst/>
          </a:prstGeom>
          <a:solidFill>
            <a:srgbClr val="488E34"/>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600" b="1">
                <a:solidFill>
                  <a:prstClr val="white"/>
                </a:solidFill>
                <a:latin typeface="Arial" panose="020B0604020202020204" pitchFamily="34" charset="0"/>
                <a:cs typeface="Arial" panose="020B0604020202020204" pitchFamily="34" charset="0"/>
              </a:rPr>
              <a:t>Regeneration &amp; Development</a:t>
            </a:r>
            <a:endParaRPr kumimoji="0" lang="en-GB" sz="2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Derby2">
            <a:extLst>
              <a:ext uri="{FF2B5EF4-FFF2-40B4-BE49-F238E27FC236}">
                <a16:creationId xmlns:a16="http://schemas.microsoft.com/office/drawing/2014/main" id="{B87F7899-6F8D-4DA1-BCBC-CADD5DEB0BBC}"/>
              </a:ext>
            </a:extLst>
          </p:cNvPr>
          <p:cNvSpPr/>
          <p:nvPr/>
        </p:nvSpPr>
        <p:spPr>
          <a:xfrm>
            <a:off x="4584700" y="1358562"/>
            <a:ext cx="495300" cy="49514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3</a:t>
            </a:r>
          </a:p>
        </p:txBody>
      </p:sp>
      <p:sp>
        <p:nvSpPr>
          <p:cNvPr id="26" name="!!Derby2">
            <a:extLst>
              <a:ext uri="{FF2B5EF4-FFF2-40B4-BE49-F238E27FC236}">
                <a16:creationId xmlns:a16="http://schemas.microsoft.com/office/drawing/2014/main" id="{73EF07A2-4E56-497F-A7D7-36D25688A341}"/>
              </a:ext>
            </a:extLst>
          </p:cNvPr>
          <p:cNvSpPr/>
          <p:nvPr/>
        </p:nvSpPr>
        <p:spPr>
          <a:xfrm>
            <a:off x="4337050" y="729913"/>
            <a:ext cx="495300" cy="49514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2</a:t>
            </a:r>
          </a:p>
        </p:txBody>
      </p:sp>
      <p:sp>
        <p:nvSpPr>
          <p:cNvPr id="27" name="!!Derby2">
            <a:extLst>
              <a:ext uri="{FF2B5EF4-FFF2-40B4-BE49-F238E27FC236}">
                <a16:creationId xmlns:a16="http://schemas.microsoft.com/office/drawing/2014/main" id="{48BFEC62-09C2-4CED-970D-B4AF4F199E02}"/>
              </a:ext>
            </a:extLst>
          </p:cNvPr>
          <p:cNvSpPr/>
          <p:nvPr/>
        </p:nvSpPr>
        <p:spPr>
          <a:xfrm>
            <a:off x="7250706" y="2982648"/>
            <a:ext cx="495300" cy="49514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28" name="!!Derby2">
            <a:extLst>
              <a:ext uri="{FF2B5EF4-FFF2-40B4-BE49-F238E27FC236}">
                <a16:creationId xmlns:a16="http://schemas.microsoft.com/office/drawing/2014/main" id="{AB150C5F-76C9-4384-AE9A-CF75A9717FEB}"/>
              </a:ext>
            </a:extLst>
          </p:cNvPr>
          <p:cNvSpPr/>
          <p:nvPr/>
        </p:nvSpPr>
        <p:spPr>
          <a:xfrm>
            <a:off x="3841750" y="2163973"/>
            <a:ext cx="495300" cy="495142"/>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33" name="Rectangle 32">
            <a:extLst>
              <a:ext uri="{FF2B5EF4-FFF2-40B4-BE49-F238E27FC236}">
                <a16:creationId xmlns:a16="http://schemas.microsoft.com/office/drawing/2014/main" id="{35E802EB-2120-4697-8387-E5579E5B9B35}"/>
              </a:ext>
            </a:extLst>
          </p:cNvPr>
          <p:cNvSpPr/>
          <p:nvPr/>
        </p:nvSpPr>
        <p:spPr>
          <a:xfrm>
            <a:off x="279621" y="4467528"/>
            <a:ext cx="1898937" cy="886967"/>
          </a:xfrm>
          <a:prstGeom prst="rect">
            <a:avLst/>
          </a:prstGeom>
          <a:blipFill>
            <a:blip r:embed="rId3" cstate="email">
              <a:alphaModFix/>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2" descr="Queenborough and Rushenden Regeneration masterplan, consultation and Local  Plan Allocation. — Rummey design">
            <a:extLst>
              <a:ext uri="{FF2B5EF4-FFF2-40B4-BE49-F238E27FC236}">
                <a16:creationId xmlns:a16="http://schemas.microsoft.com/office/drawing/2014/main" id="{2331113F-B7AB-456F-96AB-04A1D7CDC1B0}"/>
              </a:ext>
            </a:extLst>
          </p:cNvPr>
          <p:cNvPicPr>
            <a:picLocks noChangeAspect="1" noChangeArrowheads="1"/>
          </p:cNvPicPr>
          <p:nvPr/>
        </p:nvPicPr>
        <p:blipFill>
          <a:blip r:embed="rId4" cstate="email">
            <a:alphaModFix/>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409197" y="4509511"/>
            <a:ext cx="2393985" cy="1107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water, boat, outdoor&#10;&#10;Description automatically generated">
            <a:extLst>
              <a:ext uri="{FF2B5EF4-FFF2-40B4-BE49-F238E27FC236}">
                <a16:creationId xmlns:a16="http://schemas.microsoft.com/office/drawing/2014/main" id="{7FCC4BE9-FCB4-46E2-9A1C-DB1150F23875}"/>
              </a:ext>
            </a:extLst>
          </p:cNvPr>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9547159" y="1569945"/>
            <a:ext cx="1997142" cy="1170317"/>
          </a:xfrm>
          <a:prstGeom prst="rect">
            <a:avLst/>
          </a:prstGeom>
        </p:spPr>
      </p:pic>
      <p:sp>
        <p:nvSpPr>
          <p:cNvPr id="21" name="Rectangle 20">
            <a:extLst>
              <a:ext uri="{FF2B5EF4-FFF2-40B4-BE49-F238E27FC236}">
                <a16:creationId xmlns:a16="http://schemas.microsoft.com/office/drawing/2014/main" id="{C0C3BB4D-E8A4-48A3-83B9-FFDB0D671976}"/>
              </a:ext>
            </a:extLst>
          </p:cNvPr>
          <p:cNvSpPr/>
          <p:nvPr/>
        </p:nvSpPr>
        <p:spPr>
          <a:xfrm>
            <a:off x="6096000" y="4747756"/>
            <a:ext cx="2159001" cy="791495"/>
          </a:xfrm>
          <a:prstGeom prst="rect">
            <a:avLst/>
          </a:prstGeom>
          <a:solidFill>
            <a:srgbClr val="488E34"/>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600" b="1">
                <a:solidFill>
                  <a:prstClr val="white"/>
                </a:solidFill>
                <a:latin typeface="Arial" panose="020B0604020202020204" pitchFamily="34" charset="0"/>
                <a:cs typeface="Arial" panose="020B0604020202020204" pitchFamily="34" charset="0"/>
              </a:rPr>
              <a:t>Coastal Economy </a:t>
            </a:r>
            <a:endParaRPr kumimoji="0" lang="en-GB" sz="2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 name="!!Derby2">
            <a:extLst>
              <a:ext uri="{FF2B5EF4-FFF2-40B4-BE49-F238E27FC236}">
                <a16:creationId xmlns:a16="http://schemas.microsoft.com/office/drawing/2014/main" id="{BFDA8E6C-C84A-4351-891D-7CF0581E44BB}"/>
              </a:ext>
            </a:extLst>
          </p:cNvPr>
          <p:cNvSpPr/>
          <p:nvPr/>
        </p:nvSpPr>
        <p:spPr>
          <a:xfrm>
            <a:off x="8132823" y="4909586"/>
            <a:ext cx="498352" cy="500767"/>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4</a:t>
            </a:r>
          </a:p>
        </p:txBody>
      </p:sp>
      <p:sp>
        <p:nvSpPr>
          <p:cNvPr id="24" name="Rectangle 23">
            <a:extLst>
              <a:ext uri="{FF2B5EF4-FFF2-40B4-BE49-F238E27FC236}">
                <a16:creationId xmlns:a16="http://schemas.microsoft.com/office/drawing/2014/main" id="{E16DF49C-F1FB-41B3-AA06-3F255BD77732}"/>
              </a:ext>
            </a:extLst>
          </p:cNvPr>
          <p:cNvSpPr/>
          <p:nvPr/>
        </p:nvSpPr>
        <p:spPr>
          <a:xfrm>
            <a:off x="6096001" y="5539251"/>
            <a:ext cx="2159000" cy="815366"/>
          </a:xfrm>
          <a:prstGeom prst="rect">
            <a:avLst/>
          </a:prstGeom>
          <a:blipFill>
            <a:blip r:embed="rId6" cstate="email">
              <a:alphaModFix/>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1664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227CCB89-3BCD-4977-B555-4A09E6119E29}"/>
              </a:ext>
            </a:extLst>
          </p:cNvPr>
          <p:cNvSpPr/>
          <p:nvPr/>
        </p:nvSpPr>
        <p:spPr>
          <a:xfrm>
            <a:off x="9254904" y="1508347"/>
            <a:ext cx="2098896" cy="1656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rPr>
              <a:t>Coastal Economy </a:t>
            </a:r>
          </a:p>
          <a:p>
            <a:endParaRPr lang="en-GB" sz="2200" b="1">
              <a:latin typeface="Arial" panose="020B0604020202020204" pitchFamily="34" charset="0"/>
            </a:endParaRPr>
          </a:p>
        </p:txBody>
      </p:sp>
      <p:sp>
        <p:nvSpPr>
          <p:cNvPr id="6" name="!!Rectangle 7">
            <a:extLst>
              <a:ext uri="{FF2B5EF4-FFF2-40B4-BE49-F238E27FC236}">
                <a16:creationId xmlns:a16="http://schemas.microsoft.com/office/drawing/2014/main" id="{B74CC217-9C2D-429F-8AFC-D08E2381CFE4}"/>
              </a:ext>
            </a:extLst>
          </p:cNvPr>
          <p:cNvSpPr/>
          <p:nvPr/>
        </p:nvSpPr>
        <p:spPr>
          <a:xfrm>
            <a:off x="6188466" y="1508347"/>
            <a:ext cx="2098896" cy="1656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rPr>
              <a:t>Sheerness Ports </a:t>
            </a:r>
          </a:p>
          <a:p>
            <a:endParaRPr lang="en-GB" sz="2200" b="1">
              <a:latin typeface="Arial" panose="020B0604020202020204" pitchFamily="34" charset="0"/>
            </a:endParaRPr>
          </a:p>
          <a:p>
            <a:endParaRPr lang="en-GB" sz="2200" b="1">
              <a:latin typeface="Arial" panose="020B0604020202020204" pitchFamily="34" charset="0"/>
            </a:endParaRPr>
          </a:p>
        </p:txBody>
      </p:sp>
      <p:sp>
        <p:nvSpPr>
          <p:cNvPr id="8" name="!!Rectangle 7">
            <a:extLst>
              <a:ext uri="{FF2B5EF4-FFF2-40B4-BE49-F238E27FC236}">
                <a16:creationId xmlns:a16="http://schemas.microsoft.com/office/drawing/2014/main" id="{797EC4D0-0420-4E8F-AC98-0BBC72B1C2FB}"/>
              </a:ext>
            </a:extLst>
          </p:cNvPr>
          <p:cNvSpPr/>
          <p:nvPr/>
        </p:nvSpPr>
        <p:spPr>
          <a:xfrm>
            <a:off x="3039370" y="1508347"/>
            <a:ext cx="2140458" cy="1656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rPr>
              <a:t>Regeneration and Development </a:t>
            </a:r>
            <a:endParaRPr lang="en-GB" sz="2000" b="1">
              <a:latin typeface="Arial" panose="020B0604020202020204" pitchFamily="34" charset="0"/>
            </a:endParaRPr>
          </a:p>
          <a:p>
            <a:endParaRPr lang="en-GB" sz="2000" b="1">
              <a:latin typeface="Arial" panose="020B0604020202020204" pitchFamily="34" charset="0"/>
            </a:endParaRPr>
          </a:p>
        </p:txBody>
      </p:sp>
      <p:sp>
        <p:nvSpPr>
          <p:cNvPr id="10" name="!!Rectangle 7">
            <a:extLst>
              <a:ext uri="{FF2B5EF4-FFF2-40B4-BE49-F238E27FC236}">
                <a16:creationId xmlns:a16="http://schemas.microsoft.com/office/drawing/2014/main" id="{C7296E2C-AA43-49DD-A13C-542F3C8AC381}"/>
              </a:ext>
            </a:extLst>
          </p:cNvPr>
          <p:cNvSpPr/>
          <p:nvPr/>
        </p:nvSpPr>
        <p:spPr>
          <a:xfrm>
            <a:off x="266634" y="1508347"/>
            <a:ext cx="2098896" cy="1656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rPr>
              <a:t>Health &amp;</a:t>
            </a:r>
          </a:p>
          <a:p>
            <a:r>
              <a:rPr lang="en-GB" sz="2200" b="1">
                <a:latin typeface="Arial" panose="020B0604020202020204" pitchFamily="34" charset="0"/>
              </a:rPr>
              <a:t>Life Science</a:t>
            </a:r>
            <a:endParaRPr lang="en-GB" sz="2000" b="1">
              <a:latin typeface="Arial" panose="020B0604020202020204" pitchFamily="34" charset="0"/>
            </a:endParaRPr>
          </a:p>
          <a:p>
            <a:endParaRPr lang="en-GB" sz="2000" b="1">
              <a:latin typeface="Arial" panose="020B0604020202020204" pitchFamily="34" charset="0"/>
            </a:endParaRPr>
          </a:p>
          <a:p>
            <a:endParaRPr lang="en-GB" sz="2000" b="1">
              <a:latin typeface="Arial" panose="020B0604020202020204" pitchFamily="34" charset="0"/>
            </a:endParaRPr>
          </a:p>
        </p:txBody>
      </p:sp>
      <p:sp>
        <p:nvSpPr>
          <p:cNvPr id="12" name="!!Rectangle 36">
            <a:extLst>
              <a:ext uri="{FF2B5EF4-FFF2-40B4-BE49-F238E27FC236}">
                <a16:creationId xmlns:a16="http://schemas.microsoft.com/office/drawing/2014/main" id="{FEF6809B-E08D-4CA6-9F6E-8EFDA7972C41}"/>
              </a:ext>
            </a:extLst>
          </p:cNvPr>
          <p:cNvSpPr/>
          <p:nvPr/>
        </p:nvSpPr>
        <p:spPr>
          <a:xfrm>
            <a:off x="1041623" y="289631"/>
            <a:ext cx="8275632" cy="734742"/>
          </a:xfrm>
          <a:prstGeom prst="rect">
            <a:avLst/>
          </a:prstGeom>
          <a:solidFill>
            <a:srgbClr val="488E34"/>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Opportunities</a:t>
            </a:r>
          </a:p>
        </p:txBody>
      </p:sp>
      <p:sp>
        <p:nvSpPr>
          <p:cNvPr id="13" name="!!Derby2">
            <a:extLst>
              <a:ext uri="{FF2B5EF4-FFF2-40B4-BE49-F238E27FC236}">
                <a16:creationId xmlns:a16="http://schemas.microsoft.com/office/drawing/2014/main" id="{5FF4A64C-A36E-4818-9201-DF2DC91D695B}"/>
              </a:ext>
            </a:extLst>
          </p:cNvPr>
          <p:cNvSpPr/>
          <p:nvPr/>
        </p:nvSpPr>
        <p:spPr>
          <a:xfrm>
            <a:off x="489188" y="289631"/>
            <a:ext cx="650782" cy="705456"/>
          </a:xfrm>
          <a:prstGeom prst="ellipse">
            <a:avLst/>
          </a:prstGeom>
          <a:solidFill>
            <a:srgbClr val="488E3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B143673C-730D-494F-A0E5-532861DD6650}"/>
              </a:ext>
            </a:extLst>
          </p:cNvPr>
          <p:cNvSpPr/>
          <p:nvPr/>
        </p:nvSpPr>
        <p:spPr>
          <a:xfrm>
            <a:off x="289818" y="3429000"/>
            <a:ext cx="3963683" cy="2458092"/>
          </a:xfrm>
          <a:prstGeom prst="rect">
            <a:avLst/>
          </a:prstGeom>
          <a:solidFill>
            <a:srgbClr val="548235"/>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kumimoji="0" lang="en-GB" sz="3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Pipeline of diverse, good quality sustainable jobs on the horizon </a:t>
            </a:r>
          </a:p>
        </p:txBody>
      </p:sp>
      <p:sp>
        <p:nvSpPr>
          <p:cNvPr id="15" name="Rectangle 14">
            <a:extLst>
              <a:ext uri="{FF2B5EF4-FFF2-40B4-BE49-F238E27FC236}">
                <a16:creationId xmlns:a16="http://schemas.microsoft.com/office/drawing/2014/main" id="{4153DB87-A367-437D-B6C7-59C2BF3D2AC4}"/>
              </a:ext>
            </a:extLst>
          </p:cNvPr>
          <p:cNvSpPr/>
          <p:nvPr/>
        </p:nvSpPr>
        <p:spPr>
          <a:xfrm>
            <a:off x="4695290" y="3429000"/>
            <a:ext cx="6341623" cy="2458092"/>
          </a:xfrm>
          <a:prstGeom prst="rect">
            <a:avLst/>
          </a:prstGeom>
          <a:solidFill>
            <a:srgbClr val="FF0000"/>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However, recruitment and retention issues in existing sectors (i.e. </a:t>
            </a:r>
            <a:r>
              <a:rPr lang="en-GB" sz="2800" b="1">
                <a:solidFill>
                  <a:prstClr val="white"/>
                </a:solidFill>
                <a:latin typeface="Arial" panose="020B0604020202020204" pitchFamily="34" charset="0"/>
                <a:cs typeface="Arial" panose="020B0604020202020204" pitchFamily="34" charset="0"/>
              </a:rPr>
              <a:t>NHS)</a:t>
            </a:r>
            <a:r>
              <a:rPr kumimoji="0" lang="en-GB" sz="2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indicate we need to start preparing the community for these jobs now</a:t>
            </a:r>
          </a:p>
        </p:txBody>
      </p:sp>
    </p:spTree>
    <p:extLst>
      <p:ext uri="{BB962C8B-B14F-4D97-AF65-F5344CB8AC3E}">
        <p14:creationId xmlns:p14="http://schemas.microsoft.com/office/powerpoint/2010/main" val="2188662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56D8270-C0B9-4A89-9AD3-7EC5099789FF}"/>
              </a:ext>
            </a:extLst>
          </p:cNvPr>
          <p:cNvSpPr/>
          <p:nvPr/>
        </p:nvSpPr>
        <p:spPr>
          <a:xfrm>
            <a:off x="150301" y="849467"/>
            <a:ext cx="2288099" cy="586896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Context, challenges, and consequences</a:t>
            </a:r>
          </a:p>
        </p:txBody>
      </p:sp>
      <p:sp>
        <p:nvSpPr>
          <p:cNvPr id="10" name="!!Rectangle 7">
            <a:extLst>
              <a:ext uri="{FF2B5EF4-FFF2-40B4-BE49-F238E27FC236}">
                <a16:creationId xmlns:a16="http://schemas.microsoft.com/office/drawing/2014/main" id="{75CEBA40-6FF4-4815-B6F3-C0C2B6CCBA86}"/>
              </a:ext>
            </a:extLst>
          </p:cNvPr>
          <p:cNvSpPr/>
          <p:nvPr/>
        </p:nvSpPr>
        <p:spPr>
          <a:xfrm>
            <a:off x="4950901" y="8748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Agree place-based approach</a:t>
            </a:r>
          </a:p>
        </p:txBody>
      </p:sp>
      <p:sp>
        <p:nvSpPr>
          <p:cNvPr id="12" name="!!Rectangle 7">
            <a:extLst>
              <a:ext uri="{FF2B5EF4-FFF2-40B4-BE49-F238E27FC236}">
                <a16:creationId xmlns:a16="http://schemas.microsoft.com/office/drawing/2014/main" id="{1E744DD5-8717-41DA-9DA6-E4100D815FFB}"/>
              </a:ext>
            </a:extLst>
          </p:cNvPr>
          <p:cNvSpPr/>
          <p:nvPr/>
        </p:nvSpPr>
        <p:spPr>
          <a:xfrm>
            <a:off x="2550601" y="849467"/>
            <a:ext cx="2288099" cy="5868967"/>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Enabling policies and programmes</a:t>
            </a:r>
          </a:p>
        </p:txBody>
      </p:sp>
      <p:sp>
        <p:nvSpPr>
          <p:cNvPr id="13" name="!!Rectangle 7">
            <a:extLst>
              <a:ext uri="{FF2B5EF4-FFF2-40B4-BE49-F238E27FC236}">
                <a16:creationId xmlns:a16="http://schemas.microsoft.com/office/drawing/2014/main" id="{80105E43-B6E1-46EF-8D6C-907345555E78}"/>
              </a:ext>
            </a:extLst>
          </p:cNvPr>
          <p:cNvSpPr/>
          <p:nvPr/>
        </p:nvSpPr>
        <p:spPr>
          <a:xfrm>
            <a:off x="9753600" y="874867"/>
            <a:ext cx="2288099" cy="58689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2100">
              <a:latin typeface="Arial" panose="020B0604020202020204" pitchFamily="34" charset="0"/>
              <a:ea typeface="Cambria" panose="02040503050406030204" pitchFamily="18" charset="0"/>
              <a:cs typeface="Arial" panose="020B0604020202020204" pitchFamily="34" charset="0"/>
            </a:endParaRPr>
          </a:p>
        </p:txBody>
      </p:sp>
      <p:sp>
        <p:nvSpPr>
          <p:cNvPr id="14" name="!!Rectangle 7">
            <a:extLst>
              <a:ext uri="{FF2B5EF4-FFF2-40B4-BE49-F238E27FC236}">
                <a16:creationId xmlns:a16="http://schemas.microsoft.com/office/drawing/2014/main" id="{78B7ECC9-926E-494D-9988-B9FE76A1ABE4}"/>
              </a:ext>
            </a:extLst>
          </p:cNvPr>
          <p:cNvSpPr/>
          <p:nvPr/>
        </p:nvSpPr>
        <p:spPr>
          <a:xfrm>
            <a:off x="7366000" y="8494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600" b="1">
                <a:latin typeface="Arial" panose="020B0604020202020204" pitchFamily="34" charset="0"/>
                <a:ea typeface="Cambria" panose="02040503050406030204" pitchFamily="18" charset="0"/>
                <a:cs typeface="Arial" panose="020B0604020202020204" pitchFamily="34" charset="0"/>
              </a:rPr>
              <a:t>Co-production</a:t>
            </a:r>
          </a:p>
        </p:txBody>
      </p:sp>
      <p:sp>
        <p:nvSpPr>
          <p:cNvPr id="15" name="!!Rectangle 7">
            <a:extLst>
              <a:ext uri="{FF2B5EF4-FFF2-40B4-BE49-F238E27FC236}">
                <a16:creationId xmlns:a16="http://schemas.microsoft.com/office/drawing/2014/main" id="{7536D9CB-D6A7-45ED-A596-4D6E830B8FC8}"/>
              </a:ext>
            </a:extLst>
          </p:cNvPr>
          <p:cNvSpPr/>
          <p:nvPr/>
        </p:nvSpPr>
        <p:spPr>
          <a:xfrm>
            <a:off x="4991100" y="3173567"/>
            <a:ext cx="3350316"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Swale Playbook Programme </a:t>
            </a:r>
          </a:p>
        </p:txBody>
      </p:sp>
      <p:sp>
        <p:nvSpPr>
          <p:cNvPr id="16" name="Isosceles Triangle 15">
            <a:extLst>
              <a:ext uri="{FF2B5EF4-FFF2-40B4-BE49-F238E27FC236}">
                <a16:creationId xmlns:a16="http://schemas.microsoft.com/office/drawing/2014/main" id="{B442764E-3A7F-484E-8718-28C747DBEB17}"/>
              </a:ext>
            </a:extLst>
          </p:cNvPr>
          <p:cNvSpPr/>
          <p:nvPr/>
        </p:nvSpPr>
        <p:spPr>
          <a:xfrm rot="5400000">
            <a:off x="7554347" y="3960634"/>
            <a:ext cx="2122337" cy="5481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7">
            <a:extLst>
              <a:ext uri="{FF2B5EF4-FFF2-40B4-BE49-F238E27FC236}">
                <a16:creationId xmlns:a16="http://schemas.microsoft.com/office/drawing/2014/main" id="{E74515DB-10B9-4C9C-932E-C950A4872466}"/>
              </a:ext>
            </a:extLst>
          </p:cNvPr>
          <p:cNvSpPr/>
          <p:nvPr/>
        </p:nvSpPr>
        <p:spPr>
          <a:xfrm>
            <a:off x="9844599" y="2023291"/>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Life Science </a:t>
            </a:r>
          </a:p>
        </p:txBody>
      </p:sp>
      <p:sp>
        <p:nvSpPr>
          <p:cNvPr id="18" name="!!number1">
            <a:extLst>
              <a:ext uri="{FF2B5EF4-FFF2-40B4-BE49-F238E27FC236}">
                <a16:creationId xmlns:a16="http://schemas.microsoft.com/office/drawing/2014/main" id="{282A86C8-F002-43CD-9854-DCD6FD120208}"/>
              </a:ext>
            </a:extLst>
          </p:cNvPr>
          <p:cNvSpPr/>
          <p:nvPr/>
        </p:nvSpPr>
        <p:spPr>
          <a:xfrm>
            <a:off x="23301" y="6784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19" name="!!number1">
            <a:extLst>
              <a:ext uri="{FF2B5EF4-FFF2-40B4-BE49-F238E27FC236}">
                <a16:creationId xmlns:a16="http://schemas.microsoft.com/office/drawing/2014/main" id="{90EC461A-C54C-4B48-8C12-E6601FD81705}"/>
              </a:ext>
            </a:extLst>
          </p:cNvPr>
          <p:cNvSpPr/>
          <p:nvPr/>
        </p:nvSpPr>
        <p:spPr>
          <a:xfrm>
            <a:off x="2515583" y="728932"/>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3</a:t>
            </a:r>
          </a:p>
        </p:txBody>
      </p:sp>
      <p:sp>
        <p:nvSpPr>
          <p:cNvPr id="20" name="!!number1">
            <a:extLst>
              <a:ext uri="{FF2B5EF4-FFF2-40B4-BE49-F238E27FC236}">
                <a16:creationId xmlns:a16="http://schemas.microsoft.com/office/drawing/2014/main" id="{D1DB0178-8968-4EDB-828E-FB33F7003699}"/>
              </a:ext>
            </a:extLst>
          </p:cNvPr>
          <p:cNvSpPr/>
          <p:nvPr/>
        </p:nvSpPr>
        <p:spPr>
          <a:xfrm>
            <a:off x="9676417" y="728932"/>
            <a:ext cx="650782" cy="70545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2</a:t>
            </a:r>
          </a:p>
        </p:txBody>
      </p:sp>
      <p:grpSp>
        <p:nvGrpSpPr>
          <p:cNvPr id="21" name="Group 20">
            <a:extLst>
              <a:ext uri="{FF2B5EF4-FFF2-40B4-BE49-F238E27FC236}">
                <a16:creationId xmlns:a16="http://schemas.microsoft.com/office/drawing/2014/main" id="{B0AAD80D-076A-43E6-9C3D-EA10CC30E0EB}"/>
              </a:ext>
            </a:extLst>
          </p:cNvPr>
          <p:cNvGrpSpPr>
            <a:grpSpLocks noChangeAspect="1"/>
          </p:cNvGrpSpPr>
          <p:nvPr/>
        </p:nvGrpSpPr>
        <p:grpSpPr>
          <a:xfrm>
            <a:off x="7076383" y="5497665"/>
            <a:ext cx="1265033" cy="1066934"/>
            <a:chOff x="9749367" y="-346304"/>
            <a:chExt cx="5997434" cy="5058259"/>
          </a:xfrm>
          <a:solidFill>
            <a:schemeClr val="tx1"/>
          </a:solidFill>
        </p:grpSpPr>
        <p:sp>
          <p:nvSpPr>
            <p:cNvPr id="22" name="Freeform: Shape 21">
              <a:extLst>
                <a:ext uri="{FF2B5EF4-FFF2-40B4-BE49-F238E27FC236}">
                  <a16:creationId xmlns:a16="http://schemas.microsoft.com/office/drawing/2014/main" id="{CE2A8E8E-926C-4B0E-A632-45B0DE3FEADD}"/>
                </a:ext>
              </a:extLst>
            </p:cNvPr>
            <p:cNvSpPr/>
            <p:nvPr/>
          </p:nvSpPr>
          <p:spPr>
            <a:xfrm>
              <a:off x="11456877" y="-346304"/>
              <a:ext cx="3294195" cy="2052035"/>
            </a:xfrm>
            <a:custGeom>
              <a:avLst/>
              <a:gdLst>
                <a:gd name="connsiteX0" fmla="*/ 651758 w 3294195"/>
                <a:gd name="connsiteY0" fmla="*/ 1747235 h 2052035"/>
                <a:gd name="connsiteX1" fmla="*/ 664458 w 3294195"/>
                <a:gd name="connsiteY1" fmla="*/ 1544035 h 2052035"/>
                <a:gd name="connsiteX2" fmla="*/ 715258 w 3294195"/>
                <a:gd name="connsiteY2" fmla="*/ 1493235 h 2052035"/>
                <a:gd name="connsiteX3" fmla="*/ 639058 w 3294195"/>
                <a:gd name="connsiteY3" fmla="*/ 1378935 h 2052035"/>
                <a:gd name="connsiteX4" fmla="*/ 550158 w 3294195"/>
                <a:gd name="connsiteY4" fmla="*/ 1366235 h 2052035"/>
                <a:gd name="connsiteX5" fmla="*/ 473958 w 3294195"/>
                <a:gd name="connsiteY5" fmla="*/ 1290035 h 2052035"/>
                <a:gd name="connsiteX6" fmla="*/ 397758 w 3294195"/>
                <a:gd name="connsiteY6" fmla="*/ 1226535 h 2052035"/>
                <a:gd name="connsiteX7" fmla="*/ 346958 w 3294195"/>
                <a:gd name="connsiteY7" fmla="*/ 1163035 h 2052035"/>
                <a:gd name="connsiteX8" fmla="*/ 194558 w 3294195"/>
                <a:gd name="connsiteY8" fmla="*/ 1124935 h 2052035"/>
                <a:gd name="connsiteX9" fmla="*/ 143758 w 3294195"/>
                <a:gd name="connsiteY9" fmla="*/ 1074135 h 2052035"/>
                <a:gd name="connsiteX10" fmla="*/ 118358 w 3294195"/>
                <a:gd name="connsiteY10" fmla="*/ 1036035 h 2052035"/>
                <a:gd name="connsiteX11" fmla="*/ 80258 w 3294195"/>
                <a:gd name="connsiteY11" fmla="*/ 1010635 h 2052035"/>
                <a:gd name="connsiteX12" fmla="*/ 29458 w 3294195"/>
                <a:gd name="connsiteY12" fmla="*/ 896335 h 2052035"/>
                <a:gd name="connsiteX13" fmla="*/ 16758 w 3294195"/>
                <a:gd name="connsiteY13" fmla="*/ 845535 h 2052035"/>
                <a:gd name="connsiteX14" fmla="*/ 4058 w 3294195"/>
                <a:gd name="connsiteY14" fmla="*/ 807435 h 2052035"/>
                <a:gd name="connsiteX15" fmla="*/ 92958 w 3294195"/>
                <a:gd name="connsiteY15" fmla="*/ 896335 h 2052035"/>
                <a:gd name="connsiteX16" fmla="*/ 143758 w 3294195"/>
                <a:gd name="connsiteY16" fmla="*/ 934435 h 2052035"/>
                <a:gd name="connsiteX17" fmla="*/ 232658 w 3294195"/>
                <a:gd name="connsiteY17" fmla="*/ 909035 h 2052035"/>
                <a:gd name="connsiteX18" fmla="*/ 245358 w 3294195"/>
                <a:gd name="connsiteY18" fmla="*/ 832835 h 2052035"/>
                <a:gd name="connsiteX19" fmla="*/ 258058 w 3294195"/>
                <a:gd name="connsiteY19" fmla="*/ 782035 h 2052035"/>
                <a:gd name="connsiteX20" fmla="*/ 245358 w 3294195"/>
                <a:gd name="connsiteY20" fmla="*/ 578835 h 2052035"/>
                <a:gd name="connsiteX21" fmla="*/ 181858 w 3294195"/>
                <a:gd name="connsiteY21" fmla="*/ 566135 h 2052035"/>
                <a:gd name="connsiteX22" fmla="*/ 169158 w 3294195"/>
                <a:gd name="connsiteY22" fmla="*/ 528035 h 2052035"/>
                <a:gd name="connsiteX23" fmla="*/ 181858 w 3294195"/>
                <a:gd name="connsiteY23" fmla="*/ 489935 h 2052035"/>
                <a:gd name="connsiteX24" fmla="*/ 296158 w 3294195"/>
                <a:gd name="connsiteY24" fmla="*/ 426435 h 2052035"/>
                <a:gd name="connsiteX25" fmla="*/ 283458 w 3294195"/>
                <a:gd name="connsiteY25" fmla="*/ 197835 h 2052035"/>
                <a:gd name="connsiteX26" fmla="*/ 258058 w 3294195"/>
                <a:gd name="connsiteY26" fmla="*/ 159735 h 2052035"/>
                <a:gd name="connsiteX27" fmla="*/ 270758 w 3294195"/>
                <a:gd name="connsiteY27" fmla="*/ 7335 h 2052035"/>
                <a:gd name="connsiteX28" fmla="*/ 334258 w 3294195"/>
                <a:gd name="connsiteY28" fmla="*/ 20035 h 2052035"/>
                <a:gd name="connsiteX29" fmla="*/ 410458 w 3294195"/>
                <a:gd name="connsiteY29" fmla="*/ 70835 h 2052035"/>
                <a:gd name="connsiteX30" fmla="*/ 435858 w 3294195"/>
                <a:gd name="connsiteY30" fmla="*/ 108935 h 2052035"/>
                <a:gd name="connsiteX31" fmla="*/ 499358 w 3294195"/>
                <a:gd name="connsiteY31" fmla="*/ 121635 h 2052035"/>
                <a:gd name="connsiteX32" fmla="*/ 804158 w 3294195"/>
                <a:gd name="connsiteY32" fmla="*/ 134335 h 2052035"/>
                <a:gd name="connsiteX33" fmla="*/ 905758 w 3294195"/>
                <a:gd name="connsiteY33" fmla="*/ 185135 h 2052035"/>
                <a:gd name="connsiteX34" fmla="*/ 1058158 w 3294195"/>
                <a:gd name="connsiteY34" fmla="*/ 235935 h 2052035"/>
                <a:gd name="connsiteX35" fmla="*/ 1083558 w 3294195"/>
                <a:gd name="connsiteY35" fmla="*/ 274035 h 2052035"/>
                <a:gd name="connsiteX36" fmla="*/ 1172458 w 3294195"/>
                <a:gd name="connsiteY36" fmla="*/ 324835 h 2052035"/>
                <a:gd name="connsiteX37" fmla="*/ 1210558 w 3294195"/>
                <a:gd name="connsiteY37" fmla="*/ 350235 h 2052035"/>
                <a:gd name="connsiteX38" fmla="*/ 1261358 w 3294195"/>
                <a:gd name="connsiteY38" fmla="*/ 375635 h 2052035"/>
                <a:gd name="connsiteX39" fmla="*/ 1299458 w 3294195"/>
                <a:gd name="connsiteY39" fmla="*/ 401035 h 2052035"/>
                <a:gd name="connsiteX40" fmla="*/ 1375658 w 3294195"/>
                <a:gd name="connsiteY40" fmla="*/ 426435 h 2052035"/>
                <a:gd name="connsiteX41" fmla="*/ 1451858 w 3294195"/>
                <a:gd name="connsiteY41" fmla="*/ 477235 h 2052035"/>
                <a:gd name="connsiteX42" fmla="*/ 1629658 w 3294195"/>
                <a:gd name="connsiteY42" fmla="*/ 502635 h 2052035"/>
                <a:gd name="connsiteX43" fmla="*/ 1705858 w 3294195"/>
                <a:gd name="connsiteY43" fmla="*/ 515335 h 2052035"/>
                <a:gd name="connsiteX44" fmla="*/ 2378958 w 3294195"/>
                <a:gd name="connsiteY44" fmla="*/ 528035 h 2052035"/>
                <a:gd name="connsiteX45" fmla="*/ 2417058 w 3294195"/>
                <a:gd name="connsiteY45" fmla="*/ 566135 h 2052035"/>
                <a:gd name="connsiteX46" fmla="*/ 2505958 w 3294195"/>
                <a:gd name="connsiteY46" fmla="*/ 604235 h 2052035"/>
                <a:gd name="connsiteX47" fmla="*/ 2594858 w 3294195"/>
                <a:gd name="connsiteY47" fmla="*/ 667735 h 2052035"/>
                <a:gd name="connsiteX48" fmla="*/ 2620258 w 3294195"/>
                <a:gd name="connsiteY48" fmla="*/ 718535 h 2052035"/>
                <a:gd name="connsiteX49" fmla="*/ 2632958 w 3294195"/>
                <a:gd name="connsiteY49" fmla="*/ 807435 h 2052035"/>
                <a:gd name="connsiteX50" fmla="*/ 2747258 w 3294195"/>
                <a:gd name="connsiteY50" fmla="*/ 909035 h 2052035"/>
                <a:gd name="connsiteX51" fmla="*/ 2810758 w 3294195"/>
                <a:gd name="connsiteY51" fmla="*/ 959835 h 2052035"/>
                <a:gd name="connsiteX52" fmla="*/ 2886958 w 3294195"/>
                <a:gd name="connsiteY52" fmla="*/ 1036035 h 2052035"/>
                <a:gd name="connsiteX53" fmla="*/ 2912358 w 3294195"/>
                <a:gd name="connsiteY53" fmla="*/ 1074135 h 2052035"/>
                <a:gd name="connsiteX54" fmla="*/ 2988558 w 3294195"/>
                <a:gd name="connsiteY54" fmla="*/ 1112235 h 2052035"/>
                <a:gd name="connsiteX55" fmla="*/ 3115558 w 3294195"/>
                <a:gd name="connsiteY55" fmla="*/ 1226535 h 2052035"/>
                <a:gd name="connsiteX56" fmla="*/ 3140958 w 3294195"/>
                <a:gd name="connsiteY56" fmla="*/ 1264635 h 2052035"/>
                <a:gd name="connsiteX57" fmla="*/ 3153658 w 3294195"/>
                <a:gd name="connsiteY57" fmla="*/ 1315435 h 2052035"/>
                <a:gd name="connsiteX58" fmla="*/ 3217158 w 3294195"/>
                <a:gd name="connsiteY58" fmla="*/ 1391635 h 2052035"/>
                <a:gd name="connsiteX59" fmla="*/ 3267958 w 3294195"/>
                <a:gd name="connsiteY59" fmla="*/ 1480535 h 2052035"/>
                <a:gd name="connsiteX60" fmla="*/ 3293358 w 3294195"/>
                <a:gd name="connsiteY60" fmla="*/ 1544035 h 2052035"/>
                <a:gd name="connsiteX61" fmla="*/ 3280658 w 3294195"/>
                <a:gd name="connsiteY61" fmla="*/ 1709135 h 2052035"/>
                <a:gd name="connsiteX62" fmla="*/ 3204458 w 3294195"/>
                <a:gd name="connsiteY62" fmla="*/ 1734535 h 2052035"/>
                <a:gd name="connsiteX63" fmla="*/ 3166358 w 3294195"/>
                <a:gd name="connsiteY63" fmla="*/ 1645635 h 2052035"/>
                <a:gd name="connsiteX64" fmla="*/ 3090158 w 3294195"/>
                <a:gd name="connsiteY64" fmla="*/ 1658335 h 2052035"/>
                <a:gd name="connsiteX65" fmla="*/ 3077458 w 3294195"/>
                <a:gd name="connsiteY65" fmla="*/ 1721835 h 2052035"/>
                <a:gd name="connsiteX66" fmla="*/ 3026658 w 3294195"/>
                <a:gd name="connsiteY66" fmla="*/ 1759935 h 2052035"/>
                <a:gd name="connsiteX67" fmla="*/ 2988558 w 3294195"/>
                <a:gd name="connsiteY67" fmla="*/ 1798035 h 2052035"/>
                <a:gd name="connsiteX68" fmla="*/ 2899658 w 3294195"/>
                <a:gd name="connsiteY68" fmla="*/ 1886935 h 2052035"/>
                <a:gd name="connsiteX69" fmla="*/ 2861558 w 3294195"/>
                <a:gd name="connsiteY69" fmla="*/ 1912335 h 2052035"/>
                <a:gd name="connsiteX70" fmla="*/ 2798058 w 3294195"/>
                <a:gd name="connsiteY70" fmla="*/ 1963135 h 2052035"/>
                <a:gd name="connsiteX71" fmla="*/ 2747258 w 3294195"/>
                <a:gd name="connsiteY71" fmla="*/ 2001235 h 2052035"/>
                <a:gd name="connsiteX72" fmla="*/ 2658358 w 3294195"/>
                <a:gd name="connsiteY72" fmla="*/ 2026635 h 2052035"/>
                <a:gd name="connsiteX73" fmla="*/ 2607558 w 3294195"/>
                <a:gd name="connsiteY73" fmla="*/ 2052035 h 2052035"/>
                <a:gd name="connsiteX74" fmla="*/ 2442458 w 3294195"/>
                <a:gd name="connsiteY74" fmla="*/ 2039335 h 2052035"/>
                <a:gd name="connsiteX75" fmla="*/ 2404358 w 3294195"/>
                <a:gd name="connsiteY75" fmla="*/ 2026635 h 2052035"/>
                <a:gd name="connsiteX76" fmla="*/ 2315458 w 3294195"/>
                <a:gd name="connsiteY76" fmla="*/ 1963135 h 2052035"/>
                <a:gd name="connsiteX77" fmla="*/ 2290058 w 3294195"/>
                <a:gd name="connsiteY77" fmla="*/ 1925035 h 2052035"/>
                <a:gd name="connsiteX78" fmla="*/ 2201158 w 3294195"/>
                <a:gd name="connsiteY78" fmla="*/ 1823435 h 2052035"/>
                <a:gd name="connsiteX79" fmla="*/ 1959858 w 3294195"/>
                <a:gd name="connsiteY79" fmla="*/ 1836135 h 2052035"/>
                <a:gd name="connsiteX80" fmla="*/ 1756658 w 3294195"/>
                <a:gd name="connsiteY80" fmla="*/ 1848835 h 2052035"/>
                <a:gd name="connsiteX81" fmla="*/ 1489958 w 3294195"/>
                <a:gd name="connsiteY81" fmla="*/ 1836135 h 2052035"/>
                <a:gd name="connsiteX82" fmla="*/ 1451858 w 3294195"/>
                <a:gd name="connsiteY82" fmla="*/ 1798035 h 2052035"/>
                <a:gd name="connsiteX83" fmla="*/ 1185158 w 3294195"/>
                <a:gd name="connsiteY83" fmla="*/ 1759935 h 2052035"/>
                <a:gd name="connsiteX84" fmla="*/ 1108958 w 3294195"/>
                <a:gd name="connsiteY84" fmla="*/ 1772635 h 2052035"/>
                <a:gd name="connsiteX85" fmla="*/ 1070858 w 3294195"/>
                <a:gd name="connsiteY85" fmla="*/ 1823435 h 2052035"/>
                <a:gd name="connsiteX86" fmla="*/ 1007358 w 3294195"/>
                <a:gd name="connsiteY86" fmla="*/ 1632935 h 2052035"/>
                <a:gd name="connsiteX87" fmla="*/ 943858 w 3294195"/>
                <a:gd name="connsiteY87" fmla="*/ 1658335 h 2052035"/>
                <a:gd name="connsiteX88" fmla="*/ 918458 w 3294195"/>
                <a:gd name="connsiteY88" fmla="*/ 1696435 h 2052035"/>
                <a:gd name="connsiteX89" fmla="*/ 867658 w 3294195"/>
                <a:gd name="connsiteY89" fmla="*/ 1747235 h 2052035"/>
                <a:gd name="connsiteX90" fmla="*/ 829558 w 3294195"/>
                <a:gd name="connsiteY90" fmla="*/ 1772635 h 2052035"/>
                <a:gd name="connsiteX91" fmla="*/ 778758 w 3294195"/>
                <a:gd name="connsiteY91" fmla="*/ 1810735 h 2052035"/>
                <a:gd name="connsiteX92" fmla="*/ 651758 w 3294195"/>
                <a:gd name="connsiteY92" fmla="*/ 1747235 h 205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94195" h="2052035">
                  <a:moveTo>
                    <a:pt x="651758" y="1747235"/>
                  </a:moveTo>
                  <a:cubicBezTo>
                    <a:pt x="632708" y="1702785"/>
                    <a:pt x="647998" y="1609874"/>
                    <a:pt x="664458" y="1544035"/>
                  </a:cubicBezTo>
                  <a:cubicBezTo>
                    <a:pt x="670266" y="1520803"/>
                    <a:pt x="710974" y="1516796"/>
                    <a:pt x="715258" y="1493235"/>
                  </a:cubicBezTo>
                  <a:cubicBezTo>
                    <a:pt x="727343" y="1426766"/>
                    <a:pt x="691202" y="1393156"/>
                    <a:pt x="639058" y="1378935"/>
                  </a:cubicBezTo>
                  <a:cubicBezTo>
                    <a:pt x="610179" y="1371059"/>
                    <a:pt x="579791" y="1370468"/>
                    <a:pt x="550158" y="1366235"/>
                  </a:cubicBezTo>
                  <a:cubicBezTo>
                    <a:pt x="524758" y="1340835"/>
                    <a:pt x="503846" y="1309960"/>
                    <a:pt x="473958" y="1290035"/>
                  </a:cubicBezTo>
                  <a:cubicBezTo>
                    <a:pt x="433379" y="1262982"/>
                    <a:pt x="431983" y="1265649"/>
                    <a:pt x="397758" y="1226535"/>
                  </a:cubicBezTo>
                  <a:cubicBezTo>
                    <a:pt x="379908" y="1206135"/>
                    <a:pt x="371203" y="1175157"/>
                    <a:pt x="346958" y="1163035"/>
                  </a:cubicBezTo>
                  <a:cubicBezTo>
                    <a:pt x="300123" y="1139617"/>
                    <a:pt x="194558" y="1124935"/>
                    <a:pt x="194558" y="1124935"/>
                  </a:cubicBezTo>
                  <a:cubicBezTo>
                    <a:pt x="177625" y="1108002"/>
                    <a:pt x="159343" y="1092317"/>
                    <a:pt x="143758" y="1074135"/>
                  </a:cubicBezTo>
                  <a:cubicBezTo>
                    <a:pt x="133825" y="1062546"/>
                    <a:pt x="129151" y="1046828"/>
                    <a:pt x="118358" y="1036035"/>
                  </a:cubicBezTo>
                  <a:cubicBezTo>
                    <a:pt x="107565" y="1025242"/>
                    <a:pt x="92958" y="1019102"/>
                    <a:pt x="80258" y="1010635"/>
                  </a:cubicBezTo>
                  <a:cubicBezTo>
                    <a:pt x="46899" y="960597"/>
                    <a:pt x="47594" y="968879"/>
                    <a:pt x="29458" y="896335"/>
                  </a:cubicBezTo>
                  <a:cubicBezTo>
                    <a:pt x="25225" y="879402"/>
                    <a:pt x="21553" y="862318"/>
                    <a:pt x="16758" y="845535"/>
                  </a:cubicBezTo>
                  <a:cubicBezTo>
                    <a:pt x="13080" y="832663"/>
                    <a:pt x="-8929" y="804188"/>
                    <a:pt x="4058" y="807435"/>
                  </a:cubicBezTo>
                  <a:cubicBezTo>
                    <a:pt x="72043" y="824431"/>
                    <a:pt x="56708" y="860085"/>
                    <a:pt x="92958" y="896335"/>
                  </a:cubicBezTo>
                  <a:cubicBezTo>
                    <a:pt x="107925" y="911302"/>
                    <a:pt x="126825" y="921735"/>
                    <a:pt x="143758" y="934435"/>
                  </a:cubicBezTo>
                  <a:cubicBezTo>
                    <a:pt x="173391" y="925968"/>
                    <a:pt x="210866" y="930827"/>
                    <a:pt x="232658" y="909035"/>
                  </a:cubicBezTo>
                  <a:cubicBezTo>
                    <a:pt x="250866" y="890827"/>
                    <a:pt x="240308" y="858085"/>
                    <a:pt x="245358" y="832835"/>
                  </a:cubicBezTo>
                  <a:cubicBezTo>
                    <a:pt x="248781" y="815719"/>
                    <a:pt x="253825" y="798968"/>
                    <a:pt x="258058" y="782035"/>
                  </a:cubicBezTo>
                  <a:cubicBezTo>
                    <a:pt x="253825" y="714302"/>
                    <a:pt x="267945" y="642832"/>
                    <a:pt x="245358" y="578835"/>
                  </a:cubicBezTo>
                  <a:cubicBezTo>
                    <a:pt x="238174" y="558480"/>
                    <a:pt x="199819" y="578109"/>
                    <a:pt x="181858" y="566135"/>
                  </a:cubicBezTo>
                  <a:cubicBezTo>
                    <a:pt x="170719" y="558709"/>
                    <a:pt x="173391" y="540735"/>
                    <a:pt x="169158" y="528035"/>
                  </a:cubicBezTo>
                  <a:cubicBezTo>
                    <a:pt x="173391" y="515335"/>
                    <a:pt x="173495" y="500388"/>
                    <a:pt x="181858" y="489935"/>
                  </a:cubicBezTo>
                  <a:cubicBezTo>
                    <a:pt x="195575" y="472788"/>
                    <a:pt x="295632" y="426698"/>
                    <a:pt x="296158" y="426435"/>
                  </a:cubicBezTo>
                  <a:cubicBezTo>
                    <a:pt x="326845" y="334374"/>
                    <a:pt x="321495" y="369001"/>
                    <a:pt x="283458" y="197835"/>
                  </a:cubicBezTo>
                  <a:cubicBezTo>
                    <a:pt x="280147" y="182935"/>
                    <a:pt x="266525" y="172435"/>
                    <a:pt x="258058" y="159735"/>
                  </a:cubicBezTo>
                  <a:cubicBezTo>
                    <a:pt x="262291" y="108935"/>
                    <a:pt x="246348" y="52087"/>
                    <a:pt x="270758" y="7335"/>
                  </a:cubicBezTo>
                  <a:cubicBezTo>
                    <a:pt x="281094" y="-11615"/>
                    <a:pt x="314607" y="11103"/>
                    <a:pt x="334258" y="20035"/>
                  </a:cubicBezTo>
                  <a:cubicBezTo>
                    <a:pt x="362049" y="32667"/>
                    <a:pt x="410458" y="70835"/>
                    <a:pt x="410458" y="70835"/>
                  </a:cubicBezTo>
                  <a:cubicBezTo>
                    <a:pt x="418925" y="83535"/>
                    <a:pt x="422606" y="101362"/>
                    <a:pt x="435858" y="108935"/>
                  </a:cubicBezTo>
                  <a:cubicBezTo>
                    <a:pt x="454600" y="119645"/>
                    <a:pt x="477823" y="120150"/>
                    <a:pt x="499358" y="121635"/>
                  </a:cubicBezTo>
                  <a:cubicBezTo>
                    <a:pt x="600805" y="128631"/>
                    <a:pt x="702558" y="130102"/>
                    <a:pt x="804158" y="134335"/>
                  </a:cubicBezTo>
                  <a:cubicBezTo>
                    <a:pt x="838025" y="151268"/>
                    <a:pt x="869837" y="173161"/>
                    <a:pt x="905758" y="185135"/>
                  </a:cubicBezTo>
                  <a:lnTo>
                    <a:pt x="1058158" y="235935"/>
                  </a:lnTo>
                  <a:cubicBezTo>
                    <a:pt x="1066625" y="248635"/>
                    <a:pt x="1072765" y="263242"/>
                    <a:pt x="1083558" y="274035"/>
                  </a:cubicBezTo>
                  <a:cubicBezTo>
                    <a:pt x="1104186" y="294663"/>
                    <a:pt x="1149216" y="311554"/>
                    <a:pt x="1172458" y="324835"/>
                  </a:cubicBezTo>
                  <a:cubicBezTo>
                    <a:pt x="1185710" y="332408"/>
                    <a:pt x="1197306" y="342662"/>
                    <a:pt x="1210558" y="350235"/>
                  </a:cubicBezTo>
                  <a:cubicBezTo>
                    <a:pt x="1226996" y="359628"/>
                    <a:pt x="1244920" y="366242"/>
                    <a:pt x="1261358" y="375635"/>
                  </a:cubicBezTo>
                  <a:cubicBezTo>
                    <a:pt x="1274610" y="383208"/>
                    <a:pt x="1285510" y="394836"/>
                    <a:pt x="1299458" y="401035"/>
                  </a:cubicBezTo>
                  <a:cubicBezTo>
                    <a:pt x="1323924" y="411909"/>
                    <a:pt x="1353381" y="411583"/>
                    <a:pt x="1375658" y="426435"/>
                  </a:cubicBezTo>
                  <a:cubicBezTo>
                    <a:pt x="1401058" y="443368"/>
                    <a:pt x="1422242" y="469831"/>
                    <a:pt x="1451858" y="477235"/>
                  </a:cubicBezTo>
                  <a:cubicBezTo>
                    <a:pt x="1555778" y="503215"/>
                    <a:pt x="1456417" y="480980"/>
                    <a:pt x="1629658" y="502635"/>
                  </a:cubicBezTo>
                  <a:cubicBezTo>
                    <a:pt x="1655210" y="505829"/>
                    <a:pt x="1680122" y="514463"/>
                    <a:pt x="1705858" y="515335"/>
                  </a:cubicBezTo>
                  <a:cubicBezTo>
                    <a:pt x="1930136" y="522938"/>
                    <a:pt x="2154591" y="523802"/>
                    <a:pt x="2378958" y="528035"/>
                  </a:cubicBezTo>
                  <a:cubicBezTo>
                    <a:pt x="2391658" y="540735"/>
                    <a:pt x="2402443" y="555696"/>
                    <a:pt x="2417058" y="566135"/>
                  </a:cubicBezTo>
                  <a:cubicBezTo>
                    <a:pt x="2478721" y="610180"/>
                    <a:pt x="2450683" y="576597"/>
                    <a:pt x="2505958" y="604235"/>
                  </a:cubicBezTo>
                  <a:cubicBezTo>
                    <a:pt x="2524529" y="613520"/>
                    <a:pt x="2583353" y="659106"/>
                    <a:pt x="2594858" y="667735"/>
                  </a:cubicBezTo>
                  <a:cubicBezTo>
                    <a:pt x="2603325" y="684668"/>
                    <a:pt x="2615277" y="700270"/>
                    <a:pt x="2620258" y="718535"/>
                  </a:cubicBezTo>
                  <a:cubicBezTo>
                    <a:pt x="2628134" y="747414"/>
                    <a:pt x="2618766" y="781079"/>
                    <a:pt x="2632958" y="807435"/>
                  </a:cubicBezTo>
                  <a:cubicBezTo>
                    <a:pt x="2664645" y="866282"/>
                    <a:pt x="2702770" y="875669"/>
                    <a:pt x="2747258" y="909035"/>
                  </a:cubicBezTo>
                  <a:cubicBezTo>
                    <a:pt x="2768943" y="925299"/>
                    <a:pt x="2791591" y="940668"/>
                    <a:pt x="2810758" y="959835"/>
                  </a:cubicBezTo>
                  <a:cubicBezTo>
                    <a:pt x="2905274" y="1054351"/>
                    <a:pt x="2797168" y="976175"/>
                    <a:pt x="2886958" y="1036035"/>
                  </a:cubicBezTo>
                  <a:cubicBezTo>
                    <a:pt x="2895425" y="1048735"/>
                    <a:pt x="2901565" y="1063342"/>
                    <a:pt x="2912358" y="1074135"/>
                  </a:cubicBezTo>
                  <a:cubicBezTo>
                    <a:pt x="2936977" y="1098754"/>
                    <a:pt x="2957570" y="1101906"/>
                    <a:pt x="2988558" y="1112235"/>
                  </a:cubicBezTo>
                  <a:cubicBezTo>
                    <a:pt x="3032281" y="1145027"/>
                    <a:pt x="3085169" y="1180951"/>
                    <a:pt x="3115558" y="1226535"/>
                  </a:cubicBezTo>
                  <a:lnTo>
                    <a:pt x="3140958" y="1264635"/>
                  </a:lnTo>
                  <a:cubicBezTo>
                    <a:pt x="3145191" y="1281568"/>
                    <a:pt x="3146782" y="1299392"/>
                    <a:pt x="3153658" y="1315435"/>
                  </a:cubicBezTo>
                  <a:cubicBezTo>
                    <a:pt x="3166919" y="1346377"/>
                    <a:pt x="3194272" y="1368749"/>
                    <a:pt x="3217158" y="1391635"/>
                  </a:cubicBezTo>
                  <a:cubicBezTo>
                    <a:pt x="3247898" y="1483855"/>
                    <a:pt x="3203886" y="1365205"/>
                    <a:pt x="3267958" y="1480535"/>
                  </a:cubicBezTo>
                  <a:cubicBezTo>
                    <a:pt x="3279029" y="1500463"/>
                    <a:pt x="3284891" y="1522868"/>
                    <a:pt x="3293358" y="1544035"/>
                  </a:cubicBezTo>
                  <a:cubicBezTo>
                    <a:pt x="3289125" y="1599068"/>
                    <a:pt x="3304000" y="1659117"/>
                    <a:pt x="3280658" y="1709135"/>
                  </a:cubicBezTo>
                  <a:cubicBezTo>
                    <a:pt x="3269336" y="1733397"/>
                    <a:pt x="3204458" y="1734535"/>
                    <a:pt x="3204458" y="1734535"/>
                  </a:cubicBezTo>
                  <a:cubicBezTo>
                    <a:pt x="3191758" y="1704902"/>
                    <a:pt x="3193183" y="1663519"/>
                    <a:pt x="3166358" y="1645635"/>
                  </a:cubicBezTo>
                  <a:cubicBezTo>
                    <a:pt x="3144932" y="1631351"/>
                    <a:pt x="3109709" y="1641577"/>
                    <a:pt x="3090158" y="1658335"/>
                  </a:cubicBezTo>
                  <a:cubicBezTo>
                    <a:pt x="3073769" y="1672383"/>
                    <a:pt x="3088898" y="1703530"/>
                    <a:pt x="3077458" y="1721835"/>
                  </a:cubicBezTo>
                  <a:cubicBezTo>
                    <a:pt x="3066240" y="1739784"/>
                    <a:pt x="3042729" y="1746160"/>
                    <a:pt x="3026658" y="1759935"/>
                  </a:cubicBezTo>
                  <a:cubicBezTo>
                    <a:pt x="3013021" y="1771624"/>
                    <a:pt x="3001258" y="1785335"/>
                    <a:pt x="2988558" y="1798035"/>
                  </a:cubicBezTo>
                  <a:cubicBezTo>
                    <a:pt x="2966205" y="1865095"/>
                    <a:pt x="2986997" y="1828709"/>
                    <a:pt x="2899658" y="1886935"/>
                  </a:cubicBezTo>
                  <a:lnTo>
                    <a:pt x="2861558" y="1912335"/>
                  </a:lnTo>
                  <a:cubicBezTo>
                    <a:pt x="2813360" y="1984632"/>
                    <a:pt x="2864120" y="1925385"/>
                    <a:pt x="2798058" y="1963135"/>
                  </a:cubicBezTo>
                  <a:cubicBezTo>
                    <a:pt x="2779680" y="1973637"/>
                    <a:pt x="2765636" y="1990733"/>
                    <a:pt x="2747258" y="2001235"/>
                  </a:cubicBezTo>
                  <a:cubicBezTo>
                    <a:pt x="2727720" y="2012400"/>
                    <a:pt x="2676354" y="2019887"/>
                    <a:pt x="2658358" y="2026635"/>
                  </a:cubicBezTo>
                  <a:cubicBezTo>
                    <a:pt x="2640631" y="2033282"/>
                    <a:pt x="2624491" y="2043568"/>
                    <a:pt x="2607558" y="2052035"/>
                  </a:cubicBezTo>
                  <a:cubicBezTo>
                    <a:pt x="2552525" y="2047802"/>
                    <a:pt x="2497228" y="2046181"/>
                    <a:pt x="2442458" y="2039335"/>
                  </a:cubicBezTo>
                  <a:cubicBezTo>
                    <a:pt x="2429174" y="2037675"/>
                    <a:pt x="2416663" y="2031908"/>
                    <a:pt x="2404358" y="2026635"/>
                  </a:cubicBezTo>
                  <a:cubicBezTo>
                    <a:pt x="2357755" y="2006662"/>
                    <a:pt x="2347723" y="2001853"/>
                    <a:pt x="2315458" y="1963135"/>
                  </a:cubicBezTo>
                  <a:cubicBezTo>
                    <a:pt x="2305687" y="1951409"/>
                    <a:pt x="2299991" y="1936624"/>
                    <a:pt x="2290058" y="1925035"/>
                  </a:cubicBezTo>
                  <a:cubicBezTo>
                    <a:pt x="2158524" y="1771578"/>
                    <a:pt x="2311757" y="1970900"/>
                    <a:pt x="2201158" y="1823435"/>
                  </a:cubicBezTo>
                  <a:lnTo>
                    <a:pt x="1959858" y="1836135"/>
                  </a:lnTo>
                  <a:cubicBezTo>
                    <a:pt x="1892103" y="1840007"/>
                    <a:pt x="1824523" y="1848835"/>
                    <a:pt x="1756658" y="1848835"/>
                  </a:cubicBezTo>
                  <a:cubicBezTo>
                    <a:pt x="1667657" y="1848835"/>
                    <a:pt x="1578858" y="1840368"/>
                    <a:pt x="1489958" y="1836135"/>
                  </a:cubicBezTo>
                  <a:cubicBezTo>
                    <a:pt x="1477258" y="1823435"/>
                    <a:pt x="1465656" y="1809533"/>
                    <a:pt x="1451858" y="1798035"/>
                  </a:cubicBezTo>
                  <a:cubicBezTo>
                    <a:pt x="1372029" y="1731511"/>
                    <a:pt x="1320141" y="1767434"/>
                    <a:pt x="1185158" y="1759935"/>
                  </a:cubicBezTo>
                  <a:cubicBezTo>
                    <a:pt x="1159758" y="1764168"/>
                    <a:pt x="1131468" y="1760130"/>
                    <a:pt x="1108958" y="1772635"/>
                  </a:cubicBezTo>
                  <a:cubicBezTo>
                    <a:pt x="1090455" y="1782914"/>
                    <a:pt x="1078719" y="1843088"/>
                    <a:pt x="1070858" y="1823435"/>
                  </a:cubicBezTo>
                  <a:cubicBezTo>
                    <a:pt x="985647" y="1610408"/>
                    <a:pt x="1136737" y="1665280"/>
                    <a:pt x="1007358" y="1632935"/>
                  </a:cubicBezTo>
                  <a:cubicBezTo>
                    <a:pt x="986191" y="1641402"/>
                    <a:pt x="962409" y="1645084"/>
                    <a:pt x="943858" y="1658335"/>
                  </a:cubicBezTo>
                  <a:cubicBezTo>
                    <a:pt x="931438" y="1667207"/>
                    <a:pt x="928391" y="1684846"/>
                    <a:pt x="918458" y="1696435"/>
                  </a:cubicBezTo>
                  <a:cubicBezTo>
                    <a:pt x="902873" y="1714617"/>
                    <a:pt x="885840" y="1731650"/>
                    <a:pt x="867658" y="1747235"/>
                  </a:cubicBezTo>
                  <a:cubicBezTo>
                    <a:pt x="856069" y="1757168"/>
                    <a:pt x="841978" y="1763763"/>
                    <a:pt x="829558" y="1772635"/>
                  </a:cubicBezTo>
                  <a:cubicBezTo>
                    <a:pt x="812334" y="1784938"/>
                    <a:pt x="795691" y="1798035"/>
                    <a:pt x="778758" y="1810735"/>
                  </a:cubicBezTo>
                  <a:cubicBezTo>
                    <a:pt x="693221" y="1796479"/>
                    <a:pt x="670808" y="1791685"/>
                    <a:pt x="651758" y="17472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ECE7F2F-DEAF-46B2-87CF-6C5F7443A91C}"/>
                </a:ext>
              </a:extLst>
            </p:cNvPr>
            <p:cNvSpPr/>
            <p:nvPr/>
          </p:nvSpPr>
          <p:spPr>
            <a:xfrm>
              <a:off x="9749367" y="203657"/>
              <a:ext cx="5997434" cy="4508298"/>
            </a:xfrm>
            <a:custGeom>
              <a:avLst/>
              <a:gdLst>
                <a:gd name="connsiteX0" fmla="*/ 1783704 w 5997434"/>
                <a:gd name="connsiteY0" fmla="*/ 12030 h 4508298"/>
                <a:gd name="connsiteX1" fmla="*/ 1809104 w 5997434"/>
                <a:gd name="connsiteY1" fmla="*/ 37430 h 4508298"/>
                <a:gd name="connsiteX2" fmla="*/ 1847204 w 5997434"/>
                <a:gd name="connsiteY2" fmla="*/ 100930 h 4508298"/>
                <a:gd name="connsiteX3" fmla="*/ 1732904 w 5997434"/>
                <a:gd name="connsiteY3" fmla="*/ 164430 h 4508298"/>
                <a:gd name="connsiteX4" fmla="*/ 1669404 w 5997434"/>
                <a:gd name="connsiteY4" fmla="*/ 189830 h 4508298"/>
                <a:gd name="connsiteX5" fmla="*/ 1656704 w 5997434"/>
                <a:gd name="connsiteY5" fmla="*/ 418430 h 4508298"/>
                <a:gd name="connsiteX6" fmla="*/ 1669404 w 5997434"/>
                <a:gd name="connsiteY6" fmla="*/ 481930 h 4508298"/>
                <a:gd name="connsiteX7" fmla="*/ 1720204 w 5997434"/>
                <a:gd name="connsiteY7" fmla="*/ 520030 h 4508298"/>
                <a:gd name="connsiteX8" fmla="*/ 1745604 w 5997434"/>
                <a:gd name="connsiteY8" fmla="*/ 558130 h 4508298"/>
                <a:gd name="connsiteX9" fmla="*/ 1821804 w 5997434"/>
                <a:gd name="connsiteY9" fmla="*/ 596230 h 4508298"/>
                <a:gd name="connsiteX10" fmla="*/ 1898004 w 5997434"/>
                <a:gd name="connsiteY10" fmla="*/ 647030 h 4508298"/>
                <a:gd name="connsiteX11" fmla="*/ 1999604 w 5997434"/>
                <a:gd name="connsiteY11" fmla="*/ 723230 h 4508298"/>
                <a:gd name="connsiteX12" fmla="*/ 2050404 w 5997434"/>
                <a:gd name="connsiteY12" fmla="*/ 748630 h 4508298"/>
                <a:gd name="connsiteX13" fmla="*/ 2126604 w 5997434"/>
                <a:gd name="connsiteY13" fmla="*/ 774030 h 4508298"/>
                <a:gd name="connsiteX14" fmla="*/ 2164704 w 5997434"/>
                <a:gd name="connsiteY14" fmla="*/ 799430 h 4508298"/>
                <a:gd name="connsiteX15" fmla="*/ 2240904 w 5997434"/>
                <a:gd name="connsiteY15" fmla="*/ 837530 h 4508298"/>
                <a:gd name="connsiteX16" fmla="*/ 2279004 w 5997434"/>
                <a:gd name="connsiteY16" fmla="*/ 901030 h 4508298"/>
                <a:gd name="connsiteX17" fmla="*/ 2317104 w 5997434"/>
                <a:gd name="connsiteY17" fmla="*/ 939130 h 4508298"/>
                <a:gd name="connsiteX18" fmla="*/ 2291704 w 5997434"/>
                <a:gd name="connsiteY18" fmla="*/ 1028030 h 4508298"/>
                <a:gd name="connsiteX19" fmla="*/ 2279004 w 5997434"/>
                <a:gd name="connsiteY19" fmla="*/ 1180430 h 4508298"/>
                <a:gd name="connsiteX20" fmla="*/ 2279004 w 5997434"/>
                <a:gd name="connsiteY20" fmla="*/ 1320130 h 4508298"/>
                <a:gd name="connsiteX21" fmla="*/ 2329804 w 5997434"/>
                <a:gd name="connsiteY21" fmla="*/ 1345530 h 4508298"/>
                <a:gd name="connsiteX22" fmla="*/ 2482204 w 5997434"/>
                <a:gd name="connsiteY22" fmla="*/ 1370930 h 4508298"/>
                <a:gd name="connsiteX23" fmla="*/ 2558404 w 5997434"/>
                <a:gd name="connsiteY23" fmla="*/ 1383630 h 4508298"/>
                <a:gd name="connsiteX24" fmla="*/ 2698104 w 5997434"/>
                <a:gd name="connsiteY24" fmla="*/ 1421730 h 4508298"/>
                <a:gd name="connsiteX25" fmla="*/ 3155304 w 5997434"/>
                <a:gd name="connsiteY25" fmla="*/ 1472530 h 4508298"/>
                <a:gd name="connsiteX26" fmla="*/ 3231504 w 5997434"/>
                <a:gd name="connsiteY26" fmla="*/ 1510630 h 4508298"/>
                <a:gd name="connsiteX27" fmla="*/ 3625204 w 5997434"/>
                <a:gd name="connsiteY27" fmla="*/ 1510630 h 4508298"/>
                <a:gd name="connsiteX28" fmla="*/ 3688704 w 5997434"/>
                <a:gd name="connsiteY28" fmla="*/ 1497930 h 4508298"/>
                <a:gd name="connsiteX29" fmla="*/ 3726804 w 5997434"/>
                <a:gd name="connsiteY29" fmla="*/ 1472530 h 4508298"/>
                <a:gd name="connsiteX30" fmla="*/ 3955404 w 5997434"/>
                <a:gd name="connsiteY30" fmla="*/ 1497930 h 4508298"/>
                <a:gd name="connsiteX31" fmla="*/ 4044304 w 5997434"/>
                <a:gd name="connsiteY31" fmla="*/ 1574130 h 4508298"/>
                <a:gd name="connsiteX32" fmla="*/ 4082404 w 5997434"/>
                <a:gd name="connsiteY32" fmla="*/ 1624930 h 4508298"/>
                <a:gd name="connsiteX33" fmla="*/ 4145904 w 5997434"/>
                <a:gd name="connsiteY33" fmla="*/ 1663030 h 4508298"/>
                <a:gd name="connsiteX34" fmla="*/ 4196704 w 5997434"/>
                <a:gd name="connsiteY34" fmla="*/ 1701130 h 4508298"/>
                <a:gd name="connsiteX35" fmla="*/ 4234804 w 5997434"/>
                <a:gd name="connsiteY35" fmla="*/ 1713830 h 4508298"/>
                <a:gd name="connsiteX36" fmla="*/ 4374504 w 5997434"/>
                <a:gd name="connsiteY36" fmla="*/ 1739230 h 4508298"/>
                <a:gd name="connsiteX37" fmla="*/ 4476104 w 5997434"/>
                <a:gd name="connsiteY37" fmla="*/ 1726530 h 4508298"/>
                <a:gd name="connsiteX38" fmla="*/ 4514204 w 5997434"/>
                <a:gd name="connsiteY38" fmla="*/ 1675730 h 4508298"/>
                <a:gd name="connsiteX39" fmla="*/ 4565004 w 5997434"/>
                <a:gd name="connsiteY39" fmla="*/ 1650330 h 4508298"/>
                <a:gd name="connsiteX40" fmla="*/ 4831704 w 5997434"/>
                <a:gd name="connsiteY40" fmla="*/ 1650330 h 4508298"/>
                <a:gd name="connsiteX41" fmla="*/ 4933304 w 5997434"/>
                <a:gd name="connsiteY41" fmla="*/ 1624930 h 4508298"/>
                <a:gd name="connsiteX42" fmla="*/ 5047604 w 5997434"/>
                <a:gd name="connsiteY42" fmla="*/ 1663030 h 4508298"/>
                <a:gd name="connsiteX43" fmla="*/ 5073004 w 5997434"/>
                <a:gd name="connsiteY43" fmla="*/ 1701130 h 4508298"/>
                <a:gd name="connsiteX44" fmla="*/ 5085704 w 5997434"/>
                <a:gd name="connsiteY44" fmla="*/ 1751930 h 4508298"/>
                <a:gd name="connsiteX45" fmla="*/ 5136504 w 5997434"/>
                <a:gd name="connsiteY45" fmla="*/ 1828130 h 4508298"/>
                <a:gd name="connsiteX46" fmla="*/ 5238104 w 5997434"/>
                <a:gd name="connsiteY46" fmla="*/ 1853530 h 4508298"/>
                <a:gd name="connsiteX47" fmla="*/ 5377804 w 5997434"/>
                <a:gd name="connsiteY47" fmla="*/ 1917030 h 4508298"/>
                <a:gd name="connsiteX48" fmla="*/ 5441304 w 5997434"/>
                <a:gd name="connsiteY48" fmla="*/ 1967830 h 4508298"/>
                <a:gd name="connsiteX49" fmla="*/ 5530204 w 5997434"/>
                <a:gd name="connsiteY49" fmla="*/ 1993230 h 4508298"/>
                <a:gd name="connsiteX50" fmla="*/ 5593704 w 5997434"/>
                <a:gd name="connsiteY50" fmla="*/ 2031330 h 4508298"/>
                <a:gd name="connsiteX51" fmla="*/ 5733404 w 5997434"/>
                <a:gd name="connsiteY51" fmla="*/ 2145630 h 4508298"/>
                <a:gd name="connsiteX52" fmla="*/ 5809604 w 5997434"/>
                <a:gd name="connsiteY52" fmla="*/ 2171030 h 4508298"/>
                <a:gd name="connsiteX53" fmla="*/ 5936604 w 5997434"/>
                <a:gd name="connsiteY53" fmla="*/ 2209130 h 4508298"/>
                <a:gd name="connsiteX54" fmla="*/ 5962004 w 5997434"/>
                <a:gd name="connsiteY54" fmla="*/ 2374230 h 4508298"/>
                <a:gd name="connsiteX55" fmla="*/ 5885804 w 5997434"/>
                <a:gd name="connsiteY55" fmla="*/ 2425030 h 4508298"/>
                <a:gd name="connsiteX56" fmla="*/ 5860404 w 5997434"/>
                <a:gd name="connsiteY56" fmla="*/ 2463130 h 4508298"/>
                <a:gd name="connsiteX57" fmla="*/ 5911204 w 5997434"/>
                <a:gd name="connsiteY57" fmla="*/ 2552030 h 4508298"/>
                <a:gd name="connsiteX58" fmla="*/ 5936604 w 5997434"/>
                <a:gd name="connsiteY58" fmla="*/ 2602830 h 4508298"/>
                <a:gd name="connsiteX59" fmla="*/ 5898504 w 5997434"/>
                <a:gd name="connsiteY59" fmla="*/ 2679030 h 4508298"/>
                <a:gd name="connsiteX60" fmla="*/ 5885804 w 5997434"/>
                <a:gd name="connsiteY60" fmla="*/ 2729830 h 4508298"/>
                <a:gd name="connsiteX61" fmla="*/ 5847704 w 5997434"/>
                <a:gd name="connsiteY61" fmla="*/ 2755230 h 4508298"/>
                <a:gd name="connsiteX62" fmla="*/ 5835004 w 5997434"/>
                <a:gd name="connsiteY62" fmla="*/ 2806030 h 4508298"/>
                <a:gd name="connsiteX63" fmla="*/ 5873104 w 5997434"/>
                <a:gd name="connsiteY63" fmla="*/ 3072730 h 4508298"/>
                <a:gd name="connsiteX64" fmla="*/ 5796904 w 5997434"/>
                <a:gd name="connsiteY64" fmla="*/ 3098130 h 4508298"/>
                <a:gd name="connsiteX65" fmla="*/ 5758804 w 5997434"/>
                <a:gd name="connsiteY65" fmla="*/ 3110830 h 4508298"/>
                <a:gd name="connsiteX66" fmla="*/ 5669904 w 5997434"/>
                <a:gd name="connsiteY66" fmla="*/ 3136230 h 4508298"/>
                <a:gd name="connsiteX67" fmla="*/ 5644504 w 5997434"/>
                <a:gd name="connsiteY67" fmla="*/ 3174330 h 4508298"/>
                <a:gd name="connsiteX68" fmla="*/ 5606404 w 5997434"/>
                <a:gd name="connsiteY68" fmla="*/ 3187030 h 4508298"/>
                <a:gd name="connsiteX69" fmla="*/ 5568304 w 5997434"/>
                <a:gd name="connsiteY69" fmla="*/ 3212430 h 4508298"/>
                <a:gd name="connsiteX70" fmla="*/ 5530204 w 5997434"/>
                <a:gd name="connsiteY70" fmla="*/ 3250530 h 4508298"/>
                <a:gd name="connsiteX71" fmla="*/ 5454004 w 5997434"/>
                <a:gd name="connsiteY71" fmla="*/ 3314030 h 4508298"/>
                <a:gd name="connsiteX72" fmla="*/ 5441304 w 5997434"/>
                <a:gd name="connsiteY72" fmla="*/ 3428330 h 4508298"/>
                <a:gd name="connsiteX73" fmla="*/ 5161904 w 5997434"/>
                <a:gd name="connsiteY73" fmla="*/ 3402930 h 4508298"/>
                <a:gd name="connsiteX74" fmla="*/ 5149204 w 5997434"/>
                <a:gd name="connsiteY74" fmla="*/ 3453730 h 4508298"/>
                <a:gd name="connsiteX75" fmla="*/ 5136504 w 5997434"/>
                <a:gd name="connsiteY75" fmla="*/ 3682330 h 4508298"/>
                <a:gd name="connsiteX76" fmla="*/ 5073004 w 5997434"/>
                <a:gd name="connsiteY76" fmla="*/ 3707730 h 4508298"/>
                <a:gd name="connsiteX77" fmla="*/ 4996804 w 5997434"/>
                <a:gd name="connsiteY77" fmla="*/ 3758530 h 4508298"/>
                <a:gd name="connsiteX78" fmla="*/ 4933304 w 5997434"/>
                <a:gd name="connsiteY78" fmla="*/ 3733130 h 4508298"/>
                <a:gd name="connsiteX79" fmla="*/ 4844404 w 5997434"/>
                <a:gd name="connsiteY79" fmla="*/ 3644230 h 4508298"/>
                <a:gd name="connsiteX80" fmla="*/ 4768204 w 5997434"/>
                <a:gd name="connsiteY80" fmla="*/ 3618830 h 4508298"/>
                <a:gd name="connsiteX81" fmla="*/ 4704704 w 5997434"/>
                <a:gd name="connsiteY81" fmla="*/ 3631530 h 4508298"/>
                <a:gd name="connsiteX82" fmla="*/ 4666604 w 5997434"/>
                <a:gd name="connsiteY82" fmla="*/ 3834730 h 4508298"/>
                <a:gd name="connsiteX83" fmla="*/ 4628504 w 5997434"/>
                <a:gd name="connsiteY83" fmla="*/ 3847430 h 4508298"/>
                <a:gd name="connsiteX84" fmla="*/ 4463404 w 5997434"/>
                <a:gd name="connsiteY84" fmla="*/ 3872830 h 4508298"/>
                <a:gd name="connsiteX85" fmla="*/ 4476104 w 5997434"/>
                <a:gd name="connsiteY85" fmla="*/ 3949030 h 4508298"/>
                <a:gd name="connsiteX86" fmla="*/ 4463404 w 5997434"/>
                <a:gd name="connsiteY86" fmla="*/ 4012530 h 4508298"/>
                <a:gd name="connsiteX87" fmla="*/ 4399904 w 5997434"/>
                <a:gd name="connsiteY87" fmla="*/ 3999830 h 4508298"/>
                <a:gd name="connsiteX88" fmla="*/ 4374504 w 5997434"/>
                <a:gd name="connsiteY88" fmla="*/ 3961730 h 4508298"/>
                <a:gd name="connsiteX89" fmla="*/ 4336404 w 5997434"/>
                <a:gd name="connsiteY89" fmla="*/ 3949030 h 4508298"/>
                <a:gd name="connsiteX90" fmla="*/ 4209404 w 5997434"/>
                <a:gd name="connsiteY90" fmla="*/ 3961730 h 4508298"/>
                <a:gd name="connsiteX91" fmla="*/ 4171304 w 5997434"/>
                <a:gd name="connsiteY91" fmla="*/ 4012530 h 4508298"/>
                <a:gd name="connsiteX92" fmla="*/ 4158604 w 5997434"/>
                <a:gd name="connsiteY92" fmla="*/ 4063330 h 4508298"/>
                <a:gd name="connsiteX93" fmla="*/ 4133204 w 5997434"/>
                <a:gd name="connsiteY93" fmla="*/ 4152230 h 4508298"/>
                <a:gd name="connsiteX94" fmla="*/ 4095104 w 5997434"/>
                <a:gd name="connsiteY94" fmla="*/ 4139530 h 4508298"/>
                <a:gd name="connsiteX95" fmla="*/ 4057004 w 5997434"/>
                <a:gd name="connsiteY95" fmla="*/ 4114130 h 4508298"/>
                <a:gd name="connsiteX96" fmla="*/ 3891904 w 5997434"/>
                <a:gd name="connsiteY96" fmla="*/ 4139530 h 4508298"/>
                <a:gd name="connsiteX97" fmla="*/ 3828404 w 5997434"/>
                <a:gd name="connsiteY97" fmla="*/ 4190330 h 4508298"/>
                <a:gd name="connsiteX98" fmla="*/ 3764904 w 5997434"/>
                <a:gd name="connsiteY98" fmla="*/ 4317330 h 4508298"/>
                <a:gd name="connsiteX99" fmla="*/ 3587104 w 5997434"/>
                <a:gd name="connsiteY99" fmla="*/ 4291930 h 4508298"/>
                <a:gd name="connsiteX100" fmla="*/ 3574404 w 5997434"/>
                <a:gd name="connsiteY100" fmla="*/ 4241130 h 4508298"/>
                <a:gd name="connsiteX101" fmla="*/ 3536304 w 5997434"/>
                <a:gd name="connsiteY101" fmla="*/ 4279230 h 4508298"/>
                <a:gd name="connsiteX102" fmla="*/ 3498204 w 5997434"/>
                <a:gd name="connsiteY102" fmla="*/ 4304630 h 4508298"/>
                <a:gd name="connsiteX103" fmla="*/ 3434704 w 5997434"/>
                <a:gd name="connsiteY103" fmla="*/ 4355430 h 4508298"/>
                <a:gd name="connsiteX104" fmla="*/ 3358504 w 5997434"/>
                <a:gd name="connsiteY104" fmla="*/ 4406230 h 4508298"/>
                <a:gd name="connsiteX105" fmla="*/ 3282304 w 5997434"/>
                <a:gd name="connsiteY105" fmla="*/ 4469730 h 4508298"/>
                <a:gd name="connsiteX106" fmla="*/ 3269604 w 5997434"/>
                <a:gd name="connsiteY106" fmla="*/ 4507830 h 4508298"/>
                <a:gd name="connsiteX107" fmla="*/ 3231504 w 5997434"/>
                <a:gd name="connsiteY107" fmla="*/ 4482430 h 4508298"/>
                <a:gd name="connsiteX108" fmla="*/ 3180704 w 5997434"/>
                <a:gd name="connsiteY108" fmla="*/ 4431630 h 4508298"/>
                <a:gd name="connsiteX109" fmla="*/ 3117204 w 5997434"/>
                <a:gd name="connsiteY109" fmla="*/ 4406230 h 4508298"/>
                <a:gd name="connsiteX110" fmla="*/ 3079104 w 5997434"/>
                <a:gd name="connsiteY110" fmla="*/ 4380830 h 4508298"/>
                <a:gd name="connsiteX111" fmla="*/ 3028304 w 5997434"/>
                <a:gd name="connsiteY111" fmla="*/ 4406230 h 4508298"/>
                <a:gd name="connsiteX112" fmla="*/ 2990204 w 5997434"/>
                <a:gd name="connsiteY112" fmla="*/ 4444330 h 4508298"/>
                <a:gd name="connsiteX113" fmla="*/ 2926704 w 5997434"/>
                <a:gd name="connsiteY113" fmla="*/ 4431630 h 4508298"/>
                <a:gd name="connsiteX114" fmla="*/ 2888604 w 5997434"/>
                <a:gd name="connsiteY114" fmla="*/ 4393530 h 4508298"/>
                <a:gd name="connsiteX115" fmla="*/ 2888604 w 5997434"/>
                <a:gd name="connsiteY115" fmla="*/ 4317330 h 4508298"/>
                <a:gd name="connsiteX116" fmla="*/ 2901304 w 5997434"/>
                <a:gd name="connsiteY116" fmla="*/ 4266530 h 4508298"/>
                <a:gd name="connsiteX117" fmla="*/ 2888604 w 5997434"/>
                <a:gd name="connsiteY117" fmla="*/ 4228430 h 4508298"/>
                <a:gd name="connsiteX118" fmla="*/ 2863204 w 5997434"/>
                <a:gd name="connsiteY118" fmla="*/ 4177630 h 4508298"/>
                <a:gd name="connsiteX119" fmla="*/ 2875904 w 5997434"/>
                <a:gd name="connsiteY119" fmla="*/ 4139530 h 4508298"/>
                <a:gd name="connsiteX120" fmla="*/ 2888604 w 5997434"/>
                <a:gd name="connsiteY120" fmla="*/ 4076030 h 4508298"/>
                <a:gd name="connsiteX121" fmla="*/ 2875904 w 5997434"/>
                <a:gd name="connsiteY121" fmla="*/ 4012530 h 4508298"/>
                <a:gd name="connsiteX122" fmla="*/ 2812404 w 5997434"/>
                <a:gd name="connsiteY122" fmla="*/ 3999830 h 4508298"/>
                <a:gd name="connsiteX123" fmla="*/ 2787004 w 5997434"/>
                <a:gd name="connsiteY123" fmla="*/ 3644230 h 4508298"/>
                <a:gd name="connsiteX124" fmla="*/ 2672704 w 5997434"/>
                <a:gd name="connsiteY124" fmla="*/ 3606130 h 4508298"/>
                <a:gd name="connsiteX125" fmla="*/ 2634604 w 5997434"/>
                <a:gd name="connsiteY125" fmla="*/ 3593430 h 4508298"/>
                <a:gd name="connsiteX126" fmla="*/ 2482204 w 5997434"/>
                <a:gd name="connsiteY126" fmla="*/ 3656930 h 4508298"/>
                <a:gd name="connsiteX127" fmla="*/ 2469504 w 5997434"/>
                <a:gd name="connsiteY127" fmla="*/ 3695030 h 4508298"/>
                <a:gd name="connsiteX128" fmla="*/ 2380604 w 5997434"/>
                <a:gd name="connsiteY128" fmla="*/ 3796630 h 4508298"/>
                <a:gd name="connsiteX129" fmla="*/ 2215504 w 5997434"/>
                <a:gd name="connsiteY129" fmla="*/ 3783930 h 4508298"/>
                <a:gd name="connsiteX130" fmla="*/ 2215504 w 5997434"/>
                <a:gd name="connsiteY130" fmla="*/ 3707730 h 4508298"/>
                <a:gd name="connsiteX131" fmla="*/ 2240904 w 5997434"/>
                <a:gd name="connsiteY131" fmla="*/ 3656930 h 4508298"/>
                <a:gd name="connsiteX132" fmla="*/ 2279004 w 5997434"/>
                <a:gd name="connsiteY132" fmla="*/ 3631530 h 4508298"/>
                <a:gd name="connsiteX133" fmla="*/ 2304404 w 5997434"/>
                <a:gd name="connsiteY133" fmla="*/ 3504530 h 4508298"/>
                <a:gd name="connsiteX134" fmla="*/ 2317104 w 5997434"/>
                <a:gd name="connsiteY134" fmla="*/ 3466430 h 4508298"/>
                <a:gd name="connsiteX135" fmla="*/ 2355204 w 5997434"/>
                <a:gd name="connsiteY135" fmla="*/ 3428330 h 4508298"/>
                <a:gd name="connsiteX136" fmla="*/ 2406004 w 5997434"/>
                <a:gd name="connsiteY136" fmla="*/ 3352130 h 4508298"/>
                <a:gd name="connsiteX137" fmla="*/ 2393304 w 5997434"/>
                <a:gd name="connsiteY137" fmla="*/ 3301330 h 4508298"/>
                <a:gd name="connsiteX138" fmla="*/ 2202804 w 5997434"/>
                <a:gd name="connsiteY138" fmla="*/ 3352130 h 4508298"/>
                <a:gd name="connsiteX139" fmla="*/ 2101204 w 5997434"/>
                <a:gd name="connsiteY139" fmla="*/ 3288630 h 4508298"/>
                <a:gd name="connsiteX140" fmla="*/ 2025004 w 5997434"/>
                <a:gd name="connsiteY140" fmla="*/ 3250530 h 4508298"/>
                <a:gd name="connsiteX141" fmla="*/ 1974204 w 5997434"/>
                <a:gd name="connsiteY141" fmla="*/ 3212430 h 4508298"/>
                <a:gd name="connsiteX142" fmla="*/ 1936104 w 5997434"/>
                <a:gd name="connsiteY142" fmla="*/ 3187030 h 4508298"/>
                <a:gd name="connsiteX143" fmla="*/ 1859904 w 5997434"/>
                <a:gd name="connsiteY143" fmla="*/ 3098130 h 4508298"/>
                <a:gd name="connsiteX144" fmla="*/ 1834504 w 5997434"/>
                <a:gd name="connsiteY144" fmla="*/ 3060030 h 4508298"/>
                <a:gd name="connsiteX145" fmla="*/ 1758304 w 5997434"/>
                <a:gd name="connsiteY145" fmla="*/ 2983830 h 4508298"/>
                <a:gd name="connsiteX146" fmla="*/ 1682104 w 5997434"/>
                <a:gd name="connsiteY146" fmla="*/ 2882230 h 4508298"/>
                <a:gd name="connsiteX147" fmla="*/ 1529704 w 5997434"/>
                <a:gd name="connsiteY147" fmla="*/ 2856830 h 4508298"/>
                <a:gd name="connsiteX148" fmla="*/ 1351904 w 5997434"/>
                <a:gd name="connsiteY148" fmla="*/ 2882230 h 4508298"/>
                <a:gd name="connsiteX149" fmla="*/ 1288404 w 5997434"/>
                <a:gd name="connsiteY149" fmla="*/ 2945730 h 4508298"/>
                <a:gd name="connsiteX150" fmla="*/ 1250304 w 5997434"/>
                <a:gd name="connsiteY150" fmla="*/ 2971130 h 4508298"/>
                <a:gd name="connsiteX151" fmla="*/ 1224904 w 5997434"/>
                <a:gd name="connsiteY151" fmla="*/ 3009230 h 4508298"/>
                <a:gd name="connsiteX152" fmla="*/ 1136004 w 5997434"/>
                <a:gd name="connsiteY152" fmla="*/ 3047330 h 4508298"/>
                <a:gd name="connsiteX153" fmla="*/ 1110604 w 5997434"/>
                <a:gd name="connsiteY153" fmla="*/ 3009230 h 4508298"/>
                <a:gd name="connsiteX154" fmla="*/ 1097904 w 5997434"/>
                <a:gd name="connsiteY154" fmla="*/ 2933030 h 4508298"/>
                <a:gd name="connsiteX155" fmla="*/ 1059804 w 5997434"/>
                <a:gd name="connsiteY155" fmla="*/ 2920330 h 4508298"/>
                <a:gd name="connsiteX156" fmla="*/ 1072504 w 5997434"/>
                <a:gd name="connsiteY156" fmla="*/ 2767930 h 4508298"/>
                <a:gd name="connsiteX157" fmla="*/ 1097904 w 5997434"/>
                <a:gd name="connsiteY157" fmla="*/ 2729830 h 4508298"/>
                <a:gd name="connsiteX158" fmla="*/ 1021704 w 5997434"/>
                <a:gd name="connsiteY158" fmla="*/ 2666330 h 4508298"/>
                <a:gd name="connsiteX159" fmla="*/ 1009004 w 5997434"/>
                <a:gd name="connsiteY159" fmla="*/ 2602830 h 4508298"/>
                <a:gd name="connsiteX160" fmla="*/ 945504 w 5997434"/>
                <a:gd name="connsiteY160" fmla="*/ 2526630 h 4508298"/>
                <a:gd name="connsiteX161" fmla="*/ 894704 w 5997434"/>
                <a:gd name="connsiteY161" fmla="*/ 2437730 h 4508298"/>
                <a:gd name="connsiteX162" fmla="*/ 920104 w 5997434"/>
                <a:gd name="connsiteY162" fmla="*/ 2285330 h 4508298"/>
                <a:gd name="connsiteX163" fmla="*/ 970904 w 5997434"/>
                <a:gd name="connsiteY163" fmla="*/ 2259930 h 4508298"/>
                <a:gd name="connsiteX164" fmla="*/ 945504 w 5997434"/>
                <a:gd name="connsiteY164" fmla="*/ 2209130 h 4508298"/>
                <a:gd name="connsiteX165" fmla="*/ 882004 w 5997434"/>
                <a:gd name="connsiteY165" fmla="*/ 2183730 h 4508298"/>
                <a:gd name="connsiteX166" fmla="*/ 831204 w 5997434"/>
                <a:gd name="connsiteY166" fmla="*/ 2145630 h 4508298"/>
                <a:gd name="connsiteX167" fmla="*/ 691504 w 5997434"/>
                <a:gd name="connsiteY167" fmla="*/ 2056730 h 4508298"/>
                <a:gd name="connsiteX168" fmla="*/ 374004 w 5997434"/>
                <a:gd name="connsiteY168" fmla="*/ 2094830 h 4508298"/>
                <a:gd name="connsiteX169" fmla="*/ 335904 w 5997434"/>
                <a:gd name="connsiteY169" fmla="*/ 2132930 h 4508298"/>
                <a:gd name="connsiteX170" fmla="*/ 221604 w 5997434"/>
                <a:gd name="connsiteY170" fmla="*/ 2094830 h 4508298"/>
                <a:gd name="connsiteX171" fmla="*/ 196204 w 5997434"/>
                <a:gd name="connsiteY171" fmla="*/ 2145630 h 4508298"/>
                <a:gd name="connsiteX172" fmla="*/ 183504 w 5997434"/>
                <a:gd name="connsiteY172" fmla="*/ 2196430 h 4508298"/>
                <a:gd name="connsiteX173" fmla="*/ 94604 w 5997434"/>
                <a:gd name="connsiteY173" fmla="*/ 2285330 h 4508298"/>
                <a:gd name="connsiteX174" fmla="*/ 5704 w 5997434"/>
                <a:gd name="connsiteY174" fmla="*/ 2272630 h 4508298"/>
                <a:gd name="connsiteX175" fmla="*/ 18404 w 5997434"/>
                <a:gd name="connsiteY175" fmla="*/ 2221830 h 4508298"/>
                <a:gd name="connsiteX176" fmla="*/ 81904 w 5997434"/>
                <a:gd name="connsiteY176" fmla="*/ 2209130 h 4508298"/>
                <a:gd name="connsiteX177" fmla="*/ 69204 w 5997434"/>
                <a:gd name="connsiteY177" fmla="*/ 2158330 h 4508298"/>
                <a:gd name="connsiteX178" fmla="*/ 43804 w 5997434"/>
                <a:gd name="connsiteY178" fmla="*/ 2069430 h 4508298"/>
                <a:gd name="connsiteX179" fmla="*/ 170804 w 5997434"/>
                <a:gd name="connsiteY179" fmla="*/ 2056730 h 4508298"/>
                <a:gd name="connsiteX180" fmla="*/ 196204 w 5997434"/>
                <a:gd name="connsiteY180" fmla="*/ 1878930 h 4508298"/>
                <a:gd name="connsiteX181" fmla="*/ 221604 w 5997434"/>
                <a:gd name="connsiteY181" fmla="*/ 1828130 h 4508298"/>
                <a:gd name="connsiteX182" fmla="*/ 259704 w 5997434"/>
                <a:gd name="connsiteY182" fmla="*/ 1790030 h 4508298"/>
                <a:gd name="connsiteX183" fmla="*/ 297804 w 5997434"/>
                <a:gd name="connsiteY183" fmla="*/ 1739230 h 4508298"/>
                <a:gd name="connsiteX184" fmla="*/ 310504 w 5997434"/>
                <a:gd name="connsiteY184" fmla="*/ 1675730 h 4508298"/>
                <a:gd name="connsiteX185" fmla="*/ 374004 w 5997434"/>
                <a:gd name="connsiteY185" fmla="*/ 1650330 h 4508298"/>
                <a:gd name="connsiteX186" fmla="*/ 450204 w 5997434"/>
                <a:gd name="connsiteY186" fmla="*/ 1485230 h 4508298"/>
                <a:gd name="connsiteX187" fmla="*/ 399404 w 5997434"/>
                <a:gd name="connsiteY187" fmla="*/ 1332830 h 4508298"/>
                <a:gd name="connsiteX188" fmla="*/ 310504 w 5997434"/>
                <a:gd name="connsiteY188" fmla="*/ 1307430 h 4508298"/>
                <a:gd name="connsiteX189" fmla="*/ 374004 w 5997434"/>
                <a:gd name="connsiteY189" fmla="*/ 1066130 h 4508298"/>
                <a:gd name="connsiteX190" fmla="*/ 386704 w 5997434"/>
                <a:gd name="connsiteY190" fmla="*/ 1028030 h 4508298"/>
                <a:gd name="connsiteX191" fmla="*/ 399404 w 5997434"/>
                <a:gd name="connsiteY191" fmla="*/ 964530 h 4508298"/>
                <a:gd name="connsiteX192" fmla="*/ 450204 w 5997434"/>
                <a:gd name="connsiteY192" fmla="*/ 926430 h 4508298"/>
                <a:gd name="connsiteX193" fmla="*/ 475604 w 5997434"/>
                <a:gd name="connsiteY193" fmla="*/ 888330 h 4508298"/>
                <a:gd name="connsiteX194" fmla="*/ 501004 w 5997434"/>
                <a:gd name="connsiteY194" fmla="*/ 837530 h 4508298"/>
                <a:gd name="connsiteX195" fmla="*/ 539104 w 5997434"/>
                <a:gd name="connsiteY195" fmla="*/ 824830 h 4508298"/>
                <a:gd name="connsiteX196" fmla="*/ 564504 w 5997434"/>
                <a:gd name="connsiteY196" fmla="*/ 774030 h 4508298"/>
                <a:gd name="connsiteX197" fmla="*/ 589904 w 5997434"/>
                <a:gd name="connsiteY197" fmla="*/ 735930 h 4508298"/>
                <a:gd name="connsiteX198" fmla="*/ 577204 w 5997434"/>
                <a:gd name="connsiteY198" fmla="*/ 634330 h 4508298"/>
                <a:gd name="connsiteX199" fmla="*/ 628004 w 5997434"/>
                <a:gd name="connsiteY199" fmla="*/ 659730 h 4508298"/>
                <a:gd name="connsiteX200" fmla="*/ 742304 w 5997434"/>
                <a:gd name="connsiteY200" fmla="*/ 710530 h 4508298"/>
                <a:gd name="connsiteX201" fmla="*/ 755004 w 5997434"/>
                <a:gd name="connsiteY201" fmla="*/ 774030 h 4508298"/>
                <a:gd name="connsiteX202" fmla="*/ 793104 w 5997434"/>
                <a:gd name="connsiteY202" fmla="*/ 799430 h 4508298"/>
                <a:gd name="connsiteX203" fmla="*/ 818504 w 5997434"/>
                <a:gd name="connsiteY203" fmla="*/ 850230 h 4508298"/>
                <a:gd name="connsiteX204" fmla="*/ 856604 w 5997434"/>
                <a:gd name="connsiteY204" fmla="*/ 951830 h 4508298"/>
                <a:gd name="connsiteX205" fmla="*/ 932804 w 5997434"/>
                <a:gd name="connsiteY205" fmla="*/ 977230 h 4508298"/>
                <a:gd name="connsiteX206" fmla="*/ 970904 w 5997434"/>
                <a:gd name="connsiteY206" fmla="*/ 1104230 h 4508298"/>
                <a:gd name="connsiteX207" fmla="*/ 1009004 w 5997434"/>
                <a:gd name="connsiteY207" fmla="*/ 1142330 h 4508298"/>
                <a:gd name="connsiteX208" fmla="*/ 1085204 w 5997434"/>
                <a:gd name="connsiteY208" fmla="*/ 1129630 h 4508298"/>
                <a:gd name="connsiteX209" fmla="*/ 1148704 w 5997434"/>
                <a:gd name="connsiteY209" fmla="*/ 812130 h 4508298"/>
                <a:gd name="connsiteX210" fmla="*/ 1186804 w 5997434"/>
                <a:gd name="connsiteY210" fmla="*/ 799430 h 4508298"/>
                <a:gd name="connsiteX211" fmla="*/ 1199504 w 5997434"/>
                <a:gd name="connsiteY211" fmla="*/ 735930 h 4508298"/>
                <a:gd name="connsiteX212" fmla="*/ 1377304 w 5997434"/>
                <a:gd name="connsiteY212" fmla="*/ 774030 h 4508298"/>
                <a:gd name="connsiteX213" fmla="*/ 1364604 w 5997434"/>
                <a:gd name="connsiteY213" fmla="*/ 824830 h 4508298"/>
                <a:gd name="connsiteX214" fmla="*/ 1351904 w 5997434"/>
                <a:gd name="connsiteY214" fmla="*/ 888330 h 4508298"/>
                <a:gd name="connsiteX215" fmla="*/ 1326504 w 5997434"/>
                <a:gd name="connsiteY215" fmla="*/ 926430 h 4508298"/>
                <a:gd name="connsiteX216" fmla="*/ 1313804 w 5997434"/>
                <a:gd name="connsiteY216" fmla="*/ 964530 h 4508298"/>
                <a:gd name="connsiteX217" fmla="*/ 1364604 w 5997434"/>
                <a:gd name="connsiteY217" fmla="*/ 989930 h 4508298"/>
                <a:gd name="connsiteX218" fmla="*/ 1466204 w 5997434"/>
                <a:gd name="connsiteY218" fmla="*/ 964530 h 4508298"/>
                <a:gd name="connsiteX219" fmla="*/ 1593204 w 5997434"/>
                <a:gd name="connsiteY219" fmla="*/ 951830 h 4508298"/>
                <a:gd name="connsiteX220" fmla="*/ 1618604 w 5997434"/>
                <a:gd name="connsiteY220" fmla="*/ 913730 h 4508298"/>
                <a:gd name="connsiteX221" fmla="*/ 1656704 w 5997434"/>
                <a:gd name="connsiteY221" fmla="*/ 875630 h 4508298"/>
                <a:gd name="connsiteX222" fmla="*/ 1682104 w 5997434"/>
                <a:gd name="connsiteY222" fmla="*/ 799430 h 4508298"/>
                <a:gd name="connsiteX223" fmla="*/ 1529704 w 5997434"/>
                <a:gd name="connsiteY223" fmla="*/ 735930 h 4508298"/>
                <a:gd name="connsiteX224" fmla="*/ 1517004 w 5997434"/>
                <a:gd name="connsiteY224" fmla="*/ 672430 h 4508298"/>
                <a:gd name="connsiteX225" fmla="*/ 1440804 w 5997434"/>
                <a:gd name="connsiteY225" fmla="*/ 659730 h 4508298"/>
                <a:gd name="connsiteX226" fmla="*/ 1390004 w 5997434"/>
                <a:gd name="connsiteY226" fmla="*/ 596230 h 4508298"/>
                <a:gd name="connsiteX227" fmla="*/ 1364604 w 5997434"/>
                <a:gd name="connsiteY227" fmla="*/ 507330 h 4508298"/>
                <a:gd name="connsiteX228" fmla="*/ 1326504 w 5997434"/>
                <a:gd name="connsiteY228" fmla="*/ 494630 h 4508298"/>
                <a:gd name="connsiteX229" fmla="*/ 1339204 w 5997434"/>
                <a:gd name="connsiteY229" fmla="*/ 443830 h 4508298"/>
                <a:gd name="connsiteX230" fmla="*/ 1326504 w 5997434"/>
                <a:gd name="connsiteY230" fmla="*/ 393030 h 4508298"/>
                <a:gd name="connsiteX231" fmla="*/ 1390004 w 5997434"/>
                <a:gd name="connsiteY231" fmla="*/ 380330 h 4508298"/>
                <a:gd name="connsiteX232" fmla="*/ 1351904 w 5997434"/>
                <a:gd name="connsiteY232" fmla="*/ 316830 h 4508298"/>
                <a:gd name="connsiteX233" fmla="*/ 1301104 w 5997434"/>
                <a:gd name="connsiteY233" fmla="*/ 202530 h 4508298"/>
                <a:gd name="connsiteX234" fmla="*/ 1326504 w 5997434"/>
                <a:gd name="connsiteY234" fmla="*/ 100930 h 4508298"/>
                <a:gd name="connsiteX235" fmla="*/ 1339204 w 5997434"/>
                <a:gd name="connsiteY235" fmla="*/ 62830 h 4508298"/>
                <a:gd name="connsiteX236" fmla="*/ 1377304 w 5997434"/>
                <a:gd name="connsiteY236" fmla="*/ 50130 h 4508298"/>
                <a:gd name="connsiteX237" fmla="*/ 1478904 w 5997434"/>
                <a:gd name="connsiteY237" fmla="*/ 62830 h 4508298"/>
                <a:gd name="connsiteX238" fmla="*/ 1542404 w 5997434"/>
                <a:gd name="connsiteY238" fmla="*/ 75530 h 4508298"/>
                <a:gd name="connsiteX239" fmla="*/ 1707504 w 5997434"/>
                <a:gd name="connsiteY239" fmla="*/ 50130 h 4508298"/>
                <a:gd name="connsiteX240" fmla="*/ 1783704 w 5997434"/>
                <a:gd name="connsiteY240" fmla="*/ 12030 h 45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997434" h="4508298">
                  <a:moveTo>
                    <a:pt x="1783704" y="12030"/>
                  </a:moveTo>
                  <a:cubicBezTo>
                    <a:pt x="1800637" y="9913"/>
                    <a:pt x="1786038" y="-26001"/>
                    <a:pt x="1809104" y="37430"/>
                  </a:cubicBezTo>
                  <a:cubicBezTo>
                    <a:pt x="1817540" y="60628"/>
                    <a:pt x="1834504" y="79763"/>
                    <a:pt x="1847204" y="100930"/>
                  </a:cubicBezTo>
                  <a:cubicBezTo>
                    <a:pt x="1825566" y="252394"/>
                    <a:pt x="1868210" y="164430"/>
                    <a:pt x="1732904" y="164430"/>
                  </a:cubicBezTo>
                  <a:cubicBezTo>
                    <a:pt x="1710107" y="164430"/>
                    <a:pt x="1690571" y="181363"/>
                    <a:pt x="1669404" y="189830"/>
                  </a:cubicBezTo>
                  <a:cubicBezTo>
                    <a:pt x="1630269" y="307234"/>
                    <a:pt x="1637239" y="252974"/>
                    <a:pt x="1656704" y="418430"/>
                  </a:cubicBezTo>
                  <a:cubicBezTo>
                    <a:pt x="1659226" y="439868"/>
                    <a:pt x="1657964" y="463625"/>
                    <a:pt x="1669404" y="481930"/>
                  </a:cubicBezTo>
                  <a:cubicBezTo>
                    <a:pt x="1680622" y="499879"/>
                    <a:pt x="1705237" y="505063"/>
                    <a:pt x="1720204" y="520030"/>
                  </a:cubicBezTo>
                  <a:cubicBezTo>
                    <a:pt x="1730997" y="530823"/>
                    <a:pt x="1734811" y="547337"/>
                    <a:pt x="1745604" y="558130"/>
                  </a:cubicBezTo>
                  <a:cubicBezTo>
                    <a:pt x="1787889" y="600415"/>
                    <a:pt x="1775323" y="570407"/>
                    <a:pt x="1821804" y="596230"/>
                  </a:cubicBezTo>
                  <a:cubicBezTo>
                    <a:pt x="1848489" y="611055"/>
                    <a:pt x="1873582" y="628714"/>
                    <a:pt x="1898004" y="647030"/>
                  </a:cubicBezTo>
                  <a:cubicBezTo>
                    <a:pt x="1931871" y="672430"/>
                    <a:pt x="1961740" y="704298"/>
                    <a:pt x="1999604" y="723230"/>
                  </a:cubicBezTo>
                  <a:cubicBezTo>
                    <a:pt x="2016537" y="731697"/>
                    <a:pt x="2032826" y="741599"/>
                    <a:pt x="2050404" y="748630"/>
                  </a:cubicBezTo>
                  <a:cubicBezTo>
                    <a:pt x="2075263" y="758574"/>
                    <a:pt x="2102138" y="763156"/>
                    <a:pt x="2126604" y="774030"/>
                  </a:cubicBezTo>
                  <a:cubicBezTo>
                    <a:pt x="2140552" y="780229"/>
                    <a:pt x="2151052" y="792604"/>
                    <a:pt x="2164704" y="799430"/>
                  </a:cubicBezTo>
                  <a:cubicBezTo>
                    <a:pt x="2269864" y="852010"/>
                    <a:pt x="2131715" y="764737"/>
                    <a:pt x="2240904" y="837530"/>
                  </a:cubicBezTo>
                  <a:cubicBezTo>
                    <a:pt x="2253604" y="858697"/>
                    <a:pt x="2264193" y="881283"/>
                    <a:pt x="2279004" y="901030"/>
                  </a:cubicBezTo>
                  <a:cubicBezTo>
                    <a:pt x="2289780" y="915398"/>
                    <a:pt x="2312170" y="921861"/>
                    <a:pt x="2317104" y="939130"/>
                  </a:cubicBezTo>
                  <a:cubicBezTo>
                    <a:pt x="2319557" y="947717"/>
                    <a:pt x="2295811" y="1015708"/>
                    <a:pt x="2291704" y="1028030"/>
                  </a:cubicBezTo>
                  <a:cubicBezTo>
                    <a:pt x="2287471" y="1078830"/>
                    <a:pt x="2285741" y="1129901"/>
                    <a:pt x="2279004" y="1180430"/>
                  </a:cubicBezTo>
                  <a:cubicBezTo>
                    <a:pt x="2270197" y="1246484"/>
                    <a:pt x="2227202" y="1216527"/>
                    <a:pt x="2279004" y="1320130"/>
                  </a:cubicBezTo>
                  <a:cubicBezTo>
                    <a:pt x="2287471" y="1337063"/>
                    <a:pt x="2312403" y="1338072"/>
                    <a:pt x="2329804" y="1345530"/>
                  </a:cubicBezTo>
                  <a:cubicBezTo>
                    <a:pt x="2383604" y="1368587"/>
                    <a:pt x="2413782" y="1361807"/>
                    <a:pt x="2482204" y="1370930"/>
                  </a:cubicBezTo>
                  <a:cubicBezTo>
                    <a:pt x="2507728" y="1374333"/>
                    <a:pt x="2533004" y="1379397"/>
                    <a:pt x="2558404" y="1383630"/>
                  </a:cubicBezTo>
                  <a:cubicBezTo>
                    <a:pt x="2668215" y="1427554"/>
                    <a:pt x="2574113" y="1395160"/>
                    <a:pt x="2698104" y="1421730"/>
                  </a:cubicBezTo>
                  <a:cubicBezTo>
                    <a:pt x="2969213" y="1479825"/>
                    <a:pt x="2580305" y="1431459"/>
                    <a:pt x="3155304" y="1472530"/>
                  </a:cubicBezTo>
                  <a:cubicBezTo>
                    <a:pt x="3180704" y="1485230"/>
                    <a:pt x="3204362" y="1502279"/>
                    <a:pt x="3231504" y="1510630"/>
                  </a:cubicBezTo>
                  <a:cubicBezTo>
                    <a:pt x="3331629" y="1541438"/>
                    <a:pt x="3594333" y="1511916"/>
                    <a:pt x="3625204" y="1510630"/>
                  </a:cubicBezTo>
                  <a:cubicBezTo>
                    <a:pt x="3646371" y="1506397"/>
                    <a:pt x="3668493" y="1505509"/>
                    <a:pt x="3688704" y="1497930"/>
                  </a:cubicBezTo>
                  <a:cubicBezTo>
                    <a:pt x="3702996" y="1492571"/>
                    <a:pt x="3711540" y="1472530"/>
                    <a:pt x="3726804" y="1472530"/>
                  </a:cubicBezTo>
                  <a:cubicBezTo>
                    <a:pt x="3803473" y="1472530"/>
                    <a:pt x="3879204" y="1489463"/>
                    <a:pt x="3955404" y="1497930"/>
                  </a:cubicBezTo>
                  <a:cubicBezTo>
                    <a:pt x="4001652" y="1528762"/>
                    <a:pt x="4001189" y="1524856"/>
                    <a:pt x="4044304" y="1574130"/>
                  </a:cubicBezTo>
                  <a:cubicBezTo>
                    <a:pt x="4058242" y="1590060"/>
                    <a:pt x="4066474" y="1610992"/>
                    <a:pt x="4082404" y="1624930"/>
                  </a:cubicBezTo>
                  <a:cubicBezTo>
                    <a:pt x="4100981" y="1641185"/>
                    <a:pt x="4125365" y="1649338"/>
                    <a:pt x="4145904" y="1663030"/>
                  </a:cubicBezTo>
                  <a:cubicBezTo>
                    <a:pt x="4163516" y="1674771"/>
                    <a:pt x="4178326" y="1690628"/>
                    <a:pt x="4196704" y="1701130"/>
                  </a:cubicBezTo>
                  <a:cubicBezTo>
                    <a:pt x="4208327" y="1707772"/>
                    <a:pt x="4221817" y="1710583"/>
                    <a:pt x="4234804" y="1713830"/>
                  </a:cubicBezTo>
                  <a:cubicBezTo>
                    <a:pt x="4270304" y="1722705"/>
                    <a:pt x="4340535" y="1733569"/>
                    <a:pt x="4374504" y="1739230"/>
                  </a:cubicBezTo>
                  <a:cubicBezTo>
                    <a:pt x="4408371" y="1734997"/>
                    <a:pt x="4445033" y="1740653"/>
                    <a:pt x="4476104" y="1726530"/>
                  </a:cubicBezTo>
                  <a:cubicBezTo>
                    <a:pt x="4495373" y="1717771"/>
                    <a:pt x="4498133" y="1689505"/>
                    <a:pt x="4514204" y="1675730"/>
                  </a:cubicBezTo>
                  <a:cubicBezTo>
                    <a:pt x="4528578" y="1663409"/>
                    <a:pt x="4548071" y="1658797"/>
                    <a:pt x="4565004" y="1650330"/>
                  </a:cubicBezTo>
                  <a:cubicBezTo>
                    <a:pt x="4700420" y="1661615"/>
                    <a:pt x="4708240" y="1672118"/>
                    <a:pt x="4831704" y="1650330"/>
                  </a:cubicBezTo>
                  <a:cubicBezTo>
                    <a:pt x="4866082" y="1644263"/>
                    <a:pt x="4933304" y="1624930"/>
                    <a:pt x="4933304" y="1624930"/>
                  </a:cubicBezTo>
                  <a:cubicBezTo>
                    <a:pt x="4971404" y="1637630"/>
                    <a:pt x="5012347" y="1643799"/>
                    <a:pt x="5047604" y="1663030"/>
                  </a:cubicBezTo>
                  <a:cubicBezTo>
                    <a:pt x="5061004" y="1670339"/>
                    <a:pt x="5066991" y="1687101"/>
                    <a:pt x="5073004" y="1701130"/>
                  </a:cubicBezTo>
                  <a:cubicBezTo>
                    <a:pt x="5079880" y="1717173"/>
                    <a:pt x="5080909" y="1735147"/>
                    <a:pt x="5085704" y="1751930"/>
                  </a:cubicBezTo>
                  <a:cubicBezTo>
                    <a:pt x="5094716" y="1783473"/>
                    <a:pt x="5101506" y="1812222"/>
                    <a:pt x="5136504" y="1828130"/>
                  </a:cubicBezTo>
                  <a:cubicBezTo>
                    <a:pt x="5168284" y="1842575"/>
                    <a:pt x="5206324" y="1839085"/>
                    <a:pt x="5238104" y="1853530"/>
                  </a:cubicBezTo>
                  <a:cubicBezTo>
                    <a:pt x="5284671" y="1874697"/>
                    <a:pt x="5333222" y="1891952"/>
                    <a:pt x="5377804" y="1917030"/>
                  </a:cubicBezTo>
                  <a:cubicBezTo>
                    <a:pt x="5401429" y="1930319"/>
                    <a:pt x="5418318" y="1953464"/>
                    <a:pt x="5441304" y="1967830"/>
                  </a:cubicBezTo>
                  <a:cubicBezTo>
                    <a:pt x="5453450" y="1975421"/>
                    <a:pt x="5521846" y="1991141"/>
                    <a:pt x="5530204" y="1993230"/>
                  </a:cubicBezTo>
                  <a:cubicBezTo>
                    <a:pt x="5551371" y="2005930"/>
                    <a:pt x="5573957" y="2016519"/>
                    <a:pt x="5593704" y="2031330"/>
                  </a:cubicBezTo>
                  <a:cubicBezTo>
                    <a:pt x="5653357" y="2076070"/>
                    <a:pt x="5637189" y="2113558"/>
                    <a:pt x="5733404" y="2145630"/>
                  </a:cubicBezTo>
                  <a:cubicBezTo>
                    <a:pt x="5758804" y="2154097"/>
                    <a:pt x="5784049" y="2163044"/>
                    <a:pt x="5809604" y="2171030"/>
                  </a:cubicBezTo>
                  <a:cubicBezTo>
                    <a:pt x="5851789" y="2184213"/>
                    <a:pt x="5936604" y="2209130"/>
                    <a:pt x="5936604" y="2209130"/>
                  </a:cubicBezTo>
                  <a:cubicBezTo>
                    <a:pt x="5994442" y="2266968"/>
                    <a:pt x="6026108" y="2270062"/>
                    <a:pt x="5962004" y="2374230"/>
                  </a:cubicBezTo>
                  <a:cubicBezTo>
                    <a:pt x="5946005" y="2400229"/>
                    <a:pt x="5885804" y="2425030"/>
                    <a:pt x="5885804" y="2425030"/>
                  </a:cubicBezTo>
                  <a:cubicBezTo>
                    <a:pt x="5877337" y="2437730"/>
                    <a:pt x="5862563" y="2448020"/>
                    <a:pt x="5860404" y="2463130"/>
                  </a:cubicBezTo>
                  <a:cubicBezTo>
                    <a:pt x="5852790" y="2516425"/>
                    <a:pt x="5886147" y="2516950"/>
                    <a:pt x="5911204" y="2552030"/>
                  </a:cubicBezTo>
                  <a:cubicBezTo>
                    <a:pt x="5922208" y="2567436"/>
                    <a:pt x="5928137" y="2585897"/>
                    <a:pt x="5936604" y="2602830"/>
                  </a:cubicBezTo>
                  <a:cubicBezTo>
                    <a:pt x="5908774" y="2644575"/>
                    <a:pt x="5911649" y="2633022"/>
                    <a:pt x="5898504" y="2679030"/>
                  </a:cubicBezTo>
                  <a:cubicBezTo>
                    <a:pt x="5893709" y="2695813"/>
                    <a:pt x="5895486" y="2715307"/>
                    <a:pt x="5885804" y="2729830"/>
                  </a:cubicBezTo>
                  <a:cubicBezTo>
                    <a:pt x="5877337" y="2742530"/>
                    <a:pt x="5860404" y="2746763"/>
                    <a:pt x="5847704" y="2755230"/>
                  </a:cubicBezTo>
                  <a:cubicBezTo>
                    <a:pt x="5843471" y="2772163"/>
                    <a:pt x="5834211" y="2788594"/>
                    <a:pt x="5835004" y="2806030"/>
                  </a:cubicBezTo>
                  <a:cubicBezTo>
                    <a:pt x="5843492" y="2992764"/>
                    <a:pt x="5839370" y="2971529"/>
                    <a:pt x="5873104" y="3072730"/>
                  </a:cubicBezTo>
                  <a:lnTo>
                    <a:pt x="5796904" y="3098130"/>
                  </a:lnTo>
                  <a:cubicBezTo>
                    <a:pt x="5784204" y="3102363"/>
                    <a:pt x="5771676" y="3107152"/>
                    <a:pt x="5758804" y="3110830"/>
                  </a:cubicBezTo>
                  <a:lnTo>
                    <a:pt x="5669904" y="3136230"/>
                  </a:lnTo>
                  <a:cubicBezTo>
                    <a:pt x="5661437" y="3148930"/>
                    <a:pt x="5656423" y="3164795"/>
                    <a:pt x="5644504" y="3174330"/>
                  </a:cubicBezTo>
                  <a:cubicBezTo>
                    <a:pt x="5634051" y="3182693"/>
                    <a:pt x="5618378" y="3181043"/>
                    <a:pt x="5606404" y="3187030"/>
                  </a:cubicBezTo>
                  <a:cubicBezTo>
                    <a:pt x="5592752" y="3193856"/>
                    <a:pt x="5580030" y="3202659"/>
                    <a:pt x="5568304" y="3212430"/>
                  </a:cubicBezTo>
                  <a:cubicBezTo>
                    <a:pt x="5554506" y="3223928"/>
                    <a:pt x="5544002" y="3239032"/>
                    <a:pt x="5530204" y="3250530"/>
                  </a:cubicBezTo>
                  <a:cubicBezTo>
                    <a:pt x="5424116" y="3338937"/>
                    <a:pt x="5565314" y="3202720"/>
                    <a:pt x="5454004" y="3314030"/>
                  </a:cubicBezTo>
                  <a:cubicBezTo>
                    <a:pt x="5449771" y="3352130"/>
                    <a:pt x="5476897" y="3414093"/>
                    <a:pt x="5441304" y="3428330"/>
                  </a:cubicBezTo>
                  <a:cubicBezTo>
                    <a:pt x="5343823" y="3467322"/>
                    <a:pt x="5250290" y="3432392"/>
                    <a:pt x="5161904" y="3402930"/>
                  </a:cubicBezTo>
                  <a:cubicBezTo>
                    <a:pt x="5157671" y="3419863"/>
                    <a:pt x="5150784" y="3436347"/>
                    <a:pt x="5149204" y="3453730"/>
                  </a:cubicBezTo>
                  <a:cubicBezTo>
                    <a:pt x="5142295" y="3529734"/>
                    <a:pt x="5158434" y="3609231"/>
                    <a:pt x="5136504" y="3682330"/>
                  </a:cubicBezTo>
                  <a:cubicBezTo>
                    <a:pt x="5129953" y="3704166"/>
                    <a:pt x="5093018" y="3696814"/>
                    <a:pt x="5073004" y="3707730"/>
                  </a:cubicBezTo>
                  <a:cubicBezTo>
                    <a:pt x="5046204" y="3722348"/>
                    <a:pt x="4996804" y="3758530"/>
                    <a:pt x="4996804" y="3758530"/>
                  </a:cubicBezTo>
                  <a:cubicBezTo>
                    <a:pt x="4975637" y="3750063"/>
                    <a:pt x="4951542" y="3746808"/>
                    <a:pt x="4933304" y="3733130"/>
                  </a:cubicBezTo>
                  <a:cubicBezTo>
                    <a:pt x="4899778" y="3707985"/>
                    <a:pt x="4884161" y="3657482"/>
                    <a:pt x="4844404" y="3644230"/>
                  </a:cubicBezTo>
                  <a:lnTo>
                    <a:pt x="4768204" y="3618830"/>
                  </a:lnTo>
                  <a:cubicBezTo>
                    <a:pt x="4747037" y="3623063"/>
                    <a:pt x="4713895" y="3611999"/>
                    <a:pt x="4704704" y="3631530"/>
                  </a:cubicBezTo>
                  <a:cubicBezTo>
                    <a:pt x="4675361" y="3693884"/>
                    <a:pt x="4731981" y="3812938"/>
                    <a:pt x="4666604" y="3834730"/>
                  </a:cubicBezTo>
                  <a:cubicBezTo>
                    <a:pt x="4653904" y="3838963"/>
                    <a:pt x="4641572" y="3844526"/>
                    <a:pt x="4628504" y="3847430"/>
                  </a:cubicBezTo>
                  <a:cubicBezTo>
                    <a:pt x="4596786" y="3854478"/>
                    <a:pt x="4491762" y="3868779"/>
                    <a:pt x="4463404" y="3872830"/>
                  </a:cubicBezTo>
                  <a:cubicBezTo>
                    <a:pt x="4467637" y="3898230"/>
                    <a:pt x="4465646" y="3925499"/>
                    <a:pt x="4476104" y="3949030"/>
                  </a:cubicBezTo>
                  <a:cubicBezTo>
                    <a:pt x="4504188" y="4012219"/>
                    <a:pt x="4554937" y="3966763"/>
                    <a:pt x="4463404" y="4012530"/>
                  </a:cubicBezTo>
                  <a:cubicBezTo>
                    <a:pt x="4442237" y="4008297"/>
                    <a:pt x="4418646" y="4010540"/>
                    <a:pt x="4399904" y="3999830"/>
                  </a:cubicBezTo>
                  <a:cubicBezTo>
                    <a:pt x="4386652" y="3992257"/>
                    <a:pt x="4386423" y="3971265"/>
                    <a:pt x="4374504" y="3961730"/>
                  </a:cubicBezTo>
                  <a:cubicBezTo>
                    <a:pt x="4364051" y="3953367"/>
                    <a:pt x="4349104" y="3953263"/>
                    <a:pt x="4336404" y="3949030"/>
                  </a:cubicBezTo>
                  <a:cubicBezTo>
                    <a:pt x="4294071" y="3953263"/>
                    <a:pt x="4249113" y="3946457"/>
                    <a:pt x="4209404" y="3961730"/>
                  </a:cubicBezTo>
                  <a:cubicBezTo>
                    <a:pt x="4189648" y="3969328"/>
                    <a:pt x="4180770" y="3993598"/>
                    <a:pt x="4171304" y="4012530"/>
                  </a:cubicBezTo>
                  <a:cubicBezTo>
                    <a:pt x="4163498" y="4028142"/>
                    <a:pt x="4163399" y="4046547"/>
                    <a:pt x="4158604" y="4063330"/>
                  </a:cubicBezTo>
                  <a:cubicBezTo>
                    <a:pt x="4122165" y="4190867"/>
                    <a:pt x="4172906" y="3993421"/>
                    <a:pt x="4133204" y="4152230"/>
                  </a:cubicBezTo>
                  <a:cubicBezTo>
                    <a:pt x="4120504" y="4147997"/>
                    <a:pt x="4107078" y="4145517"/>
                    <a:pt x="4095104" y="4139530"/>
                  </a:cubicBezTo>
                  <a:cubicBezTo>
                    <a:pt x="4081452" y="4132704"/>
                    <a:pt x="4072268" y="4114130"/>
                    <a:pt x="4057004" y="4114130"/>
                  </a:cubicBezTo>
                  <a:cubicBezTo>
                    <a:pt x="4001323" y="4114130"/>
                    <a:pt x="3946937" y="4131063"/>
                    <a:pt x="3891904" y="4139530"/>
                  </a:cubicBezTo>
                  <a:cubicBezTo>
                    <a:pt x="3870737" y="4156463"/>
                    <a:pt x="3839763" y="4165718"/>
                    <a:pt x="3828404" y="4190330"/>
                  </a:cubicBezTo>
                  <a:cubicBezTo>
                    <a:pt x="3761626" y="4335015"/>
                    <a:pt x="3876639" y="4289396"/>
                    <a:pt x="3764904" y="4317330"/>
                  </a:cubicBezTo>
                  <a:cubicBezTo>
                    <a:pt x="3705637" y="4308863"/>
                    <a:pt x="3642690" y="4314165"/>
                    <a:pt x="3587104" y="4291930"/>
                  </a:cubicBezTo>
                  <a:cubicBezTo>
                    <a:pt x="3570898" y="4285448"/>
                    <a:pt x="3591337" y="4245363"/>
                    <a:pt x="3574404" y="4241130"/>
                  </a:cubicBezTo>
                  <a:cubicBezTo>
                    <a:pt x="3556980" y="4236774"/>
                    <a:pt x="3550102" y="4267732"/>
                    <a:pt x="3536304" y="4279230"/>
                  </a:cubicBezTo>
                  <a:cubicBezTo>
                    <a:pt x="3524578" y="4289001"/>
                    <a:pt x="3510415" y="4295472"/>
                    <a:pt x="3498204" y="4304630"/>
                  </a:cubicBezTo>
                  <a:cubicBezTo>
                    <a:pt x="3476519" y="4320894"/>
                    <a:pt x="3456626" y="4339487"/>
                    <a:pt x="3434704" y="4355430"/>
                  </a:cubicBezTo>
                  <a:cubicBezTo>
                    <a:pt x="3410016" y="4373385"/>
                    <a:pt x="3380090" y="4384644"/>
                    <a:pt x="3358504" y="4406230"/>
                  </a:cubicBezTo>
                  <a:cubicBezTo>
                    <a:pt x="3309611" y="4455123"/>
                    <a:pt x="3335348" y="4434367"/>
                    <a:pt x="3282304" y="4469730"/>
                  </a:cubicBezTo>
                  <a:cubicBezTo>
                    <a:pt x="3278071" y="4482430"/>
                    <a:pt x="3282591" y="4504583"/>
                    <a:pt x="3269604" y="4507830"/>
                  </a:cubicBezTo>
                  <a:cubicBezTo>
                    <a:pt x="3254796" y="4511532"/>
                    <a:pt x="3243093" y="4492363"/>
                    <a:pt x="3231504" y="4482430"/>
                  </a:cubicBezTo>
                  <a:cubicBezTo>
                    <a:pt x="3213322" y="4466845"/>
                    <a:pt x="3200629" y="4444914"/>
                    <a:pt x="3180704" y="4431630"/>
                  </a:cubicBezTo>
                  <a:cubicBezTo>
                    <a:pt x="3161736" y="4418984"/>
                    <a:pt x="3137594" y="4416425"/>
                    <a:pt x="3117204" y="4406230"/>
                  </a:cubicBezTo>
                  <a:cubicBezTo>
                    <a:pt x="3103552" y="4399404"/>
                    <a:pt x="3091804" y="4389297"/>
                    <a:pt x="3079104" y="4380830"/>
                  </a:cubicBezTo>
                  <a:cubicBezTo>
                    <a:pt x="3062171" y="4389297"/>
                    <a:pt x="3043710" y="4395226"/>
                    <a:pt x="3028304" y="4406230"/>
                  </a:cubicBezTo>
                  <a:cubicBezTo>
                    <a:pt x="3013689" y="4416669"/>
                    <a:pt x="3007628" y="4439974"/>
                    <a:pt x="2990204" y="4444330"/>
                  </a:cubicBezTo>
                  <a:cubicBezTo>
                    <a:pt x="2969263" y="4449565"/>
                    <a:pt x="2947871" y="4435863"/>
                    <a:pt x="2926704" y="4431630"/>
                  </a:cubicBezTo>
                  <a:cubicBezTo>
                    <a:pt x="2914004" y="4418930"/>
                    <a:pt x="2898567" y="4408474"/>
                    <a:pt x="2888604" y="4393530"/>
                  </a:cubicBezTo>
                  <a:cubicBezTo>
                    <a:pt x="2864897" y="4357970"/>
                    <a:pt x="2878444" y="4352890"/>
                    <a:pt x="2888604" y="4317330"/>
                  </a:cubicBezTo>
                  <a:cubicBezTo>
                    <a:pt x="2893399" y="4300547"/>
                    <a:pt x="2897071" y="4283463"/>
                    <a:pt x="2901304" y="4266530"/>
                  </a:cubicBezTo>
                  <a:cubicBezTo>
                    <a:pt x="2897071" y="4253830"/>
                    <a:pt x="2893877" y="4240735"/>
                    <a:pt x="2888604" y="4228430"/>
                  </a:cubicBezTo>
                  <a:cubicBezTo>
                    <a:pt x="2881146" y="4211029"/>
                    <a:pt x="2865881" y="4196372"/>
                    <a:pt x="2863204" y="4177630"/>
                  </a:cubicBezTo>
                  <a:cubicBezTo>
                    <a:pt x="2861311" y="4164378"/>
                    <a:pt x="2872657" y="4152517"/>
                    <a:pt x="2875904" y="4139530"/>
                  </a:cubicBezTo>
                  <a:cubicBezTo>
                    <a:pt x="2881139" y="4118589"/>
                    <a:pt x="2884371" y="4097197"/>
                    <a:pt x="2888604" y="4076030"/>
                  </a:cubicBezTo>
                  <a:cubicBezTo>
                    <a:pt x="2884371" y="4054863"/>
                    <a:pt x="2891168" y="4027794"/>
                    <a:pt x="2875904" y="4012530"/>
                  </a:cubicBezTo>
                  <a:cubicBezTo>
                    <a:pt x="2860640" y="3997266"/>
                    <a:pt x="2817469" y="4020813"/>
                    <a:pt x="2812404" y="3999830"/>
                  </a:cubicBezTo>
                  <a:cubicBezTo>
                    <a:pt x="2784520" y="3884312"/>
                    <a:pt x="2826744" y="3756224"/>
                    <a:pt x="2787004" y="3644230"/>
                  </a:cubicBezTo>
                  <a:cubicBezTo>
                    <a:pt x="2773574" y="3606381"/>
                    <a:pt x="2710804" y="3618830"/>
                    <a:pt x="2672704" y="3606130"/>
                  </a:cubicBezTo>
                  <a:lnTo>
                    <a:pt x="2634604" y="3593430"/>
                  </a:lnTo>
                  <a:cubicBezTo>
                    <a:pt x="2573973" y="3608588"/>
                    <a:pt x="2523639" y="3607208"/>
                    <a:pt x="2482204" y="3656930"/>
                  </a:cubicBezTo>
                  <a:cubicBezTo>
                    <a:pt x="2473634" y="3667214"/>
                    <a:pt x="2476005" y="3683328"/>
                    <a:pt x="2469504" y="3695030"/>
                  </a:cubicBezTo>
                  <a:cubicBezTo>
                    <a:pt x="2425926" y="3773471"/>
                    <a:pt x="2436260" y="3759526"/>
                    <a:pt x="2380604" y="3796630"/>
                  </a:cubicBezTo>
                  <a:cubicBezTo>
                    <a:pt x="2325571" y="3792397"/>
                    <a:pt x="2268836" y="3798152"/>
                    <a:pt x="2215504" y="3783930"/>
                  </a:cubicBezTo>
                  <a:cubicBezTo>
                    <a:pt x="2156727" y="3768256"/>
                    <a:pt x="2206548" y="3723404"/>
                    <a:pt x="2215504" y="3707730"/>
                  </a:cubicBezTo>
                  <a:cubicBezTo>
                    <a:pt x="2224897" y="3691292"/>
                    <a:pt x="2228784" y="3671474"/>
                    <a:pt x="2240904" y="3656930"/>
                  </a:cubicBezTo>
                  <a:cubicBezTo>
                    <a:pt x="2250675" y="3645204"/>
                    <a:pt x="2266304" y="3639997"/>
                    <a:pt x="2279004" y="3631530"/>
                  </a:cubicBezTo>
                  <a:cubicBezTo>
                    <a:pt x="2287471" y="3589197"/>
                    <a:pt x="2290752" y="3545486"/>
                    <a:pt x="2304404" y="3504530"/>
                  </a:cubicBezTo>
                  <a:cubicBezTo>
                    <a:pt x="2308637" y="3491830"/>
                    <a:pt x="2309678" y="3477569"/>
                    <a:pt x="2317104" y="3466430"/>
                  </a:cubicBezTo>
                  <a:cubicBezTo>
                    <a:pt x="2327067" y="3451486"/>
                    <a:pt x="2344177" y="3442507"/>
                    <a:pt x="2355204" y="3428330"/>
                  </a:cubicBezTo>
                  <a:cubicBezTo>
                    <a:pt x="2373946" y="3404233"/>
                    <a:pt x="2406004" y="3352130"/>
                    <a:pt x="2406004" y="3352130"/>
                  </a:cubicBezTo>
                  <a:cubicBezTo>
                    <a:pt x="2401771" y="3335197"/>
                    <a:pt x="2410477" y="3304452"/>
                    <a:pt x="2393304" y="3301330"/>
                  </a:cubicBezTo>
                  <a:cubicBezTo>
                    <a:pt x="2341963" y="3291995"/>
                    <a:pt x="2254631" y="3331399"/>
                    <a:pt x="2202804" y="3352130"/>
                  </a:cubicBezTo>
                  <a:cubicBezTo>
                    <a:pt x="2098090" y="3325952"/>
                    <a:pt x="2206441" y="3362296"/>
                    <a:pt x="2101204" y="3288630"/>
                  </a:cubicBezTo>
                  <a:cubicBezTo>
                    <a:pt x="2077939" y="3272345"/>
                    <a:pt x="2049355" y="3265141"/>
                    <a:pt x="2025004" y="3250530"/>
                  </a:cubicBezTo>
                  <a:cubicBezTo>
                    <a:pt x="2006854" y="3239640"/>
                    <a:pt x="1991428" y="3224733"/>
                    <a:pt x="1974204" y="3212430"/>
                  </a:cubicBezTo>
                  <a:cubicBezTo>
                    <a:pt x="1961784" y="3203558"/>
                    <a:pt x="1947830" y="3196801"/>
                    <a:pt x="1936104" y="3187030"/>
                  </a:cubicBezTo>
                  <a:cubicBezTo>
                    <a:pt x="1903524" y="3159880"/>
                    <a:pt x="1884636" y="3132755"/>
                    <a:pt x="1859904" y="3098130"/>
                  </a:cubicBezTo>
                  <a:cubicBezTo>
                    <a:pt x="1851032" y="3085710"/>
                    <a:pt x="1844645" y="3071438"/>
                    <a:pt x="1834504" y="3060030"/>
                  </a:cubicBezTo>
                  <a:cubicBezTo>
                    <a:pt x="1810639" y="3033182"/>
                    <a:pt x="1776785" y="3014632"/>
                    <a:pt x="1758304" y="2983830"/>
                  </a:cubicBezTo>
                  <a:cubicBezTo>
                    <a:pt x="1740840" y="2954724"/>
                    <a:pt x="1715920" y="2901553"/>
                    <a:pt x="1682104" y="2882230"/>
                  </a:cubicBezTo>
                  <a:cubicBezTo>
                    <a:pt x="1658609" y="2868804"/>
                    <a:pt x="1530487" y="2856928"/>
                    <a:pt x="1529704" y="2856830"/>
                  </a:cubicBezTo>
                  <a:cubicBezTo>
                    <a:pt x="1470437" y="2865297"/>
                    <a:pt x="1410181" y="2868518"/>
                    <a:pt x="1351904" y="2882230"/>
                  </a:cubicBezTo>
                  <a:cubicBezTo>
                    <a:pt x="1307617" y="2892651"/>
                    <a:pt x="1315758" y="2918376"/>
                    <a:pt x="1288404" y="2945730"/>
                  </a:cubicBezTo>
                  <a:cubicBezTo>
                    <a:pt x="1277611" y="2956523"/>
                    <a:pt x="1263004" y="2962663"/>
                    <a:pt x="1250304" y="2971130"/>
                  </a:cubicBezTo>
                  <a:cubicBezTo>
                    <a:pt x="1241837" y="2983830"/>
                    <a:pt x="1236630" y="2999459"/>
                    <a:pt x="1224904" y="3009230"/>
                  </a:cubicBezTo>
                  <a:cubicBezTo>
                    <a:pt x="1203979" y="3026667"/>
                    <a:pt x="1162473" y="3038507"/>
                    <a:pt x="1136004" y="3047330"/>
                  </a:cubicBezTo>
                  <a:cubicBezTo>
                    <a:pt x="1127537" y="3034630"/>
                    <a:pt x="1115431" y="3023710"/>
                    <a:pt x="1110604" y="3009230"/>
                  </a:cubicBezTo>
                  <a:cubicBezTo>
                    <a:pt x="1102461" y="2984801"/>
                    <a:pt x="1110680" y="2955388"/>
                    <a:pt x="1097904" y="2933030"/>
                  </a:cubicBezTo>
                  <a:cubicBezTo>
                    <a:pt x="1091262" y="2921407"/>
                    <a:pt x="1072504" y="2924563"/>
                    <a:pt x="1059804" y="2920330"/>
                  </a:cubicBezTo>
                  <a:cubicBezTo>
                    <a:pt x="1064037" y="2869530"/>
                    <a:pt x="1062507" y="2817916"/>
                    <a:pt x="1072504" y="2767930"/>
                  </a:cubicBezTo>
                  <a:cubicBezTo>
                    <a:pt x="1075497" y="2752963"/>
                    <a:pt x="1095395" y="2744886"/>
                    <a:pt x="1097904" y="2729830"/>
                  </a:cubicBezTo>
                  <a:cubicBezTo>
                    <a:pt x="1105992" y="2681302"/>
                    <a:pt x="1049956" y="2677631"/>
                    <a:pt x="1021704" y="2666330"/>
                  </a:cubicBezTo>
                  <a:cubicBezTo>
                    <a:pt x="1017471" y="2645163"/>
                    <a:pt x="1016583" y="2623041"/>
                    <a:pt x="1009004" y="2602830"/>
                  </a:cubicBezTo>
                  <a:cubicBezTo>
                    <a:pt x="996105" y="2568432"/>
                    <a:pt x="967964" y="2553582"/>
                    <a:pt x="945504" y="2526630"/>
                  </a:cubicBezTo>
                  <a:cubicBezTo>
                    <a:pt x="923065" y="2499704"/>
                    <a:pt x="910231" y="2468784"/>
                    <a:pt x="894704" y="2437730"/>
                  </a:cubicBezTo>
                  <a:cubicBezTo>
                    <a:pt x="880882" y="2368618"/>
                    <a:pt x="865734" y="2355235"/>
                    <a:pt x="920104" y="2285330"/>
                  </a:cubicBezTo>
                  <a:cubicBezTo>
                    <a:pt x="931727" y="2270386"/>
                    <a:pt x="953971" y="2268397"/>
                    <a:pt x="970904" y="2259930"/>
                  </a:cubicBezTo>
                  <a:cubicBezTo>
                    <a:pt x="962437" y="2242997"/>
                    <a:pt x="959878" y="2221451"/>
                    <a:pt x="945504" y="2209130"/>
                  </a:cubicBezTo>
                  <a:cubicBezTo>
                    <a:pt x="928195" y="2194294"/>
                    <a:pt x="901932" y="2194801"/>
                    <a:pt x="882004" y="2183730"/>
                  </a:cubicBezTo>
                  <a:cubicBezTo>
                    <a:pt x="863501" y="2173451"/>
                    <a:pt x="846937" y="2159790"/>
                    <a:pt x="831204" y="2145630"/>
                  </a:cubicBezTo>
                  <a:cubicBezTo>
                    <a:pt x="726674" y="2051553"/>
                    <a:pt x="798079" y="2078045"/>
                    <a:pt x="691504" y="2056730"/>
                  </a:cubicBezTo>
                  <a:cubicBezTo>
                    <a:pt x="546313" y="2063330"/>
                    <a:pt x="465207" y="2018828"/>
                    <a:pt x="374004" y="2094830"/>
                  </a:cubicBezTo>
                  <a:cubicBezTo>
                    <a:pt x="360206" y="2106328"/>
                    <a:pt x="348604" y="2120230"/>
                    <a:pt x="335904" y="2132930"/>
                  </a:cubicBezTo>
                  <a:cubicBezTo>
                    <a:pt x="248565" y="2074704"/>
                    <a:pt x="288664" y="2072477"/>
                    <a:pt x="221604" y="2094830"/>
                  </a:cubicBezTo>
                  <a:cubicBezTo>
                    <a:pt x="213137" y="2111763"/>
                    <a:pt x="202851" y="2127903"/>
                    <a:pt x="196204" y="2145630"/>
                  </a:cubicBezTo>
                  <a:cubicBezTo>
                    <a:pt x="190075" y="2161973"/>
                    <a:pt x="191981" y="2181172"/>
                    <a:pt x="183504" y="2196430"/>
                  </a:cubicBezTo>
                  <a:cubicBezTo>
                    <a:pt x="152449" y="2252329"/>
                    <a:pt x="138771" y="2255886"/>
                    <a:pt x="94604" y="2285330"/>
                  </a:cubicBezTo>
                  <a:cubicBezTo>
                    <a:pt x="64971" y="2281097"/>
                    <a:pt x="28700" y="2291793"/>
                    <a:pt x="5704" y="2272630"/>
                  </a:cubicBezTo>
                  <a:cubicBezTo>
                    <a:pt x="-7705" y="2261456"/>
                    <a:pt x="4995" y="2233004"/>
                    <a:pt x="18404" y="2221830"/>
                  </a:cubicBezTo>
                  <a:cubicBezTo>
                    <a:pt x="34987" y="2208011"/>
                    <a:pt x="60737" y="2213363"/>
                    <a:pt x="81904" y="2209130"/>
                  </a:cubicBezTo>
                  <a:cubicBezTo>
                    <a:pt x="77671" y="2192197"/>
                    <a:pt x="78886" y="2172853"/>
                    <a:pt x="69204" y="2158330"/>
                  </a:cubicBezTo>
                  <a:cubicBezTo>
                    <a:pt x="60150" y="2144748"/>
                    <a:pt x="-38366" y="2114250"/>
                    <a:pt x="43804" y="2069430"/>
                  </a:cubicBezTo>
                  <a:cubicBezTo>
                    <a:pt x="81154" y="2049057"/>
                    <a:pt x="128471" y="2060963"/>
                    <a:pt x="170804" y="2056730"/>
                  </a:cubicBezTo>
                  <a:cubicBezTo>
                    <a:pt x="175040" y="2014374"/>
                    <a:pt x="177371" y="1929152"/>
                    <a:pt x="196204" y="1878930"/>
                  </a:cubicBezTo>
                  <a:cubicBezTo>
                    <a:pt x="202851" y="1861203"/>
                    <a:pt x="210600" y="1843536"/>
                    <a:pt x="221604" y="1828130"/>
                  </a:cubicBezTo>
                  <a:cubicBezTo>
                    <a:pt x="232043" y="1813515"/>
                    <a:pt x="248015" y="1803667"/>
                    <a:pt x="259704" y="1790030"/>
                  </a:cubicBezTo>
                  <a:cubicBezTo>
                    <a:pt x="273479" y="1773959"/>
                    <a:pt x="285104" y="1756163"/>
                    <a:pt x="297804" y="1739230"/>
                  </a:cubicBezTo>
                  <a:cubicBezTo>
                    <a:pt x="302037" y="1718063"/>
                    <a:pt x="296456" y="1692119"/>
                    <a:pt x="310504" y="1675730"/>
                  </a:cubicBezTo>
                  <a:cubicBezTo>
                    <a:pt x="325340" y="1658421"/>
                    <a:pt x="363088" y="1670344"/>
                    <a:pt x="374004" y="1650330"/>
                  </a:cubicBezTo>
                  <a:cubicBezTo>
                    <a:pt x="498539" y="1422016"/>
                    <a:pt x="279807" y="1621547"/>
                    <a:pt x="450204" y="1485230"/>
                  </a:cubicBezTo>
                  <a:cubicBezTo>
                    <a:pt x="433271" y="1434430"/>
                    <a:pt x="432487" y="1374936"/>
                    <a:pt x="399404" y="1332830"/>
                  </a:cubicBezTo>
                  <a:cubicBezTo>
                    <a:pt x="380363" y="1308596"/>
                    <a:pt x="320761" y="1336492"/>
                    <a:pt x="310504" y="1307430"/>
                  </a:cubicBezTo>
                  <a:cubicBezTo>
                    <a:pt x="258304" y="1159529"/>
                    <a:pt x="303224" y="1136910"/>
                    <a:pt x="374004" y="1066130"/>
                  </a:cubicBezTo>
                  <a:cubicBezTo>
                    <a:pt x="378237" y="1053430"/>
                    <a:pt x="383457" y="1041017"/>
                    <a:pt x="386704" y="1028030"/>
                  </a:cubicBezTo>
                  <a:cubicBezTo>
                    <a:pt x="391939" y="1007089"/>
                    <a:pt x="387964" y="982835"/>
                    <a:pt x="399404" y="964530"/>
                  </a:cubicBezTo>
                  <a:cubicBezTo>
                    <a:pt x="410622" y="946581"/>
                    <a:pt x="435237" y="941397"/>
                    <a:pt x="450204" y="926430"/>
                  </a:cubicBezTo>
                  <a:cubicBezTo>
                    <a:pt x="460997" y="915637"/>
                    <a:pt x="468031" y="901582"/>
                    <a:pt x="475604" y="888330"/>
                  </a:cubicBezTo>
                  <a:cubicBezTo>
                    <a:pt x="484997" y="871892"/>
                    <a:pt x="487617" y="850917"/>
                    <a:pt x="501004" y="837530"/>
                  </a:cubicBezTo>
                  <a:cubicBezTo>
                    <a:pt x="510470" y="828064"/>
                    <a:pt x="526404" y="829063"/>
                    <a:pt x="539104" y="824830"/>
                  </a:cubicBezTo>
                  <a:cubicBezTo>
                    <a:pt x="547571" y="807897"/>
                    <a:pt x="555111" y="790468"/>
                    <a:pt x="564504" y="774030"/>
                  </a:cubicBezTo>
                  <a:cubicBezTo>
                    <a:pt x="572077" y="760778"/>
                    <a:pt x="588522" y="751131"/>
                    <a:pt x="589904" y="735930"/>
                  </a:cubicBezTo>
                  <a:cubicBezTo>
                    <a:pt x="592994" y="701940"/>
                    <a:pt x="561940" y="664857"/>
                    <a:pt x="577204" y="634330"/>
                  </a:cubicBezTo>
                  <a:cubicBezTo>
                    <a:pt x="585671" y="617397"/>
                    <a:pt x="612598" y="648726"/>
                    <a:pt x="628004" y="659730"/>
                  </a:cubicBezTo>
                  <a:cubicBezTo>
                    <a:pt x="713690" y="720935"/>
                    <a:pt x="606268" y="687857"/>
                    <a:pt x="742304" y="710530"/>
                  </a:cubicBezTo>
                  <a:cubicBezTo>
                    <a:pt x="746537" y="731697"/>
                    <a:pt x="744294" y="755288"/>
                    <a:pt x="755004" y="774030"/>
                  </a:cubicBezTo>
                  <a:cubicBezTo>
                    <a:pt x="762577" y="787282"/>
                    <a:pt x="783333" y="787704"/>
                    <a:pt x="793104" y="799430"/>
                  </a:cubicBezTo>
                  <a:cubicBezTo>
                    <a:pt x="805224" y="813974"/>
                    <a:pt x="811222" y="832754"/>
                    <a:pt x="818504" y="850230"/>
                  </a:cubicBezTo>
                  <a:cubicBezTo>
                    <a:pt x="832415" y="883617"/>
                    <a:pt x="832408" y="924945"/>
                    <a:pt x="856604" y="951830"/>
                  </a:cubicBezTo>
                  <a:cubicBezTo>
                    <a:pt x="874515" y="971731"/>
                    <a:pt x="907404" y="968763"/>
                    <a:pt x="932804" y="977230"/>
                  </a:cubicBezTo>
                  <a:cubicBezTo>
                    <a:pt x="1008902" y="1091378"/>
                    <a:pt x="889182" y="899924"/>
                    <a:pt x="970904" y="1104230"/>
                  </a:cubicBezTo>
                  <a:cubicBezTo>
                    <a:pt x="977574" y="1120906"/>
                    <a:pt x="996304" y="1129630"/>
                    <a:pt x="1009004" y="1142330"/>
                  </a:cubicBezTo>
                  <a:cubicBezTo>
                    <a:pt x="1034404" y="1138097"/>
                    <a:pt x="1068898" y="1149560"/>
                    <a:pt x="1085204" y="1129630"/>
                  </a:cubicBezTo>
                  <a:cubicBezTo>
                    <a:pt x="1128256" y="1077011"/>
                    <a:pt x="1136967" y="849689"/>
                    <a:pt x="1148704" y="812130"/>
                  </a:cubicBezTo>
                  <a:cubicBezTo>
                    <a:pt x="1152697" y="799352"/>
                    <a:pt x="1174104" y="803663"/>
                    <a:pt x="1186804" y="799430"/>
                  </a:cubicBezTo>
                  <a:cubicBezTo>
                    <a:pt x="1191037" y="778263"/>
                    <a:pt x="1179026" y="742756"/>
                    <a:pt x="1199504" y="735930"/>
                  </a:cubicBezTo>
                  <a:cubicBezTo>
                    <a:pt x="1288689" y="706202"/>
                    <a:pt x="1321750" y="736994"/>
                    <a:pt x="1377304" y="774030"/>
                  </a:cubicBezTo>
                  <a:cubicBezTo>
                    <a:pt x="1373071" y="790963"/>
                    <a:pt x="1368390" y="807791"/>
                    <a:pt x="1364604" y="824830"/>
                  </a:cubicBezTo>
                  <a:cubicBezTo>
                    <a:pt x="1359921" y="845902"/>
                    <a:pt x="1359483" y="868119"/>
                    <a:pt x="1351904" y="888330"/>
                  </a:cubicBezTo>
                  <a:cubicBezTo>
                    <a:pt x="1346545" y="902622"/>
                    <a:pt x="1333330" y="912778"/>
                    <a:pt x="1326504" y="926430"/>
                  </a:cubicBezTo>
                  <a:cubicBezTo>
                    <a:pt x="1320517" y="938404"/>
                    <a:pt x="1318037" y="951830"/>
                    <a:pt x="1313804" y="964530"/>
                  </a:cubicBezTo>
                  <a:cubicBezTo>
                    <a:pt x="1330737" y="972997"/>
                    <a:pt x="1345788" y="987839"/>
                    <a:pt x="1364604" y="989930"/>
                  </a:cubicBezTo>
                  <a:cubicBezTo>
                    <a:pt x="1415241" y="995556"/>
                    <a:pt x="1423744" y="971062"/>
                    <a:pt x="1466204" y="964530"/>
                  </a:cubicBezTo>
                  <a:cubicBezTo>
                    <a:pt x="1508254" y="958061"/>
                    <a:pt x="1550871" y="956063"/>
                    <a:pt x="1593204" y="951830"/>
                  </a:cubicBezTo>
                  <a:cubicBezTo>
                    <a:pt x="1601671" y="939130"/>
                    <a:pt x="1608833" y="925456"/>
                    <a:pt x="1618604" y="913730"/>
                  </a:cubicBezTo>
                  <a:cubicBezTo>
                    <a:pt x="1630102" y="899932"/>
                    <a:pt x="1647982" y="891330"/>
                    <a:pt x="1656704" y="875630"/>
                  </a:cubicBezTo>
                  <a:cubicBezTo>
                    <a:pt x="1669707" y="852225"/>
                    <a:pt x="1682104" y="799430"/>
                    <a:pt x="1682104" y="799430"/>
                  </a:cubicBezTo>
                  <a:cubicBezTo>
                    <a:pt x="1651210" y="675853"/>
                    <a:pt x="1705147" y="823652"/>
                    <a:pt x="1529704" y="735930"/>
                  </a:cubicBezTo>
                  <a:cubicBezTo>
                    <a:pt x="1510397" y="726277"/>
                    <a:pt x="1533393" y="686478"/>
                    <a:pt x="1517004" y="672430"/>
                  </a:cubicBezTo>
                  <a:cubicBezTo>
                    <a:pt x="1497453" y="655672"/>
                    <a:pt x="1466204" y="663963"/>
                    <a:pt x="1440804" y="659730"/>
                  </a:cubicBezTo>
                  <a:cubicBezTo>
                    <a:pt x="1409020" y="532595"/>
                    <a:pt x="1456809" y="663035"/>
                    <a:pt x="1390004" y="596230"/>
                  </a:cubicBezTo>
                  <a:cubicBezTo>
                    <a:pt x="1383004" y="589230"/>
                    <a:pt x="1365922" y="508978"/>
                    <a:pt x="1364604" y="507330"/>
                  </a:cubicBezTo>
                  <a:cubicBezTo>
                    <a:pt x="1356241" y="496877"/>
                    <a:pt x="1339204" y="498863"/>
                    <a:pt x="1326504" y="494630"/>
                  </a:cubicBezTo>
                  <a:cubicBezTo>
                    <a:pt x="1330737" y="477697"/>
                    <a:pt x="1339204" y="461284"/>
                    <a:pt x="1339204" y="443830"/>
                  </a:cubicBezTo>
                  <a:cubicBezTo>
                    <a:pt x="1339204" y="426376"/>
                    <a:pt x="1315600" y="406660"/>
                    <a:pt x="1326504" y="393030"/>
                  </a:cubicBezTo>
                  <a:cubicBezTo>
                    <a:pt x="1339989" y="376174"/>
                    <a:pt x="1368837" y="384563"/>
                    <a:pt x="1390004" y="380330"/>
                  </a:cubicBezTo>
                  <a:cubicBezTo>
                    <a:pt x="1377304" y="359163"/>
                    <a:pt x="1359710" y="340248"/>
                    <a:pt x="1351904" y="316830"/>
                  </a:cubicBezTo>
                  <a:cubicBezTo>
                    <a:pt x="1311574" y="195839"/>
                    <a:pt x="1377099" y="253193"/>
                    <a:pt x="1301104" y="202530"/>
                  </a:cubicBezTo>
                  <a:cubicBezTo>
                    <a:pt x="1330134" y="115439"/>
                    <a:pt x="1295853" y="223533"/>
                    <a:pt x="1326504" y="100930"/>
                  </a:cubicBezTo>
                  <a:cubicBezTo>
                    <a:pt x="1329751" y="87943"/>
                    <a:pt x="1329738" y="72296"/>
                    <a:pt x="1339204" y="62830"/>
                  </a:cubicBezTo>
                  <a:cubicBezTo>
                    <a:pt x="1348670" y="53364"/>
                    <a:pt x="1364604" y="54363"/>
                    <a:pt x="1377304" y="50130"/>
                  </a:cubicBezTo>
                  <a:cubicBezTo>
                    <a:pt x="1411171" y="54363"/>
                    <a:pt x="1445171" y="57640"/>
                    <a:pt x="1478904" y="62830"/>
                  </a:cubicBezTo>
                  <a:cubicBezTo>
                    <a:pt x="1500239" y="66112"/>
                    <a:pt x="1520851" y="76727"/>
                    <a:pt x="1542404" y="75530"/>
                  </a:cubicBezTo>
                  <a:cubicBezTo>
                    <a:pt x="1597999" y="72441"/>
                    <a:pt x="1652471" y="58597"/>
                    <a:pt x="1707504" y="50130"/>
                  </a:cubicBezTo>
                  <a:cubicBezTo>
                    <a:pt x="1723284" y="-12991"/>
                    <a:pt x="1766771" y="14147"/>
                    <a:pt x="1783704" y="120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a:extLst>
              <a:ext uri="{FF2B5EF4-FFF2-40B4-BE49-F238E27FC236}">
                <a16:creationId xmlns:a16="http://schemas.microsoft.com/office/drawing/2014/main" id="{88761B6F-D037-4E57-A298-672808623C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98013" y="5421933"/>
            <a:ext cx="1411873" cy="1142666"/>
          </a:xfrm>
          <a:prstGeom prst="rect">
            <a:avLst/>
          </a:prstGeom>
          <a:effectLst/>
        </p:spPr>
      </p:pic>
      <p:sp>
        <p:nvSpPr>
          <p:cNvPr id="25" name="!!Rectangle 7">
            <a:extLst>
              <a:ext uri="{FF2B5EF4-FFF2-40B4-BE49-F238E27FC236}">
                <a16:creationId xmlns:a16="http://schemas.microsoft.com/office/drawing/2014/main" id="{59526EE4-EE2A-400D-A4C5-2A7002D6BDEB}"/>
              </a:ext>
            </a:extLst>
          </p:cNvPr>
          <p:cNvSpPr/>
          <p:nvPr/>
        </p:nvSpPr>
        <p:spPr>
          <a:xfrm>
            <a:off x="9844599" y="3109777"/>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Coastal Economy </a:t>
            </a:r>
          </a:p>
        </p:txBody>
      </p:sp>
      <p:sp>
        <p:nvSpPr>
          <p:cNvPr id="26" name="!!Rectangle 7">
            <a:extLst>
              <a:ext uri="{FF2B5EF4-FFF2-40B4-BE49-F238E27FC236}">
                <a16:creationId xmlns:a16="http://schemas.microsoft.com/office/drawing/2014/main" id="{781D7B90-1B86-4356-A4BB-462413A3795D}"/>
              </a:ext>
            </a:extLst>
          </p:cNvPr>
          <p:cNvSpPr/>
          <p:nvPr/>
        </p:nvSpPr>
        <p:spPr>
          <a:xfrm>
            <a:off x="9841450" y="4227085"/>
            <a:ext cx="2112398" cy="10688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Regeneration and development </a:t>
            </a:r>
          </a:p>
        </p:txBody>
      </p:sp>
      <p:sp>
        <p:nvSpPr>
          <p:cNvPr id="27" name="!!Rectangle 7">
            <a:extLst>
              <a:ext uri="{FF2B5EF4-FFF2-40B4-BE49-F238E27FC236}">
                <a16:creationId xmlns:a16="http://schemas.microsoft.com/office/drawing/2014/main" id="{8CF0B0DD-5A3B-42CD-935E-4ACAC30091F3}"/>
              </a:ext>
            </a:extLst>
          </p:cNvPr>
          <p:cNvSpPr/>
          <p:nvPr/>
        </p:nvSpPr>
        <p:spPr>
          <a:xfrm>
            <a:off x="9841450" y="5421933"/>
            <a:ext cx="2112398" cy="9164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Sheerness Ports </a:t>
            </a:r>
          </a:p>
        </p:txBody>
      </p:sp>
      <p:sp>
        <p:nvSpPr>
          <p:cNvPr id="28" name="!!Rectangle 7">
            <a:extLst>
              <a:ext uri="{FF2B5EF4-FFF2-40B4-BE49-F238E27FC236}">
                <a16:creationId xmlns:a16="http://schemas.microsoft.com/office/drawing/2014/main" id="{D8942D11-3DA9-42C0-B10E-9B12B71394C4}"/>
              </a:ext>
            </a:extLst>
          </p:cNvPr>
          <p:cNvSpPr/>
          <p:nvPr/>
        </p:nvSpPr>
        <p:spPr>
          <a:xfrm>
            <a:off x="9841450" y="1470405"/>
            <a:ext cx="2112398" cy="48604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000" b="1">
                <a:latin typeface="Arial" panose="020B0604020202020204" pitchFamily="34" charset="0"/>
                <a:ea typeface="Cambria" panose="02040503050406030204" pitchFamily="18" charset="0"/>
                <a:cs typeface="Arial" panose="020B0604020202020204" pitchFamily="34" charset="0"/>
              </a:rPr>
              <a:t>Opportunities</a:t>
            </a:r>
          </a:p>
        </p:txBody>
      </p:sp>
    </p:spTree>
    <p:extLst>
      <p:ext uri="{BB962C8B-B14F-4D97-AF65-F5344CB8AC3E}">
        <p14:creationId xmlns:p14="http://schemas.microsoft.com/office/powerpoint/2010/main" val="23847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14" grpId="0" animBg="1"/>
      <p:bldP spid="15" grpId="0" animBg="1"/>
      <p:bldP spid="17" grpId="0" animBg="1"/>
      <p:bldP spid="25" grpId="0" animBg="1"/>
      <p:bldP spid="26" grpId="0" animBg="1"/>
      <p:bldP spid="27"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E115001-3C36-42CB-B75A-A16A22FA592A}"/>
              </a:ext>
            </a:extLst>
          </p:cNvPr>
          <p:cNvSpPr/>
          <p:nvPr/>
        </p:nvSpPr>
        <p:spPr>
          <a:xfrm>
            <a:off x="1238487" y="322888"/>
            <a:ext cx="6497952" cy="705456"/>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a:t>
            </a:r>
            <a:r>
              <a:rPr lang="en-GB" sz="3600" err="1">
                <a:latin typeface="Impact" panose="020B0806030902050204" pitchFamily="34" charset="0"/>
                <a:ea typeface="Cambria" panose="02040503050406030204" pitchFamily="18" charset="0"/>
                <a:cs typeface="Arial" panose="020B0604020202020204" pitchFamily="34" charset="0"/>
              </a:rPr>
              <a:t>Programnmes</a:t>
            </a:r>
            <a:r>
              <a:rPr lang="en-GB" sz="3600">
                <a:latin typeface="Impact" panose="020B0806030902050204" pitchFamily="34" charset="0"/>
                <a:ea typeface="Cambria" panose="02040503050406030204" pitchFamily="18" charset="0"/>
                <a:cs typeface="Arial" panose="020B0604020202020204" pitchFamily="34" charset="0"/>
              </a:rPr>
              <a:t> </a:t>
            </a:r>
            <a:endParaRPr lang="en-GB" sz="3500">
              <a:latin typeface="Impact" panose="020B0806030902050204" pitchFamily="34" charset="0"/>
              <a:ea typeface="Cambria" panose="02040503050406030204" pitchFamily="18" charset="0"/>
              <a:cs typeface="Arial" panose="020B0604020202020204" pitchFamily="34" charset="0"/>
            </a:endParaRPr>
          </a:p>
        </p:txBody>
      </p:sp>
      <p:sp>
        <p:nvSpPr>
          <p:cNvPr id="5" name="!!number1">
            <a:extLst>
              <a:ext uri="{FF2B5EF4-FFF2-40B4-BE49-F238E27FC236}">
                <a16:creationId xmlns:a16="http://schemas.microsoft.com/office/drawing/2014/main" id="{3D9AF97E-F2B0-4B70-B8A6-AE9005B6E1F1}"/>
              </a:ext>
            </a:extLst>
          </p:cNvPr>
          <p:cNvSpPr/>
          <p:nvPr/>
        </p:nvSpPr>
        <p:spPr>
          <a:xfrm>
            <a:off x="666882" y="322888"/>
            <a:ext cx="650782" cy="705456"/>
          </a:xfrm>
          <a:prstGeom prst="ellipse">
            <a:avLst/>
          </a:prstGeom>
          <a:solidFill>
            <a:schemeClr val="accent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pic>
        <p:nvPicPr>
          <p:cNvPr id="3" name="Graphic 2" descr="Address Book outline">
            <a:extLst>
              <a:ext uri="{FF2B5EF4-FFF2-40B4-BE49-F238E27FC236}">
                <a16:creationId xmlns:a16="http://schemas.microsoft.com/office/drawing/2014/main" id="{8DEA0090-360A-4233-B579-BD22AB613FD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98288" y="3763207"/>
            <a:ext cx="1627993" cy="1627993"/>
          </a:xfrm>
          <a:prstGeom prst="rect">
            <a:avLst/>
          </a:prstGeom>
        </p:spPr>
      </p:pic>
      <p:sp>
        <p:nvSpPr>
          <p:cNvPr id="16" name="!!Rectangle 7">
            <a:extLst>
              <a:ext uri="{FF2B5EF4-FFF2-40B4-BE49-F238E27FC236}">
                <a16:creationId xmlns:a16="http://schemas.microsoft.com/office/drawing/2014/main" id="{FA6F1DB0-B86C-40C3-AAF8-1072F2B21910}"/>
              </a:ext>
            </a:extLst>
          </p:cNvPr>
          <p:cNvSpPr/>
          <p:nvPr/>
        </p:nvSpPr>
        <p:spPr>
          <a:xfrm>
            <a:off x="7736439" y="2899297"/>
            <a:ext cx="4214258" cy="7054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b="1">
                <a:effectLst/>
                <a:latin typeface="Arial" panose="020B0604020202020204" pitchFamily="34" charset="0"/>
                <a:ea typeface="Calibri" panose="020F0502020204030204" pitchFamily="34" charset="0"/>
                <a:cs typeface="Times New Roman" panose="02020603050405020304" pitchFamily="18" charset="0"/>
              </a:rPr>
              <a:t>Improve educational outcomes on the Isle of Sheppey </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CD975196-A2DC-45CB-BB55-07C25CE200E8}"/>
              </a:ext>
            </a:extLst>
          </p:cNvPr>
          <p:cNvSpPr/>
          <p:nvPr/>
        </p:nvSpPr>
        <p:spPr>
          <a:xfrm>
            <a:off x="7736441" y="3763207"/>
            <a:ext cx="4214258" cy="7054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1600" b="1">
                <a:effectLst/>
                <a:latin typeface="Arial" panose="020B0604020202020204" pitchFamily="34" charset="0"/>
                <a:ea typeface="Calibri" panose="020F0502020204030204" pitchFamily="34" charset="0"/>
              </a:rPr>
              <a:t>Address geographical disparities in economic, social, and cultural outcomes </a:t>
            </a:r>
            <a:endParaRPr lang="en-GB" sz="1600" b="1">
              <a:latin typeface="Arial" panose="020B0604020202020204" pitchFamily="34" charset="0"/>
              <a:ea typeface="Cambria" panose="02040503050406030204" pitchFamily="18" charset="0"/>
              <a:cs typeface="Arial" panose="020B0604020202020204" pitchFamily="34" charset="0"/>
            </a:endParaRPr>
          </a:p>
        </p:txBody>
      </p:sp>
      <p:sp>
        <p:nvSpPr>
          <p:cNvPr id="28" name="!!Rectangle 7">
            <a:extLst>
              <a:ext uri="{FF2B5EF4-FFF2-40B4-BE49-F238E27FC236}">
                <a16:creationId xmlns:a16="http://schemas.microsoft.com/office/drawing/2014/main" id="{896B67DE-5BC5-4AE1-8B76-D81C56748827}"/>
              </a:ext>
            </a:extLst>
          </p:cNvPr>
          <p:cNvSpPr/>
          <p:nvPr/>
        </p:nvSpPr>
        <p:spPr>
          <a:xfrm>
            <a:off x="7736439" y="4679920"/>
            <a:ext cx="4214258" cy="7054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1700" b="1">
                <a:effectLst/>
                <a:latin typeface="Arial" panose="020B0604020202020204" pitchFamily="34" charset="0"/>
                <a:ea typeface="Calibri" panose="020F0502020204030204" pitchFamily="34" charset="0"/>
              </a:rPr>
              <a:t>Improve workforce development pathways in rural and coastal areas </a:t>
            </a:r>
            <a:endParaRPr lang="en-GB" sz="1700" b="1">
              <a:latin typeface="Arial" panose="020B0604020202020204" pitchFamily="34" charset="0"/>
              <a:ea typeface="Cambria" panose="02040503050406030204" pitchFamily="18" charset="0"/>
              <a:cs typeface="Arial" panose="020B0604020202020204" pitchFamily="34" charset="0"/>
            </a:endParaRPr>
          </a:p>
        </p:txBody>
      </p:sp>
      <p:sp>
        <p:nvSpPr>
          <p:cNvPr id="30" name="!!Rectangle 7">
            <a:extLst>
              <a:ext uri="{FF2B5EF4-FFF2-40B4-BE49-F238E27FC236}">
                <a16:creationId xmlns:a16="http://schemas.microsoft.com/office/drawing/2014/main" id="{7D3ED4FB-92FD-4A8B-A6F9-007F4AC189BE}"/>
              </a:ext>
            </a:extLst>
          </p:cNvPr>
          <p:cNvSpPr/>
          <p:nvPr/>
        </p:nvSpPr>
        <p:spPr>
          <a:xfrm>
            <a:off x="7736439" y="5504701"/>
            <a:ext cx="4214258" cy="66190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b="1">
                <a:effectLst/>
                <a:latin typeface="Arial" panose="020B0604020202020204" pitchFamily="34" charset="0"/>
                <a:ea typeface="Calibri" panose="020F0502020204030204" pitchFamily="34" charset="0"/>
                <a:cs typeface="Times New Roman" panose="02020603050405020304" pitchFamily="18" charset="0"/>
              </a:rPr>
              <a:t>Tackle health inequalities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7">
            <a:extLst>
              <a:ext uri="{FF2B5EF4-FFF2-40B4-BE49-F238E27FC236}">
                <a16:creationId xmlns:a16="http://schemas.microsoft.com/office/drawing/2014/main" id="{D0791ABD-A14E-460F-A642-6E1DFA630920}"/>
              </a:ext>
            </a:extLst>
          </p:cNvPr>
          <p:cNvSpPr/>
          <p:nvPr/>
        </p:nvSpPr>
        <p:spPr>
          <a:xfrm>
            <a:off x="3759878" y="2938473"/>
            <a:ext cx="3377519" cy="7054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effectLst/>
                <a:latin typeface="Arial" panose="020B0604020202020204" pitchFamily="34" charset="0"/>
                <a:ea typeface="Calibri" panose="020F0502020204030204" pitchFamily="34" charset="0"/>
                <a:cs typeface="Arial" panose="020B0604020202020204" pitchFamily="34" charset="0"/>
              </a:rPr>
              <a:t>KCC and DFE</a:t>
            </a:r>
          </a:p>
        </p:txBody>
      </p:sp>
      <p:sp>
        <p:nvSpPr>
          <p:cNvPr id="21" name="!!Rectangle 7">
            <a:extLst>
              <a:ext uri="{FF2B5EF4-FFF2-40B4-BE49-F238E27FC236}">
                <a16:creationId xmlns:a16="http://schemas.microsoft.com/office/drawing/2014/main" id="{780F0B37-5AFA-4D28-B950-EDA23780AB73}"/>
              </a:ext>
            </a:extLst>
          </p:cNvPr>
          <p:cNvSpPr/>
          <p:nvPr/>
        </p:nvSpPr>
        <p:spPr>
          <a:xfrm>
            <a:off x="3759877" y="3791020"/>
            <a:ext cx="3377520" cy="7054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ea typeface="Cambria" panose="02040503050406030204" pitchFamily="18" charset="0"/>
                <a:cs typeface="Arial" panose="020B0604020202020204" pitchFamily="34" charset="0"/>
              </a:rPr>
              <a:t>SBC</a:t>
            </a:r>
          </a:p>
        </p:txBody>
      </p:sp>
      <p:sp>
        <p:nvSpPr>
          <p:cNvPr id="22" name="!!Rectangle 7">
            <a:extLst>
              <a:ext uri="{FF2B5EF4-FFF2-40B4-BE49-F238E27FC236}">
                <a16:creationId xmlns:a16="http://schemas.microsoft.com/office/drawing/2014/main" id="{0AEDAA46-B808-4A2C-AEDD-DE9F658B670B}"/>
              </a:ext>
            </a:extLst>
          </p:cNvPr>
          <p:cNvSpPr/>
          <p:nvPr/>
        </p:nvSpPr>
        <p:spPr>
          <a:xfrm>
            <a:off x="3759878" y="4666526"/>
            <a:ext cx="3377519" cy="7054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latin typeface="Arial" panose="020B0604020202020204" pitchFamily="34" charset="0"/>
                <a:ea typeface="Cambria" panose="02040503050406030204" pitchFamily="18" charset="0"/>
                <a:cs typeface="Arial" panose="020B0604020202020204" pitchFamily="34" charset="0"/>
              </a:rPr>
              <a:t>HEE</a:t>
            </a:r>
          </a:p>
        </p:txBody>
      </p:sp>
      <p:sp>
        <p:nvSpPr>
          <p:cNvPr id="23" name="!!Rectangle 7">
            <a:extLst>
              <a:ext uri="{FF2B5EF4-FFF2-40B4-BE49-F238E27FC236}">
                <a16:creationId xmlns:a16="http://schemas.microsoft.com/office/drawing/2014/main" id="{104E46DD-5D23-4310-BF96-4155AC50F78D}"/>
              </a:ext>
            </a:extLst>
          </p:cNvPr>
          <p:cNvSpPr/>
          <p:nvPr/>
        </p:nvSpPr>
        <p:spPr>
          <a:xfrm>
            <a:off x="3759878" y="5469292"/>
            <a:ext cx="3377519" cy="66190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effectLst/>
                <a:latin typeface="Arial" panose="020B0604020202020204" pitchFamily="34" charset="0"/>
                <a:ea typeface="Calibri" panose="020F0502020204030204" pitchFamily="34" charset="0"/>
                <a:cs typeface="Arial" panose="020B0604020202020204" pitchFamily="34" charset="0"/>
              </a:rPr>
              <a:t>NHSE/I</a:t>
            </a:r>
          </a:p>
        </p:txBody>
      </p:sp>
      <p:sp>
        <p:nvSpPr>
          <p:cNvPr id="25" name="!!Rectangle 7">
            <a:extLst>
              <a:ext uri="{FF2B5EF4-FFF2-40B4-BE49-F238E27FC236}">
                <a16:creationId xmlns:a16="http://schemas.microsoft.com/office/drawing/2014/main" id="{7E9F909A-948E-466A-82F5-57C5638199D7}"/>
              </a:ext>
            </a:extLst>
          </p:cNvPr>
          <p:cNvSpPr/>
          <p:nvPr/>
        </p:nvSpPr>
        <p:spPr>
          <a:xfrm>
            <a:off x="3759878" y="2062115"/>
            <a:ext cx="3377520" cy="7054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200" b="1">
                <a:effectLst/>
                <a:latin typeface="Arial" panose="020B0604020202020204" pitchFamily="34" charset="0"/>
                <a:ea typeface="Calibri" panose="020F0502020204030204" pitchFamily="34" charset="0"/>
                <a:cs typeface="Arial" panose="020B0604020202020204" pitchFamily="34" charset="0"/>
              </a:rPr>
              <a:t>DHSC</a:t>
            </a:r>
          </a:p>
        </p:txBody>
      </p:sp>
      <p:cxnSp>
        <p:nvCxnSpPr>
          <p:cNvPr id="6" name="Straight Connector 5">
            <a:extLst>
              <a:ext uri="{FF2B5EF4-FFF2-40B4-BE49-F238E27FC236}">
                <a16:creationId xmlns:a16="http://schemas.microsoft.com/office/drawing/2014/main" id="{9A335D97-8FBE-43A6-A938-C180FF111A47}"/>
              </a:ext>
            </a:extLst>
          </p:cNvPr>
          <p:cNvCxnSpPr/>
          <p:nvPr/>
        </p:nvCxnSpPr>
        <p:spPr>
          <a:xfrm>
            <a:off x="139700" y="1278836"/>
            <a:ext cx="0" cy="650602"/>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CA5B8D2-B814-479C-ADE8-4A7EDCB64645}"/>
              </a:ext>
            </a:extLst>
          </p:cNvPr>
          <p:cNvSpPr txBox="1"/>
          <p:nvPr/>
        </p:nvSpPr>
        <p:spPr>
          <a:xfrm>
            <a:off x="185438" y="1371600"/>
            <a:ext cx="2425700" cy="369332"/>
          </a:xfrm>
          <a:prstGeom prst="rect">
            <a:avLst/>
          </a:prstGeom>
          <a:noFill/>
        </p:spPr>
        <p:txBody>
          <a:bodyPr wrap="square" rtlCol="0">
            <a:spAutoFit/>
          </a:bodyPr>
          <a:lstStyle/>
          <a:p>
            <a:r>
              <a:rPr lang="en-GB" sz="1800" b="1">
                <a:latin typeface="Arial" panose="020B0604020202020204" pitchFamily="34" charset="0"/>
                <a:cs typeface="Arial" panose="020B0604020202020204" pitchFamily="34" charset="0"/>
              </a:rPr>
              <a:t>Policy/ Programme</a:t>
            </a:r>
          </a:p>
        </p:txBody>
      </p:sp>
      <p:cxnSp>
        <p:nvCxnSpPr>
          <p:cNvPr id="26" name="Straight Connector 25">
            <a:extLst>
              <a:ext uri="{FF2B5EF4-FFF2-40B4-BE49-F238E27FC236}">
                <a16:creationId xmlns:a16="http://schemas.microsoft.com/office/drawing/2014/main" id="{AF9640C2-952F-4032-B7A1-F3150AF9034C}"/>
              </a:ext>
            </a:extLst>
          </p:cNvPr>
          <p:cNvCxnSpPr/>
          <p:nvPr/>
        </p:nvCxnSpPr>
        <p:spPr>
          <a:xfrm>
            <a:off x="3624562" y="1256538"/>
            <a:ext cx="0" cy="650602"/>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43E06EFA-FCA2-49C6-B6D2-98F24BCD0D72}"/>
              </a:ext>
            </a:extLst>
          </p:cNvPr>
          <p:cNvSpPr txBox="1"/>
          <p:nvPr/>
        </p:nvSpPr>
        <p:spPr>
          <a:xfrm>
            <a:off x="3670300" y="1349302"/>
            <a:ext cx="2425700" cy="369332"/>
          </a:xfrm>
          <a:prstGeom prst="rect">
            <a:avLst/>
          </a:prstGeom>
          <a:noFill/>
        </p:spPr>
        <p:txBody>
          <a:bodyPr wrap="square" rtlCol="0">
            <a:spAutoFit/>
          </a:bodyPr>
          <a:lstStyle/>
          <a:p>
            <a:r>
              <a:rPr lang="en-GB" sz="1800" b="1">
                <a:latin typeface="Arial" panose="020B0604020202020204" pitchFamily="34" charset="0"/>
                <a:cs typeface="Arial" panose="020B0604020202020204" pitchFamily="34" charset="0"/>
              </a:rPr>
              <a:t>Key organisations</a:t>
            </a:r>
          </a:p>
        </p:txBody>
      </p:sp>
      <p:cxnSp>
        <p:nvCxnSpPr>
          <p:cNvPr id="33" name="Straight Connector 32">
            <a:extLst>
              <a:ext uri="{FF2B5EF4-FFF2-40B4-BE49-F238E27FC236}">
                <a16:creationId xmlns:a16="http://schemas.microsoft.com/office/drawing/2014/main" id="{BE5D40BD-4D4C-4FC6-A4A2-34D5CB5D09B2}"/>
              </a:ext>
            </a:extLst>
          </p:cNvPr>
          <p:cNvCxnSpPr/>
          <p:nvPr/>
        </p:nvCxnSpPr>
        <p:spPr>
          <a:xfrm>
            <a:off x="8127953" y="1204836"/>
            <a:ext cx="0" cy="650602"/>
          </a:xfrm>
          <a:prstGeom prst="line">
            <a:avLst/>
          </a:prstGeom>
          <a:ln w="28575"/>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0089D08-EBD7-450C-A5DD-2186EBBE8319}"/>
              </a:ext>
            </a:extLst>
          </p:cNvPr>
          <p:cNvSpPr txBox="1"/>
          <p:nvPr/>
        </p:nvSpPr>
        <p:spPr>
          <a:xfrm>
            <a:off x="8173691" y="1297600"/>
            <a:ext cx="2425700" cy="369332"/>
          </a:xfrm>
          <a:prstGeom prst="rect">
            <a:avLst/>
          </a:prstGeom>
          <a:noFill/>
        </p:spPr>
        <p:txBody>
          <a:bodyPr wrap="square" rtlCol="0">
            <a:spAutoFit/>
          </a:bodyPr>
          <a:lstStyle/>
          <a:p>
            <a:r>
              <a:rPr lang="en-GB" sz="1800" b="1">
                <a:latin typeface="Arial" panose="020B0604020202020204" pitchFamily="34" charset="0"/>
                <a:cs typeface="Arial" panose="020B0604020202020204" pitchFamily="34" charset="0"/>
              </a:rPr>
              <a:t>Objectives </a:t>
            </a:r>
          </a:p>
        </p:txBody>
      </p:sp>
      <p:sp>
        <p:nvSpPr>
          <p:cNvPr id="35" name="!!Rectangle 7">
            <a:extLst>
              <a:ext uri="{FF2B5EF4-FFF2-40B4-BE49-F238E27FC236}">
                <a16:creationId xmlns:a16="http://schemas.microsoft.com/office/drawing/2014/main" id="{E0EF0628-2AE7-4B38-8849-B5F2B08F76B4}"/>
              </a:ext>
            </a:extLst>
          </p:cNvPr>
          <p:cNvSpPr/>
          <p:nvPr/>
        </p:nvSpPr>
        <p:spPr>
          <a:xfrm>
            <a:off x="205518" y="2947372"/>
            <a:ext cx="3210781" cy="705456"/>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b="1">
                <a:latin typeface="Arial" panose="020B0604020202020204" pitchFamily="34" charset="0"/>
                <a:ea typeface="Cambria" panose="02040503050406030204" pitchFamily="18" charset="0"/>
                <a:cs typeface="Arial" panose="020B0604020202020204" pitchFamily="34" charset="0"/>
              </a:rPr>
              <a:t>KCC and DfE Community Engagement Programme</a:t>
            </a:r>
          </a:p>
        </p:txBody>
      </p:sp>
      <p:sp>
        <p:nvSpPr>
          <p:cNvPr id="36" name="!!Rectangle 7">
            <a:extLst>
              <a:ext uri="{FF2B5EF4-FFF2-40B4-BE49-F238E27FC236}">
                <a16:creationId xmlns:a16="http://schemas.microsoft.com/office/drawing/2014/main" id="{115DEBEC-9A70-46E5-B450-5BD1A89425AF}"/>
              </a:ext>
            </a:extLst>
          </p:cNvPr>
          <p:cNvSpPr/>
          <p:nvPr/>
        </p:nvSpPr>
        <p:spPr>
          <a:xfrm>
            <a:off x="205518" y="3791020"/>
            <a:ext cx="3210780" cy="705456"/>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000" b="1">
                <a:latin typeface="Arial" panose="020B0604020202020204" pitchFamily="34" charset="0"/>
                <a:ea typeface="Cambria" panose="02040503050406030204" pitchFamily="18" charset="0"/>
                <a:cs typeface="Arial" panose="020B0604020202020204" pitchFamily="34" charset="0"/>
              </a:rPr>
              <a:t>Levelling Up </a:t>
            </a:r>
          </a:p>
        </p:txBody>
      </p:sp>
      <p:sp>
        <p:nvSpPr>
          <p:cNvPr id="37" name="!!Rectangle 7">
            <a:extLst>
              <a:ext uri="{FF2B5EF4-FFF2-40B4-BE49-F238E27FC236}">
                <a16:creationId xmlns:a16="http://schemas.microsoft.com/office/drawing/2014/main" id="{4E79E174-C943-47F0-8BE3-EB8FDE749883}"/>
              </a:ext>
            </a:extLst>
          </p:cNvPr>
          <p:cNvSpPr/>
          <p:nvPr/>
        </p:nvSpPr>
        <p:spPr>
          <a:xfrm>
            <a:off x="185438" y="4634668"/>
            <a:ext cx="3210780" cy="705456"/>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1800" b="1">
                <a:latin typeface="Arial" panose="020B0604020202020204" pitchFamily="34" charset="0"/>
                <a:ea typeface="Cambria" panose="02040503050406030204" pitchFamily="18" charset="0"/>
                <a:cs typeface="Arial" panose="020B0604020202020204" pitchFamily="34" charset="0"/>
              </a:rPr>
              <a:t>HEE Rural and Coastal Communities Programme </a:t>
            </a:r>
          </a:p>
        </p:txBody>
      </p:sp>
      <p:sp>
        <p:nvSpPr>
          <p:cNvPr id="38" name="!!Rectangle 7">
            <a:extLst>
              <a:ext uri="{FF2B5EF4-FFF2-40B4-BE49-F238E27FC236}">
                <a16:creationId xmlns:a16="http://schemas.microsoft.com/office/drawing/2014/main" id="{F81E936A-213C-4624-AA31-6B2D84B71279}"/>
              </a:ext>
            </a:extLst>
          </p:cNvPr>
          <p:cNvSpPr/>
          <p:nvPr/>
        </p:nvSpPr>
        <p:spPr>
          <a:xfrm>
            <a:off x="185438" y="5469292"/>
            <a:ext cx="3210780" cy="661901"/>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b="1">
                <a:latin typeface="Arial" panose="020B0604020202020204" pitchFamily="34" charset="0"/>
                <a:ea typeface="Cambria" panose="02040503050406030204" pitchFamily="18" charset="0"/>
                <a:cs typeface="Arial" panose="020B0604020202020204" pitchFamily="34" charset="0"/>
              </a:rPr>
              <a:t>NHSE/I Health Inequalities Programme</a:t>
            </a:r>
          </a:p>
        </p:txBody>
      </p:sp>
      <p:sp>
        <p:nvSpPr>
          <p:cNvPr id="39" name="!!Rectangle 7">
            <a:extLst>
              <a:ext uri="{FF2B5EF4-FFF2-40B4-BE49-F238E27FC236}">
                <a16:creationId xmlns:a16="http://schemas.microsoft.com/office/drawing/2014/main" id="{63DBFFBF-AC2E-4C0B-9958-565BB38CEFFB}"/>
              </a:ext>
            </a:extLst>
          </p:cNvPr>
          <p:cNvSpPr/>
          <p:nvPr/>
        </p:nvSpPr>
        <p:spPr>
          <a:xfrm>
            <a:off x="205518" y="2062115"/>
            <a:ext cx="3210781" cy="705456"/>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effectLst/>
                <a:latin typeface="Arial" panose="020B0604020202020204" pitchFamily="34" charset="0"/>
                <a:ea typeface="Calibri" panose="020F0502020204030204" pitchFamily="34" charset="0"/>
                <a:cs typeface="Arial" panose="020B0604020202020204" pitchFamily="34" charset="0"/>
              </a:rPr>
              <a:t>CMO Report </a:t>
            </a:r>
          </a:p>
        </p:txBody>
      </p:sp>
      <p:sp>
        <p:nvSpPr>
          <p:cNvPr id="40" name="!!Rectangle 7">
            <a:extLst>
              <a:ext uri="{FF2B5EF4-FFF2-40B4-BE49-F238E27FC236}">
                <a16:creationId xmlns:a16="http://schemas.microsoft.com/office/drawing/2014/main" id="{E922A49B-5AF8-4EEE-BC6A-44DE6B431B00}"/>
              </a:ext>
            </a:extLst>
          </p:cNvPr>
          <p:cNvSpPr/>
          <p:nvPr/>
        </p:nvSpPr>
        <p:spPr>
          <a:xfrm>
            <a:off x="7736439" y="2046713"/>
            <a:ext cx="4214258" cy="7054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b="1">
                <a:effectLst/>
                <a:latin typeface="Arial" panose="020B0604020202020204" pitchFamily="34" charset="0"/>
                <a:ea typeface="Calibri" panose="020F0502020204030204" pitchFamily="34" charset="0"/>
                <a:cs typeface="Arial" panose="020B0604020202020204" pitchFamily="34" charset="0"/>
              </a:rPr>
              <a:t>Understand the drivers of health disparities in coastal communities </a:t>
            </a:r>
          </a:p>
        </p:txBody>
      </p:sp>
    </p:spTree>
    <p:extLst>
      <p:ext uri="{BB962C8B-B14F-4D97-AF65-F5344CB8AC3E}">
        <p14:creationId xmlns:p14="http://schemas.microsoft.com/office/powerpoint/2010/main" val="125445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53647D3C-08D1-485E-B134-38FD92FB2F2A}"/>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
        <p:nvSpPr>
          <p:cNvPr id="14" name="Rectangle 13"/>
          <p:cNvSpPr/>
          <p:nvPr/>
        </p:nvSpPr>
        <p:spPr>
          <a:xfrm>
            <a:off x="7810341" y="3690780"/>
            <a:ext cx="1840489"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86400" y="3648701"/>
            <a:ext cx="230591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Rectangular Callout 15"/>
          <p:cNvSpPr/>
          <p:nvPr/>
        </p:nvSpPr>
        <p:spPr>
          <a:xfrm>
            <a:off x="5015345" y="900544"/>
            <a:ext cx="6761019" cy="5772971"/>
          </a:xfrm>
          <a:prstGeom prst="wedgeRectCallout">
            <a:avLst>
              <a:gd name="adj1" fmla="val -60837"/>
              <a:gd name="adj2" fmla="val -5106"/>
            </a:avLst>
          </a:prstGeom>
          <a:solidFill>
            <a:schemeClr val="bg1"/>
          </a:solidFill>
          <a:ln w="28575" cap="flat" cmpd="sng" algn="ctr">
            <a:solidFill>
              <a:srgbClr val="FF0000"/>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B63151D-64E5-4065-8009-2F496A68E1E3}"/>
              </a:ext>
            </a:extLst>
          </p:cNvPr>
          <p:cNvSpPr/>
          <p:nvPr/>
        </p:nvSpPr>
        <p:spPr>
          <a:xfrm>
            <a:off x="5663522" y="4929139"/>
            <a:ext cx="5628738" cy="7436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Evidence-based, not ideological</a:t>
            </a:r>
          </a:p>
        </p:txBody>
      </p:sp>
      <p:sp>
        <p:nvSpPr>
          <p:cNvPr id="32" name="Oval 31">
            <a:extLst>
              <a:ext uri="{FF2B5EF4-FFF2-40B4-BE49-F238E27FC236}">
                <a16:creationId xmlns:a16="http://schemas.microsoft.com/office/drawing/2014/main" id="{3557A4AE-B687-4610-A837-0764FD35D581}"/>
              </a:ext>
            </a:extLst>
          </p:cNvPr>
          <p:cNvSpPr/>
          <p:nvPr/>
        </p:nvSpPr>
        <p:spPr>
          <a:xfrm>
            <a:off x="5164721" y="1855741"/>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140AE0D0-2099-4E4B-A0A3-3EF82EE2D831}"/>
              </a:ext>
            </a:extLst>
          </p:cNvPr>
          <p:cNvSpPr/>
          <p:nvPr/>
        </p:nvSpPr>
        <p:spPr>
          <a:xfrm>
            <a:off x="5192323" y="5118394"/>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4" name="Rectangle 33">
            <a:extLst>
              <a:ext uri="{FF2B5EF4-FFF2-40B4-BE49-F238E27FC236}">
                <a16:creationId xmlns:a16="http://schemas.microsoft.com/office/drawing/2014/main" id="{ADB6E528-22C4-4E8F-AECC-A296D2E6E7AA}"/>
              </a:ext>
            </a:extLst>
          </p:cNvPr>
          <p:cNvSpPr/>
          <p:nvPr/>
        </p:nvSpPr>
        <p:spPr>
          <a:xfrm>
            <a:off x="5663522" y="3014362"/>
            <a:ext cx="5628738" cy="1811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Sector Leaders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NHS CCGs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Health and Wellbeing 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Sustainability and Transformation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Integrated Care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Local Authorities</a:t>
            </a:r>
          </a:p>
        </p:txBody>
      </p:sp>
      <p:sp>
        <p:nvSpPr>
          <p:cNvPr id="35" name="Oval 34">
            <a:extLst>
              <a:ext uri="{FF2B5EF4-FFF2-40B4-BE49-F238E27FC236}">
                <a16:creationId xmlns:a16="http://schemas.microsoft.com/office/drawing/2014/main" id="{39E24BE8-3E07-4B4A-85F9-D208F3607793}"/>
              </a:ext>
            </a:extLst>
          </p:cNvPr>
          <p:cNvSpPr/>
          <p:nvPr/>
        </p:nvSpPr>
        <p:spPr>
          <a:xfrm>
            <a:off x="5192323" y="3580746"/>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9" name="Rectangle 28">
            <a:extLst>
              <a:ext uri="{FF2B5EF4-FFF2-40B4-BE49-F238E27FC236}">
                <a16:creationId xmlns:a16="http://schemas.microsoft.com/office/drawing/2014/main" id="{54D81478-6369-42FF-A709-D94AE7B286E4}"/>
              </a:ext>
            </a:extLst>
          </p:cNvPr>
          <p:cNvSpPr/>
          <p:nvPr/>
        </p:nvSpPr>
        <p:spPr>
          <a:xfrm>
            <a:off x="5663522" y="5783181"/>
            <a:ext cx="5628738" cy="7436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Translation into culture and practice</a:t>
            </a:r>
          </a:p>
        </p:txBody>
      </p:sp>
      <p:sp>
        <p:nvSpPr>
          <p:cNvPr id="31" name="Oval 30">
            <a:extLst>
              <a:ext uri="{FF2B5EF4-FFF2-40B4-BE49-F238E27FC236}">
                <a16:creationId xmlns:a16="http://schemas.microsoft.com/office/drawing/2014/main" id="{C0B47F41-9724-41D5-A32C-965203901E96}"/>
              </a:ext>
            </a:extLst>
          </p:cNvPr>
          <p:cNvSpPr/>
          <p:nvPr/>
        </p:nvSpPr>
        <p:spPr>
          <a:xfrm>
            <a:off x="5192323" y="5972436"/>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5" name="TextBox 24">
            <a:extLst>
              <a:ext uri="{FF2B5EF4-FFF2-40B4-BE49-F238E27FC236}">
                <a16:creationId xmlns:a16="http://schemas.microsoft.com/office/drawing/2014/main" id="{04A297F5-9CDE-43A4-842A-05822C2F972B}"/>
              </a:ext>
            </a:extLst>
          </p:cNvPr>
          <p:cNvSpPr txBox="1"/>
          <p:nvPr/>
        </p:nvSpPr>
        <p:spPr>
          <a:xfrm>
            <a:off x="5345836" y="979388"/>
            <a:ext cx="14903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w Cen MT" panose="020B0602020104020603"/>
                <a:ea typeface="+mn-ea"/>
                <a:cs typeface="+mn-cs"/>
              </a:rPr>
              <a:t>NHS Long Term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w Cen MT" panose="020B0602020104020603"/>
                <a:ea typeface="+mn-ea"/>
                <a:cs typeface="+mn-cs"/>
              </a:rPr>
              <a:t>Plan (2019)</a:t>
            </a:r>
          </a:p>
        </p:txBody>
      </p:sp>
      <p:sp>
        <p:nvSpPr>
          <p:cNvPr id="28" name="TextBox 27">
            <a:extLst>
              <a:ext uri="{FF2B5EF4-FFF2-40B4-BE49-F238E27FC236}">
                <a16:creationId xmlns:a16="http://schemas.microsoft.com/office/drawing/2014/main" id="{B01F82A3-DE3C-4E2F-95F0-E05F995B10D5}"/>
              </a:ext>
            </a:extLst>
          </p:cNvPr>
          <p:cNvSpPr txBox="1"/>
          <p:nvPr/>
        </p:nvSpPr>
        <p:spPr>
          <a:xfrm>
            <a:off x="8523958" y="990669"/>
            <a:ext cx="14903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prstClr val="black"/>
                </a:solidFill>
                <a:effectLst/>
                <a:uLnTx/>
                <a:uFillTx/>
                <a:latin typeface="Tw Cen MT" panose="020B0602020104020603"/>
                <a:ea typeface="+mn-ea"/>
                <a:cs typeface="+mn-cs"/>
              </a:rPr>
              <a:t>Covid</a:t>
            </a:r>
            <a:r>
              <a:rPr kumimoji="0" lang="en-GB" sz="1200" b="0" i="0" u="none" strike="noStrike" kern="1200" cap="none" spc="0" normalizeH="0" baseline="0" noProof="0">
                <a:ln>
                  <a:noFill/>
                </a:ln>
                <a:solidFill>
                  <a:prstClr val="black"/>
                </a:solidFill>
                <a:effectLst/>
                <a:uLnTx/>
                <a:uFillTx/>
                <a:latin typeface="Tw Cen MT" panose="020B0602020104020603"/>
                <a:ea typeface="+mn-ea"/>
                <a:cs typeface="+mn-cs"/>
              </a:rPr>
              <a:t> Recovery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w Cen MT" panose="020B0602020104020603"/>
                <a:ea typeface="+mn-ea"/>
                <a:cs typeface="+mn-cs"/>
              </a:rPr>
              <a:t>plan</a:t>
            </a:r>
          </a:p>
        </p:txBody>
      </p:sp>
      <p:sp>
        <p:nvSpPr>
          <p:cNvPr id="30" name="TextBox 29">
            <a:extLst>
              <a:ext uri="{FF2B5EF4-FFF2-40B4-BE49-F238E27FC236}">
                <a16:creationId xmlns:a16="http://schemas.microsoft.com/office/drawing/2014/main" id="{EB870D2C-209A-4840-B03B-8578BE060F72}"/>
              </a:ext>
            </a:extLst>
          </p:cNvPr>
          <p:cNvSpPr txBox="1"/>
          <p:nvPr/>
        </p:nvSpPr>
        <p:spPr>
          <a:xfrm>
            <a:off x="6903441" y="973793"/>
            <a:ext cx="14903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w Cen MT" panose="020B0602020104020603"/>
                <a:ea typeface="+mn-ea"/>
                <a:cs typeface="+mn-cs"/>
              </a:rPr>
              <a:t>HEE Topol Review (2019)</a:t>
            </a:r>
          </a:p>
        </p:txBody>
      </p:sp>
      <p:pic>
        <p:nvPicPr>
          <p:cNvPr id="3" name="Picture 2">
            <a:extLst>
              <a:ext uri="{FF2B5EF4-FFF2-40B4-BE49-F238E27FC236}">
                <a16:creationId xmlns:a16="http://schemas.microsoft.com/office/drawing/2014/main" id="{46DB9370-41AC-44FD-AC43-BBA11979FD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099" y="1463208"/>
            <a:ext cx="934521" cy="1323705"/>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23CDF0B-8307-4C1C-BB62-58F1DC7211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8277" y="1456194"/>
            <a:ext cx="981633" cy="137598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D4DC864-9801-4511-9B0E-D9D5E1AF45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95856" y="1451379"/>
            <a:ext cx="981634" cy="1392203"/>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AA3ABD9-96A6-4808-973E-617193124F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77734" y="1428198"/>
            <a:ext cx="1048949" cy="1403978"/>
          </a:xfrm>
          <a:prstGeom prst="rect">
            <a:avLst/>
          </a:prstGeom>
          <a:effectLst>
            <a:outerShdw blurRad="63500" sx="102000" sy="102000" algn="ctr" rotWithShape="0">
              <a:prstClr val="black">
                <a:alpha val="40000"/>
              </a:prstClr>
            </a:outerShdw>
          </a:effectLst>
        </p:spPr>
      </p:pic>
      <p:sp>
        <p:nvSpPr>
          <p:cNvPr id="36" name="TextBox 35">
            <a:extLst>
              <a:ext uri="{FF2B5EF4-FFF2-40B4-BE49-F238E27FC236}">
                <a16:creationId xmlns:a16="http://schemas.microsoft.com/office/drawing/2014/main" id="{8CDD17A2-06DD-4006-88D1-A8333A21494A}"/>
              </a:ext>
            </a:extLst>
          </p:cNvPr>
          <p:cNvSpPr txBox="1"/>
          <p:nvPr/>
        </p:nvSpPr>
        <p:spPr>
          <a:xfrm>
            <a:off x="10054028" y="973793"/>
            <a:ext cx="14903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w Cen MT" panose="020B0602020104020603"/>
                <a:ea typeface="+mn-ea"/>
                <a:cs typeface="+mn-cs"/>
              </a:rPr>
              <a:t>Levelling 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w Cen MT" panose="020B0602020104020603"/>
                <a:ea typeface="+mn-ea"/>
                <a:cs typeface="+mn-cs"/>
              </a:rPr>
              <a:t>strategy</a:t>
            </a:r>
          </a:p>
        </p:txBody>
      </p:sp>
    </p:spTree>
    <p:extLst>
      <p:ext uri="{BB962C8B-B14F-4D97-AF65-F5344CB8AC3E}">
        <p14:creationId xmlns:p14="http://schemas.microsoft.com/office/powerpoint/2010/main" val="327817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pic>
        <p:nvPicPr>
          <p:cNvPr id="4" name="Picture 2" descr="Eight times Chris Whitty has diverged from the government line on Covid-19  | Coronavirus | The Guardian">
            <a:extLst>
              <a:ext uri="{FF2B5EF4-FFF2-40B4-BE49-F238E27FC236}">
                <a16:creationId xmlns:a16="http://schemas.microsoft.com/office/drawing/2014/main" id="{9AE1CFA6-CC6D-4759-96E8-7E7C61A843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5207000" cy="698575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7">
            <a:extLst>
              <a:ext uri="{FF2B5EF4-FFF2-40B4-BE49-F238E27FC236}">
                <a16:creationId xmlns:a16="http://schemas.microsoft.com/office/drawing/2014/main" id="{294EBCB5-7F06-49B3-B55E-A44EF615FE20}"/>
              </a:ext>
            </a:extLst>
          </p:cNvPr>
          <p:cNvSpPr/>
          <p:nvPr/>
        </p:nvSpPr>
        <p:spPr>
          <a:xfrm>
            <a:off x="5537200" y="596899"/>
            <a:ext cx="6299200" cy="3895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effectLst/>
                <a:latin typeface="Arial" panose="020B0604020202020204" pitchFamily="34" charset="0"/>
                <a:ea typeface="Calibri" panose="020F0502020204030204" pitchFamily="34" charset="0"/>
                <a:cs typeface="Arial" panose="020B0604020202020204" pitchFamily="34" charset="0"/>
              </a:rPr>
              <a:t>The timing for this programme is critical as coastal communities are </a:t>
            </a:r>
            <a:r>
              <a:rPr lang="en-GB" sz="2800" b="1">
                <a:latin typeface="Arial" panose="020B0604020202020204" pitchFamily="34" charset="0"/>
                <a:ea typeface="Calibri" panose="020F0502020204030204" pitchFamily="34" charset="0"/>
                <a:cs typeface="Arial" panose="020B0604020202020204" pitchFamily="34" charset="0"/>
              </a:rPr>
              <a:t>under the national spotlight</a:t>
            </a:r>
            <a:r>
              <a:rPr lang="en-GB" sz="2800" b="1">
                <a:effectLst/>
                <a:latin typeface="Arial" panose="020B0604020202020204" pitchFamily="34" charset="0"/>
                <a:ea typeface="Calibri" panose="020F0502020204030204" pitchFamily="34" charset="0"/>
                <a:cs typeface="Arial" panose="020B0604020202020204" pitchFamily="34" charset="0"/>
              </a:rPr>
              <a:t>. </a:t>
            </a:r>
          </a:p>
          <a:p>
            <a:endParaRPr lang="en-GB" sz="2800" b="1">
              <a:latin typeface="Arial" panose="020B0604020202020204" pitchFamily="34" charset="0"/>
              <a:ea typeface="Calibri" panose="020F0502020204030204" pitchFamily="34" charset="0"/>
              <a:cs typeface="Arial" panose="020B0604020202020204" pitchFamily="34" charset="0"/>
            </a:endParaRPr>
          </a:p>
          <a:p>
            <a:r>
              <a:rPr lang="en-GB" sz="2800" b="1">
                <a:effectLst/>
                <a:latin typeface="Arial" panose="020B0604020202020204" pitchFamily="34" charset="0"/>
                <a:ea typeface="Calibri" panose="020F0502020204030204" pitchFamily="34" charset="0"/>
                <a:cs typeface="Arial" panose="020B0604020202020204" pitchFamily="34" charset="0"/>
              </a:rPr>
              <a:t>The CMO report acknowledges the unique challenges faced by coastal communities </a:t>
            </a:r>
            <a:r>
              <a:rPr lang="en-GB" sz="2800" b="1">
                <a:latin typeface="Arial" panose="020B0604020202020204" pitchFamily="34" charset="0"/>
                <a:ea typeface="Calibri" panose="020F0502020204030204" pitchFamily="34" charset="0"/>
                <a:cs typeface="Arial" panose="020B0604020202020204" pitchFamily="34" charset="0"/>
              </a:rPr>
              <a:t>across health and wellbeing. </a:t>
            </a:r>
            <a:r>
              <a:rPr lang="en-GB" sz="2800" b="1">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93485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pic>
        <p:nvPicPr>
          <p:cNvPr id="4" name="Picture 2" descr="Eight times Chris Whitty has diverged from the government line on Covid-19  | Coronavirus | The Guardian">
            <a:extLst>
              <a:ext uri="{FF2B5EF4-FFF2-40B4-BE49-F238E27FC236}">
                <a16:creationId xmlns:a16="http://schemas.microsoft.com/office/drawing/2014/main" id="{9AE1CFA6-CC6D-4759-96E8-7E7C61A843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5207000" cy="6985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944A032-EA0F-4472-945F-5A380DF81725}"/>
              </a:ext>
            </a:extLst>
          </p:cNvPr>
          <p:cNvSpPr/>
          <p:nvPr/>
        </p:nvSpPr>
        <p:spPr>
          <a:xfrm>
            <a:off x="5303491" y="157173"/>
            <a:ext cx="6992082" cy="7054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800" b="1">
                <a:effectLst/>
                <a:latin typeface="Arial" panose="020B0604020202020204" pitchFamily="34" charset="0"/>
                <a:ea typeface="Calibri" panose="020F0502020204030204" pitchFamily="34" charset="0"/>
                <a:cs typeface="Times New Roman" panose="02020603050405020304" pitchFamily="18" charset="0"/>
              </a:rPr>
              <a:t>Coastal Communities: Key findings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85050B8-9D47-4C97-B875-A84EA03E7F4F}"/>
              </a:ext>
            </a:extLst>
          </p:cNvPr>
          <p:cNvSpPr txBox="1"/>
          <p:nvPr/>
        </p:nvSpPr>
        <p:spPr>
          <a:xfrm>
            <a:off x="5808620" y="1033479"/>
            <a:ext cx="6097712" cy="707886"/>
          </a:xfrm>
          <a:prstGeom prst="rect">
            <a:avLst/>
          </a:prstGeom>
          <a:solidFill>
            <a:schemeClr val="tx1"/>
          </a:solidFill>
        </p:spPr>
        <p:txBody>
          <a:bodyPr wrap="square" anchor="ctr">
            <a:spAutoFit/>
          </a:bodyPr>
          <a:lstStyle/>
          <a:p>
            <a:r>
              <a:rPr lang="en-GB" sz="2000" b="1">
                <a:solidFill>
                  <a:schemeClr val="bg1"/>
                </a:solidFill>
                <a:latin typeface="Arial" panose="020B0604020202020204" pitchFamily="34" charset="0"/>
                <a:cs typeface="Arial" panose="020B0604020202020204" pitchFamily="34" charset="0"/>
              </a:rPr>
              <a:t>Higher burden of disease across a range of conditions i.e. heart disease</a:t>
            </a:r>
          </a:p>
        </p:txBody>
      </p:sp>
      <p:sp>
        <p:nvSpPr>
          <p:cNvPr id="14" name="TextBox 13">
            <a:extLst>
              <a:ext uri="{FF2B5EF4-FFF2-40B4-BE49-F238E27FC236}">
                <a16:creationId xmlns:a16="http://schemas.microsoft.com/office/drawing/2014/main" id="{2DB51841-6528-4B35-AC50-C99E8BE57511}"/>
              </a:ext>
            </a:extLst>
          </p:cNvPr>
          <p:cNvSpPr txBox="1"/>
          <p:nvPr/>
        </p:nvSpPr>
        <p:spPr>
          <a:xfrm>
            <a:off x="5808620" y="1783682"/>
            <a:ext cx="6097712" cy="400110"/>
          </a:xfrm>
          <a:prstGeom prst="rect">
            <a:avLst/>
          </a:prstGeom>
          <a:solidFill>
            <a:schemeClr val="tx1"/>
          </a:solidFill>
        </p:spPr>
        <p:txBody>
          <a:bodyPr wrap="square" anchor="ctr">
            <a:spAutoFit/>
          </a:bodyPr>
          <a:lstStyle/>
          <a:p>
            <a:r>
              <a:rPr lang="en-GB" sz="2000" b="1">
                <a:solidFill>
                  <a:schemeClr val="bg1"/>
                </a:solidFill>
                <a:latin typeface="Arial" panose="020B0604020202020204" pitchFamily="34" charset="0"/>
                <a:cs typeface="Arial" panose="020B0604020202020204" pitchFamily="34" charset="0"/>
              </a:rPr>
              <a:t>Higher levels of deprivation</a:t>
            </a:r>
          </a:p>
        </p:txBody>
      </p:sp>
      <p:sp>
        <p:nvSpPr>
          <p:cNvPr id="15" name="TextBox 14">
            <a:extLst>
              <a:ext uri="{FF2B5EF4-FFF2-40B4-BE49-F238E27FC236}">
                <a16:creationId xmlns:a16="http://schemas.microsoft.com/office/drawing/2014/main" id="{AFD3ABB8-2EA7-4DF6-B0A6-06F7FC585559}"/>
              </a:ext>
            </a:extLst>
          </p:cNvPr>
          <p:cNvSpPr txBox="1"/>
          <p:nvPr/>
        </p:nvSpPr>
        <p:spPr>
          <a:xfrm>
            <a:off x="5808620" y="2238412"/>
            <a:ext cx="6097712" cy="707886"/>
          </a:xfrm>
          <a:prstGeom prst="rect">
            <a:avLst/>
          </a:prstGeom>
          <a:solidFill>
            <a:schemeClr val="tx1"/>
          </a:solidFill>
        </p:spPr>
        <p:txBody>
          <a:bodyPr wrap="square" anchor="ctr">
            <a:spAutoFit/>
          </a:bodyPr>
          <a:lstStyle/>
          <a:p>
            <a:r>
              <a:rPr lang="en-GB" sz="2000" b="1">
                <a:solidFill>
                  <a:schemeClr val="bg1"/>
                </a:solidFill>
                <a:latin typeface="Arial" panose="020B0604020202020204" pitchFamily="34" charset="0"/>
                <a:cs typeface="Arial" panose="020B0604020202020204" pitchFamily="34" charset="0"/>
              </a:rPr>
              <a:t>Higher burden of mental ill-health i.e. youth self-harm  </a:t>
            </a:r>
          </a:p>
        </p:txBody>
      </p:sp>
      <p:sp>
        <p:nvSpPr>
          <p:cNvPr id="16" name="TextBox 15">
            <a:extLst>
              <a:ext uri="{FF2B5EF4-FFF2-40B4-BE49-F238E27FC236}">
                <a16:creationId xmlns:a16="http://schemas.microsoft.com/office/drawing/2014/main" id="{59FF68E0-ED2A-449D-A6D7-AC4F03018542}"/>
              </a:ext>
            </a:extLst>
          </p:cNvPr>
          <p:cNvSpPr txBox="1"/>
          <p:nvPr/>
        </p:nvSpPr>
        <p:spPr>
          <a:xfrm>
            <a:off x="5808620" y="2992092"/>
            <a:ext cx="6097712" cy="707886"/>
          </a:xfrm>
          <a:prstGeom prst="rect">
            <a:avLst/>
          </a:prstGeom>
          <a:solidFill>
            <a:schemeClr val="tx1"/>
          </a:solidFill>
        </p:spPr>
        <p:txBody>
          <a:bodyPr wrap="square" anchor="ctr">
            <a:spAutoFit/>
          </a:bodyPr>
          <a:lstStyle/>
          <a:p>
            <a:r>
              <a:rPr lang="en-GB" sz="2000" b="1">
                <a:solidFill>
                  <a:schemeClr val="bg1"/>
                </a:solidFill>
                <a:latin typeface="Arial" panose="020B0604020202020204" pitchFamily="34" charset="0"/>
                <a:cs typeface="Arial" panose="020B0604020202020204" pitchFamily="34" charset="0"/>
              </a:rPr>
              <a:t>Demographic challenges i.e. elderly population and subject to increases in migrant populations </a:t>
            </a:r>
          </a:p>
        </p:txBody>
      </p:sp>
      <p:sp>
        <p:nvSpPr>
          <p:cNvPr id="17" name="TextBox 16">
            <a:extLst>
              <a:ext uri="{FF2B5EF4-FFF2-40B4-BE49-F238E27FC236}">
                <a16:creationId xmlns:a16="http://schemas.microsoft.com/office/drawing/2014/main" id="{3BD6BF92-9D39-4CB1-8CC0-B808E7F2DBA1}"/>
              </a:ext>
            </a:extLst>
          </p:cNvPr>
          <p:cNvSpPr txBox="1"/>
          <p:nvPr/>
        </p:nvSpPr>
        <p:spPr>
          <a:xfrm>
            <a:off x="5808620" y="3805028"/>
            <a:ext cx="6097712" cy="707886"/>
          </a:xfrm>
          <a:prstGeom prst="rect">
            <a:avLst/>
          </a:prstGeom>
          <a:solidFill>
            <a:schemeClr val="tx1"/>
          </a:solidFill>
        </p:spPr>
        <p:txBody>
          <a:bodyPr wrap="square" anchor="ctr">
            <a:spAutoFit/>
          </a:bodyPr>
          <a:lstStyle/>
          <a:p>
            <a:r>
              <a:rPr lang="en-GB" sz="2000" b="1">
                <a:solidFill>
                  <a:schemeClr val="bg1"/>
                </a:solidFill>
                <a:latin typeface="Arial" panose="020B0604020202020204" pitchFamily="34" charset="0"/>
                <a:cs typeface="Arial" panose="020B0604020202020204" pitchFamily="34" charset="0"/>
              </a:rPr>
              <a:t>These challenges affect workforce recruitment and retention relating to medical professions </a:t>
            </a:r>
          </a:p>
        </p:txBody>
      </p:sp>
      <p:sp>
        <p:nvSpPr>
          <p:cNvPr id="25" name="!!number1">
            <a:extLst>
              <a:ext uri="{FF2B5EF4-FFF2-40B4-BE49-F238E27FC236}">
                <a16:creationId xmlns:a16="http://schemas.microsoft.com/office/drawing/2014/main" id="{C6AB85AD-F52C-43AA-8669-8B34CAAC32C6}"/>
              </a:ext>
            </a:extLst>
          </p:cNvPr>
          <p:cNvSpPr/>
          <p:nvPr/>
        </p:nvSpPr>
        <p:spPr>
          <a:xfrm>
            <a:off x="5426256" y="1123856"/>
            <a:ext cx="415817" cy="45157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a</a:t>
            </a:r>
          </a:p>
        </p:txBody>
      </p:sp>
      <p:sp>
        <p:nvSpPr>
          <p:cNvPr id="26" name="!!number1">
            <a:extLst>
              <a:ext uri="{FF2B5EF4-FFF2-40B4-BE49-F238E27FC236}">
                <a16:creationId xmlns:a16="http://schemas.microsoft.com/office/drawing/2014/main" id="{3953C436-0B65-490C-ABC1-1DCDCDFCB2E4}"/>
              </a:ext>
            </a:extLst>
          </p:cNvPr>
          <p:cNvSpPr/>
          <p:nvPr/>
        </p:nvSpPr>
        <p:spPr>
          <a:xfrm>
            <a:off x="5431274" y="1757950"/>
            <a:ext cx="415817" cy="45157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b</a:t>
            </a:r>
          </a:p>
        </p:txBody>
      </p:sp>
      <p:sp>
        <p:nvSpPr>
          <p:cNvPr id="27" name="!!number1">
            <a:extLst>
              <a:ext uri="{FF2B5EF4-FFF2-40B4-BE49-F238E27FC236}">
                <a16:creationId xmlns:a16="http://schemas.microsoft.com/office/drawing/2014/main" id="{15414B77-F2D0-4F4F-A43A-7A1BF95C876C}"/>
              </a:ext>
            </a:extLst>
          </p:cNvPr>
          <p:cNvSpPr/>
          <p:nvPr/>
        </p:nvSpPr>
        <p:spPr>
          <a:xfrm>
            <a:off x="5443591" y="2367176"/>
            <a:ext cx="415817" cy="45157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c</a:t>
            </a:r>
          </a:p>
        </p:txBody>
      </p:sp>
      <p:sp>
        <p:nvSpPr>
          <p:cNvPr id="28" name="!!number1">
            <a:extLst>
              <a:ext uri="{FF2B5EF4-FFF2-40B4-BE49-F238E27FC236}">
                <a16:creationId xmlns:a16="http://schemas.microsoft.com/office/drawing/2014/main" id="{CE50A8C4-7A68-4192-B766-E1DA3008D9AC}"/>
              </a:ext>
            </a:extLst>
          </p:cNvPr>
          <p:cNvSpPr/>
          <p:nvPr/>
        </p:nvSpPr>
        <p:spPr>
          <a:xfrm>
            <a:off x="5425091" y="3086102"/>
            <a:ext cx="415817" cy="45157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d</a:t>
            </a:r>
          </a:p>
        </p:txBody>
      </p:sp>
      <p:sp>
        <p:nvSpPr>
          <p:cNvPr id="29" name="!!number1">
            <a:extLst>
              <a:ext uri="{FF2B5EF4-FFF2-40B4-BE49-F238E27FC236}">
                <a16:creationId xmlns:a16="http://schemas.microsoft.com/office/drawing/2014/main" id="{2CA65663-838B-405F-86AD-2103133A3847}"/>
              </a:ext>
            </a:extLst>
          </p:cNvPr>
          <p:cNvSpPr/>
          <p:nvPr/>
        </p:nvSpPr>
        <p:spPr>
          <a:xfrm>
            <a:off x="5439411" y="3918921"/>
            <a:ext cx="415817" cy="45157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262858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pic>
        <p:nvPicPr>
          <p:cNvPr id="4" name="Picture 2" descr="Eight times Chris Whitty has diverged from the government line on Covid-19  | Coronavirus | The Guardian">
            <a:extLst>
              <a:ext uri="{FF2B5EF4-FFF2-40B4-BE49-F238E27FC236}">
                <a16:creationId xmlns:a16="http://schemas.microsoft.com/office/drawing/2014/main" id="{9AE1CFA6-CC6D-4759-96E8-7E7C61A843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5207000" cy="6985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944A032-EA0F-4472-945F-5A380DF81725}"/>
              </a:ext>
            </a:extLst>
          </p:cNvPr>
          <p:cNvSpPr/>
          <p:nvPr/>
        </p:nvSpPr>
        <p:spPr>
          <a:xfrm>
            <a:off x="5303491" y="157173"/>
            <a:ext cx="3829358" cy="705456"/>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500" b="1">
                <a:effectLst/>
                <a:latin typeface="Arial" panose="020B0604020202020204" pitchFamily="34" charset="0"/>
                <a:ea typeface="Calibri" panose="020F0502020204030204" pitchFamily="34" charset="0"/>
                <a:cs typeface="Times New Roman" panose="02020603050405020304" pitchFamily="18" charset="0"/>
              </a:rPr>
              <a:t>Key recommendations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73FBED-493E-4DC8-8857-575448A25F6D}"/>
              </a:ext>
            </a:extLst>
          </p:cNvPr>
          <p:cNvSpPr txBox="1"/>
          <p:nvPr/>
        </p:nvSpPr>
        <p:spPr>
          <a:xfrm>
            <a:off x="5819771" y="1085218"/>
            <a:ext cx="6097712" cy="1384995"/>
          </a:xfrm>
          <a:prstGeom prst="rect">
            <a:avLst/>
          </a:prstGeom>
          <a:solidFill>
            <a:srgbClr val="D6043B"/>
          </a:solidFill>
        </p:spPr>
        <p:txBody>
          <a:bodyPr wrap="square" anchor="ctr">
            <a:spAutoFit/>
          </a:bodyPr>
          <a:lstStyle/>
          <a:p>
            <a:r>
              <a:rPr lang="en-GB" sz="2800" b="1">
                <a:solidFill>
                  <a:schemeClr val="bg1"/>
                </a:solidFill>
                <a:latin typeface="Arial" panose="020B0604020202020204" pitchFamily="34" charset="0"/>
                <a:cs typeface="Arial" panose="020B0604020202020204" pitchFamily="34" charset="0"/>
              </a:rPr>
              <a:t>Cross-government national strategy to improve health and wellbeing of coastal communities  </a:t>
            </a:r>
          </a:p>
        </p:txBody>
      </p:sp>
      <p:sp>
        <p:nvSpPr>
          <p:cNvPr id="9" name="!!number1">
            <a:extLst>
              <a:ext uri="{FF2B5EF4-FFF2-40B4-BE49-F238E27FC236}">
                <a16:creationId xmlns:a16="http://schemas.microsoft.com/office/drawing/2014/main" id="{E524F9AF-926E-475B-87E4-AB6E2B547653}"/>
              </a:ext>
            </a:extLst>
          </p:cNvPr>
          <p:cNvSpPr/>
          <p:nvPr/>
        </p:nvSpPr>
        <p:spPr>
          <a:xfrm>
            <a:off x="5437407" y="1514149"/>
            <a:ext cx="415817" cy="451574"/>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a</a:t>
            </a:r>
          </a:p>
        </p:txBody>
      </p:sp>
      <p:sp>
        <p:nvSpPr>
          <p:cNvPr id="12" name="TextBox 11">
            <a:extLst>
              <a:ext uri="{FF2B5EF4-FFF2-40B4-BE49-F238E27FC236}">
                <a16:creationId xmlns:a16="http://schemas.microsoft.com/office/drawing/2014/main" id="{93BBB50E-9ECD-45EA-B7C4-F05FB26123E8}"/>
              </a:ext>
            </a:extLst>
          </p:cNvPr>
          <p:cNvSpPr txBox="1"/>
          <p:nvPr/>
        </p:nvSpPr>
        <p:spPr>
          <a:xfrm>
            <a:off x="5819771" y="2736502"/>
            <a:ext cx="6097712" cy="1384995"/>
          </a:xfrm>
          <a:prstGeom prst="rect">
            <a:avLst/>
          </a:prstGeom>
          <a:solidFill>
            <a:srgbClr val="7F7F7F"/>
          </a:solidFill>
        </p:spPr>
        <p:txBody>
          <a:bodyPr wrap="square" anchor="ctr">
            <a:spAutoFit/>
          </a:bodyPr>
          <a:lstStyle/>
          <a:p>
            <a:r>
              <a:rPr lang="en-GB" sz="2800" b="1">
                <a:solidFill>
                  <a:schemeClr val="bg1"/>
                </a:solidFill>
                <a:latin typeface="Arial" panose="020B0604020202020204" pitchFamily="34" charset="0"/>
                <a:cs typeface="Arial" panose="020B0604020202020204" pitchFamily="34" charset="0"/>
              </a:rPr>
              <a:t>Address the mismatch between health and social care worker</a:t>
            </a:r>
          </a:p>
          <a:p>
            <a:r>
              <a:rPr lang="en-GB" sz="2800" b="1">
                <a:solidFill>
                  <a:schemeClr val="bg1"/>
                </a:solidFill>
                <a:latin typeface="Arial" panose="020B0604020202020204" pitchFamily="34" charset="0"/>
                <a:cs typeface="Arial" panose="020B0604020202020204" pitchFamily="34" charset="0"/>
              </a:rPr>
              <a:t>deployment  </a:t>
            </a:r>
          </a:p>
        </p:txBody>
      </p:sp>
      <p:sp>
        <p:nvSpPr>
          <p:cNvPr id="16" name="!!number1">
            <a:extLst>
              <a:ext uri="{FF2B5EF4-FFF2-40B4-BE49-F238E27FC236}">
                <a16:creationId xmlns:a16="http://schemas.microsoft.com/office/drawing/2014/main" id="{99922355-7E05-4BB8-978C-CF2156B569B8}"/>
              </a:ext>
            </a:extLst>
          </p:cNvPr>
          <p:cNvSpPr/>
          <p:nvPr/>
        </p:nvSpPr>
        <p:spPr>
          <a:xfrm>
            <a:off x="5437407" y="3165433"/>
            <a:ext cx="415817" cy="451574"/>
          </a:xfrm>
          <a:prstGeom prst="ellipse">
            <a:avLst/>
          </a:prstGeom>
          <a:solidFill>
            <a:srgbClr val="7F7F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b</a:t>
            </a:r>
          </a:p>
        </p:txBody>
      </p:sp>
      <p:sp>
        <p:nvSpPr>
          <p:cNvPr id="17" name="TextBox 16">
            <a:extLst>
              <a:ext uri="{FF2B5EF4-FFF2-40B4-BE49-F238E27FC236}">
                <a16:creationId xmlns:a16="http://schemas.microsoft.com/office/drawing/2014/main" id="{C785A5F4-45D9-488A-A528-A06F52B2D14A}"/>
              </a:ext>
            </a:extLst>
          </p:cNvPr>
          <p:cNvSpPr txBox="1"/>
          <p:nvPr/>
        </p:nvSpPr>
        <p:spPr>
          <a:xfrm>
            <a:off x="5819771" y="4387787"/>
            <a:ext cx="6097712" cy="1384995"/>
          </a:xfrm>
          <a:prstGeom prst="rect">
            <a:avLst/>
          </a:prstGeom>
          <a:solidFill>
            <a:srgbClr val="7F7F7F"/>
          </a:solidFill>
        </p:spPr>
        <p:txBody>
          <a:bodyPr wrap="square" anchor="ctr">
            <a:spAutoFit/>
          </a:bodyPr>
          <a:lstStyle/>
          <a:p>
            <a:r>
              <a:rPr lang="en-GB" sz="2800" b="1">
                <a:solidFill>
                  <a:schemeClr val="bg1"/>
                </a:solidFill>
                <a:latin typeface="Arial" panose="020B0604020202020204" pitchFamily="34" charset="0"/>
                <a:cs typeface="Arial" panose="020B0604020202020204" pitchFamily="34" charset="0"/>
              </a:rPr>
              <a:t>Improve data gathering and actionable research for coastal communities </a:t>
            </a:r>
          </a:p>
        </p:txBody>
      </p:sp>
      <p:sp>
        <p:nvSpPr>
          <p:cNvPr id="18" name="!!number1">
            <a:extLst>
              <a:ext uri="{FF2B5EF4-FFF2-40B4-BE49-F238E27FC236}">
                <a16:creationId xmlns:a16="http://schemas.microsoft.com/office/drawing/2014/main" id="{5D98D7B5-5852-4592-844F-7D6977CC39C0}"/>
              </a:ext>
            </a:extLst>
          </p:cNvPr>
          <p:cNvSpPr/>
          <p:nvPr/>
        </p:nvSpPr>
        <p:spPr>
          <a:xfrm>
            <a:off x="5437407" y="4816718"/>
            <a:ext cx="415817" cy="451574"/>
          </a:xfrm>
          <a:prstGeom prst="ellipse">
            <a:avLst/>
          </a:prstGeom>
          <a:solidFill>
            <a:srgbClr val="7F7F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78173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other Sheppey Oasis Academy Principal bites the Dust - Kent Independent  Education Advice">
            <a:extLst>
              <a:ext uri="{FF2B5EF4-FFF2-40B4-BE49-F238E27FC236}">
                <a16:creationId xmlns:a16="http://schemas.microsoft.com/office/drawing/2014/main" id="{E1BA1332-3715-461E-AF13-3C6E0FFC9510}"/>
              </a:ext>
            </a:extLst>
          </p:cNvPr>
          <p:cNvPicPr>
            <a:picLocks noChangeAspect="1" noChangeArrowheads="1"/>
          </p:cNvPicPr>
          <p:nvPr/>
        </p:nvPicPr>
        <p:blipFill>
          <a:blip r:embed="rId2">
            <a:alphaModFix amt="28000"/>
            <a:extLst>
              <a:ext uri="{28A0092B-C50C-407E-A947-70E740481C1C}">
                <a14:useLocalDpi xmlns:a14="http://schemas.microsoft.com/office/drawing/2010/main"/>
              </a:ext>
            </a:extLst>
          </a:blip>
          <a:srcRect/>
          <a:stretch>
            <a:fillRect/>
          </a:stretch>
        </p:blipFill>
        <p:spPr bwMode="auto">
          <a:xfrm>
            <a:off x="1793875" y="2432889"/>
            <a:ext cx="10398125" cy="45638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6">
            <a:extLst>
              <a:ext uri="{FF2B5EF4-FFF2-40B4-BE49-F238E27FC236}">
                <a16:creationId xmlns:a16="http://schemas.microsoft.com/office/drawing/2014/main" id="{00F545DF-8E6B-4615-9C8F-F2797A14DD69}"/>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5" name="!!Derby2">
            <a:extLst>
              <a:ext uri="{FF2B5EF4-FFF2-40B4-BE49-F238E27FC236}">
                <a16:creationId xmlns:a16="http://schemas.microsoft.com/office/drawing/2014/main" id="{1FCD3AAF-D474-485D-A506-B68D6F6D44F7}"/>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sp>
        <p:nvSpPr>
          <p:cNvPr id="6" name="Rectangle 5">
            <a:extLst>
              <a:ext uri="{FF2B5EF4-FFF2-40B4-BE49-F238E27FC236}">
                <a16:creationId xmlns:a16="http://schemas.microsoft.com/office/drawing/2014/main" id="{ED166234-3AF7-436B-B8D2-03303DED274F}"/>
              </a:ext>
            </a:extLst>
          </p:cNvPr>
          <p:cNvSpPr/>
          <p:nvPr/>
        </p:nvSpPr>
        <p:spPr>
          <a:xfrm>
            <a:off x="4053189" y="1166910"/>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Objective</a:t>
            </a:r>
          </a:p>
        </p:txBody>
      </p:sp>
      <p:sp>
        <p:nvSpPr>
          <p:cNvPr id="7" name="Rectangle 6">
            <a:extLst>
              <a:ext uri="{FF2B5EF4-FFF2-40B4-BE49-F238E27FC236}">
                <a16:creationId xmlns:a16="http://schemas.microsoft.com/office/drawing/2014/main" id="{6A85E0DB-1AB3-47C1-87D1-35AFEBD65863}"/>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defRPr/>
            </a:pPr>
            <a:r>
              <a:rPr lang="en-GB" sz="3600" b="1">
                <a:latin typeface="Arial" panose="020B0604020202020204" pitchFamily="34" charset="0"/>
                <a:ea typeface="Cambria" panose="02040503050406030204" pitchFamily="18" charset="0"/>
                <a:cs typeface="Arial" panose="020B0604020202020204" pitchFamily="34" charset="0"/>
              </a:rPr>
              <a:t>KCC and DfE Community Engagement Programme</a:t>
            </a: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8" name="Picture 2" descr="Publisher: Department for Education - London Datastore">
            <a:extLst>
              <a:ext uri="{FF2B5EF4-FFF2-40B4-BE49-F238E27FC236}">
                <a16:creationId xmlns:a16="http://schemas.microsoft.com/office/drawing/2014/main" id="{DC5A920A-C3EB-47DA-802F-CA89FB06D0DB}"/>
              </a:ext>
            </a:extLst>
          </p:cNvPr>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8058" y="3647324"/>
            <a:ext cx="1818745" cy="1068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ent County Council New Logo Vector (.AI) Free Download">
            <a:extLst>
              <a:ext uri="{FF2B5EF4-FFF2-40B4-BE49-F238E27FC236}">
                <a16:creationId xmlns:a16="http://schemas.microsoft.com/office/drawing/2014/main" id="{5BE4F95C-5B22-4DE9-80C6-59441E70DD11}"/>
              </a:ext>
            </a:extLst>
          </p:cNvPr>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21205" y="4851121"/>
            <a:ext cx="2029646" cy="13001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17D3CC2-E5DA-415F-B1CF-09EFBEDF74B7}"/>
              </a:ext>
            </a:extLst>
          </p:cNvPr>
          <p:cNvSpPr/>
          <p:nvPr/>
        </p:nvSpPr>
        <p:spPr>
          <a:xfrm>
            <a:off x="4053188" y="2221272"/>
            <a:ext cx="5263427" cy="2347004"/>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Community engagement model aimed at improving education outcomes on the Isle of Sheppey </a:t>
            </a:r>
          </a:p>
        </p:txBody>
      </p:sp>
    </p:spTree>
    <p:extLst>
      <p:ext uri="{BB962C8B-B14F-4D97-AF65-F5344CB8AC3E}">
        <p14:creationId xmlns:p14="http://schemas.microsoft.com/office/powerpoint/2010/main" val="2243241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nother Sheppey Oasis Academy Principal bites the Dust - Kent Independent  Education Advice">
            <a:extLst>
              <a:ext uri="{FF2B5EF4-FFF2-40B4-BE49-F238E27FC236}">
                <a16:creationId xmlns:a16="http://schemas.microsoft.com/office/drawing/2014/main" id="{CEB9A2D9-4E05-44A6-B4EF-5A7B43D96FE7}"/>
              </a:ext>
            </a:extLst>
          </p:cNvPr>
          <p:cNvPicPr>
            <a:picLocks noChangeAspect="1" noChangeArrowheads="1"/>
          </p:cNvPicPr>
          <p:nvPr/>
        </p:nvPicPr>
        <p:blipFill>
          <a:blip r:embed="rId2">
            <a:alphaModFix amt="28000"/>
            <a:extLst>
              <a:ext uri="{28A0092B-C50C-407E-A947-70E740481C1C}">
                <a14:useLocalDpi xmlns:a14="http://schemas.microsoft.com/office/drawing/2010/main"/>
              </a:ext>
            </a:extLst>
          </a:blip>
          <a:srcRect/>
          <a:stretch>
            <a:fillRect/>
          </a:stretch>
        </p:blipFill>
        <p:spPr bwMode="auto">
          <a:xfrm>
            <a:off x="1793875" y="2432889"/>
            <a:ext cx="10398125" cy="45638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6">
            <a:extLst>
              <a:ext uri="{FF2B5EF4-FFF2-40B4-BE49-F238E27FC236}">
                <a16:creationId xmlns:a16="http://schemas.microsoft.com/office/drawing/2014/main" id="{00F545DF-8E6B-4615-9C8F-F2797A14DD69}"/>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5" name="!!Derby2">
            <a:extLst>
              <a:ext uri="{FF2B5EF4-FFF2-40B4-BE49-F238E27FC236}">
                <a16:creationId xmlns:a16="http://schemas.microsoft.com/office/drawing/2014/main" id="{1FCD3AAF-D474-485D-A506-B68D6F6D44F7}"/>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sp>
        <p:nvSpPr>
          <p:cNvPr id="6" name="Rectangle 5">
            <a:extLst>
              <a:ext uri="{FF2B5EF4-FFF2-40B4-BE49-F238E27FC236}">
                <a16:creationId xmlns:a16="http://schemas.microsoft.com/office/drawing/2014/main" id="{ED166234-3AF7-436B-B8D2-03303DED274F}"/>
              </a:ext>
            </a:extLst>
          </p:cNvPr>
          <p:cNvSpPr/>
          <p:nvPr/>
        </p:nvSpPr>
        <p:spPr>
          <a:xfrm>
            <a:off x="4053189" y="1166910"/>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Enablers/ Activity </a:t>
            </a:r>
          </a:p>
        </p:txBody>
      </p:sp>
      <p:sp>
        <p:nvSpPr>
          <p:cNvPr id="7" name="Rectangle 6">
            <a:extLst>
              <a:ext uri="{FF2B5EF4-FFF2-40B4-BE49-F238E27FC236}">
                <a16:creationId xmlns:a16="http://schemas.microsoft.com/office/drawing/2014/main" id="{6A85E0DB-1AB3-47C1-87D1-35AFEBD65863}"/>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defRPr/>
            </a:pPr>
            <a:r>
              <a:rPr lang="en-GB" sz="3600" b="1">
                <a:latin typeface="Arial" panose="020B0604020202020204" pitchFamily="34" charset="0"/>
                <a:ea typeface="Cambria" panose="02040503050406030204" pitchFamily="18" charset="0"/>
                <a:cs typeface="Arial" panose="020B0604020202020204" pitchFamily="34" charset="0"/>
              </a:rPr>
              <a:t>KCC and DfE Community Engagement Programme</a:t>
            </a: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026" name="Picture 2" descr="Publisher: Department for Education - London Datastore">
            <a:extLst>
              <a:ext uri="{FF2B5EF4-FFF2-40B4-BE49-F238E27FC236}">
                <a16:creationId xmlns:a16="http://schemas.microsoft.com/office/drawing/2014/main" id="{E03AD7E0-C84F-4504-8FBF-8CBECB413272}"/>
              </a:ext>
            </a:extLst>
          </p:cNvPr>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8058" y="3647324"/>
            <a:ext cx="1818745" cy="106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nt County Council New Logo Vector (.AI) Free Download">
            <a:extLst>
              <a:ext uri="{FF2B5EF4-FFF2-40B4-BE49-F238E27FC236}">
                <a16:creationId xmlns:a16="http://schemas.microsoft.com/office/drawing/2014/main" id="{E41B4B6F-B189-47DD-A182-5C64A4044B21}"/>
              </a:ext>
            </a:extLst>
          </p:cNvPr>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21205" y="4851121"/>
            <a:ext cx="2029646" cy="13001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F9DB64D-C4F0-46F0-A527-D7FEBF36D70E}"/>
              </a:ext>
            </a:extLst>
          </p:cNvPr>
          <p:cNvSpPr/>
          <p:nvPr/>
        </p:nvSpPr>
        <p:spPr>
          <a:xfrm>
            <a:off x="4691641" y="2255819"/>
            <a:ext cx="5263427" cy="719098"/>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Active engagement of parents and carers </a:t>
            </a:r>
          </a:p>
        </p:txBody>
      </p:sp>
      <p:sp>
        <p:nvSpPr>
          <p:cNvPr id="9" name="Rectangle 8">
            <a:extLst>
              <a:ext uri="{FF2B5EF4-FFF2-40B4-BE49-F238E27FC236}">
                <a16:creationId xmlns:a16="http://schemas.microsoft.com/office/drawing/2014/main" id="{8AD4ADB2-D4CE-4702-AD36-83DF92905A82}"/>
              </a:ext>
            </a:extLst>
          </p:cNvPr>
          <p:cNvSpPr/>
          <p:nvPr/>
        </p:nvSpPr>
        <p:spPr>
          <a:xfrm>
            <a:off x="4691644" y="3105861"/>
            <a:ext cx="5263427" cy="87162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Employers </a:t>
            </a:r>
          </a:p>
        </p:txBody>
      </p:sp>
      <p:sp>
        <p:nvSpPr>
          <p:cNvPr id="10" name="Rectangle 9">
            <a:extLst>
              <a:ext uri="{FF2B5EF4-FFF2-40B4-BE49-F238E27FC236}">
                <a16:creationId xmlns:a16="http://schemas.microsoft.com/office/drawing/2014/main" id="{85B901CA-9D95-4769-8275-0E4BAF236754}"/>
              </a:ext>
            </a:extLst>
          </p:cNvPr>
          <p:cNvSpPr/>
          <p:nvPr/>
        </p:nvSpPr>
        <p:spPr>
          <a:xfrm>
            <a:off x="4691641" y="4110053"/>
            <a:ext cx="5263427" cy="823013"/>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Education (FE &amp; HE) and skills providers </a:t>
            </a:r>
          </a:p>
        </p:txBody>
      </p:sp>
    </p:spTree>
    <p:extLst>
      <p:ext uri="{BB962C8B-B14F-4D97-AF65-F5344CB8AC3E}">
        <p14:creationId xmlns:p14="http://schemas.microsoft.com/office/powerpoint/2010/main" val="3544364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076936-3196-444A-B02E-971EE873181E}"/>
              </a:ext>
            </a:extLst>
          </p:cNvPr>
          <p:cNvSpPr/>
          <p:nvPr/>
        </p:nvSpPr>
        <p:spPr>
          <a:xfrm>
            <a:off x="3624946" y="1051145"/>
            <a:ext cx="9125854" cy="6098955"/>
          </a:xfrm>
          <a:prstGeom prst="rect">
            <a:avLst/>
          </a:prstGeom>
          <a:blipFill>
            <a:blip r:embed="rId2">
              <a:alphaModFix amt="21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36">
            <a:extLst>
              <a:ext uri="{FF2B5EF4-FFF2-40B4-BE49-F238E27FC236}">
                <a16:creationId xmlns:a16="http://schemas.microsoft.com/office/drawing/2014/main" id="{2BF39D87-27D9-4B82-8D1D-7138EDA993F6}"/>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6" name="!!Derby2">
            <a:extLst>
              <a:ext uri="{FF2B5EF4-FFF2-40B4-BE49-F238E27FC236}">
                <a16:creationId xmlns:a16="http://schemas.microsoft.com/office/drawing/2014/main" id="{0BBCB3BF-E46B-4007-974A-39B260192522}"/>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sp>
        <p:nvSpPr>
          <p:cNvPr id="20" name="Rectangle 19">
            <a:extLst>
              <a:ext uri="{FF2B5EF4-FFF2-40B4-BE49-F238E27FC236}">
                <a16:creationId xmlns:a16="http://schemas.microsoft.com/office/drawing/2014/main" id="{DD28EA15-C1FD-4861-964D-048E7FD009F3}"/>
              </a:ext>
            </a:extLst>
          </p:cNvPr>
          <p:cNvSpPr/>
          <p:nvPr/>
        </p:nvSpPr>
        <p:spPr>
          <a:xfrm>
            <a:off x="4053189" y="1166910"/>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Objectives (National)</a:t>
            </a:r>
          </a:p>
        </p:txBody>
      </p:sp>
      <p:sp>
        <p:nvSpPr>
          <p:cNvPr id="22" name="Rectangle 21">
            <a:extLst>
              <a:ext uri="{FF2B5EF4-FFF2-40B4-BE49-F238E27FC236}">
                <a16:creationId xmlns:a16="http://schemas.microsoft.com/office/drawing/2014/main" id="{DD509747-B64E-4333-A319-1E25C6DC45E5}"/>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3600" b="1">
                <a:solidFill>
                  <a:prstClr val="white"/>
                </a:solidFill>
                <a:latin typeface="Arial" panose="020B0604020202020204" pitchFamily="34" charset="0"/>
                <a:cs typeface="Arial" panose="020B0604020202020204" pitchFamily="34" charset="0"/>
              </a:rPr>
              <a:t>Levelling Up </a:t>
            </a: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9A6DB806-FD26-4B12-8C40-9FF6EFB41B3D}"/>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06788" y="2811975"/>
            <a:ext cx="2297661" cy="3293721"/>
          </a:xfrm>
          <a:prstGeom prst="rect">
            <a:avLst/>
          </a:prstGeom>
        </p:spPr>
      </p:pic>
      <p:sp>
        <p:nvSpPr>
          <p:cNvPr id="17" name="Rectangle 16">
            <a:extLst>
              <a:ext uri="{FF2B5EF4-FFF2-40B4-BE49-F238E27FC236}">
                <a16:creationId xmlns:a16="http://schemas.microsoft.com/office/drawing/2014/main" id="{58EEE085-1802-4067-9F8F-BBD204D0E07B}"/>
              </a:ext>
            </a:extLst>
          </p:cNvPr>
          <p:cNvSpPr/>
          <p:nvPr/>
        </p:nvSpPr>
        <p:spPr>
          <a:xfrm>
            <a:off x="4691641" y="2255819"/>
            <a:ext cx="5263427" cy="719098"/>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Boost productivity, pay, jobs and living standards </a:t>
            </a:r>
          </a:p>
        </p:txBody>
      </p:sp>
      <p:sp>
        <p:nvSpPr>
          <p:cNvPr id="18" name="Rectangle 17">
            <a:extLst>
              <a:ext uri="{FF2B5EF4-FFF2-40B4-BE49-F238E27FC236}">
                <a16:creationId xmlns:a16="http://schemas.microsoft.com/office/drawing/2014/main" id="{4EA20D5E-5138-4D65-8322-5170657D2298}"/>
              </a:ext>
            </a:extLst>
          </p:cNvPr>
          <p:cNvSpPr/>
          <p:nvPr/>
        </p:nvSpPr>
        <p:spPr>
          <a:xfrm>
            <a:off x="4691644" y="3105861"/>
            <a:ext cx="5263427" cy="87162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Spread opportunities and improve public services</a:t>
            </a:r>
          </a:p>
        </p:txBody>
      </p:sp>
      <p:sp>
        <p:nvSpPr>
          <p:cNvPr id="21" name="Rectangle 20">
            <a:extLst>
              <a:ext uri="{FF2B5EF4-FFF2-40B4-BE49-F238E27FC236}">
                <a16:creationId xmlns:a16="http://schemas.microsoft.com/office/drawing/2014/main" id="{A6AA30A4-722F-4F20-9FB0-3E9E379F5248}"/>
              </a:ext>
            </a:extLst>
          </p:cNvPr>
          <p:cNvSpPr/>
          <p:nvPr/>
        </p:nvSpPr>
        <p:spPr>
          <a:xfrm>
            <a:off x="4691641" y="4110053"/>
            <a:ext cx="5263427" cy="823013"/>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Restore a sense of community, local pride and belonging</a:t>
            </a:r>
          </a:p>
        </p:txBody>
      </p:sp>
      <p:sp>
        <p:nvSpPr>
          <p:cNvPr id="23" name="Rectangle 22">
            <a:extLst>
              <a:ext uri="{FF2B5EF4-FFF2-40B4-BE49-F238E27FC236}">
                <a16:creationId xmlns:a16="http://schemas.microsoft.com/office/drawing/2014/main" id="{A3F4AC6A-1D14-44D3-95A1-6E5A767B4890}"/>
              </a:ext>
            </a:extLst>
          </p:cNvPr>
          <p:cNvSpPr/>
          <p:nvPr/>
        </p:nvSpPr>
        <p:spPr>
          <a:xfrm>
            <a:off x="4691641" y="5065633"/>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Empower local leaders and communities </a:t>
            </a:r>
          </a:p>
        </p:txBody>
      </p:sp>
    </p:spTree>
    <p:extLst>
      <p:ext uri="{BB962C8B-B14F-4D97-AF65-F5344CB8AC3E}">
        <p14:creationId xmlns:p14="http://schemas.microsoft.com/office/powerpoint/2010/main" val="20693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53BCA52-2B7E-4F51-952E-3E8B1A2038CB}"/>
              </a:ext>
            </a:extLst>
          </p:cNvPr>
          <p:cNvSpPr/>
          <p:nvPr/>
        </p:nvSpPr>
        <p:spPr>
          <a:xfrm>
            <a:off x="3624946" y="1051145"/>
            <a:ext cx="9125854" cy="6098955"/>
          </a:xfrm>
          <a:prstGeom prst="rect">
            <a:avLst/>
          </a:prstGeom>
          <a:blipFill>
            <a:blip r:embed="rId2">
              <a:alphaModFix amt="21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36">
            <a:extLst>
              <a:ext uri="{FF2B5EF4-FFF2-40B4-BE49-F238E27FC236}">
                <a16:creationId xmlns:a16="http://schemas.microsoft.com/office/drawing/2014/main" id="{2BF39D87-27D9-4B82-8D1D-7138EDA993F6}"/>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6" name="!!Derby2">
            <a:extLst>
              <a:ext uri="{FF2B5EF4-FFF2-40B4-BE49-F238E27FC236}">
                <a16:creationId xmlns:a16="http://schemas.microsoft.com/office/drawing/2014/main" id="{0BBCB3BF-E46B-4007-974A-39B260192522}"/>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sp>
        <p:nvSpPr>
          <p:cNvPr id="13" name="Rectangle 12">
            <a:extLst>
              <a:ext uri="{FF2B5EF4-FFF2-40B4-BE49-F238E27FC236}">
                <a16:creationId xmlns:a16="http://schemas.microsoft.com/office/drawing/2014/main" id="{8D841CA8-7ACB-44EE-98A8-B948081E755C}"/>
              </a:ext>
            </a:extLst>
          </p:cNvPr>
          <p:cNvSpPr/>
          <p:nvPr/>
        </p:nvSpPr>
        <p:spPr>
          <a:xfrm>
            <a:off x="4691641" y="2255819"/>
            <a:ext cx="5263427" cy="719098"/>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Regenerate Sheerness</a:t>
            </a:r>
          </a:p>
        </p:txBody>
      </p:sp>
      <p:sp>
        <p:nvSpPr>
          <p:cNvPr id="14" name="Rectangle 13">
            <a:extLst>
              <a:ext uri="{FF2B5EF4-FFF2-40B4-BE49-F238E27FC236}">
                <a16:creationId xmlns:a16="http://schemas.microsoft.com/office/drawing/2014/main" id="{8D833E5C-9DE7-4F74-AC78-326300576C8F}"/>
              </a:ext>
            </a:extLst>
          </p:cNvPr>
          <p:cNvSpPr/>
          <p:nvPr/>
        </p:nvSpPr>
        <p:spPr>
          <a:xfrm>
            <a:off x="4691644" y="3105861"/>
            <a:ext cx="5263427" cy="87162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i.e. leisure offer and potentially health </a:t>
            </a:r>
          </a:p>
        </p:txBody>
      </p:sp>
      <p:sp>
        <p:nvSpPr>
          <p:cNvPr id="15" name="Rectangle 14">
            <a:extLst>
              <a:ext uri="{FF2B5EF4-FFF2-40B4-BE49-F238E27FC236}">
                <a16:creationId xmlns:a16="http://schemas.microsoft.com/office/drawing/2014/main" id="{C85F6446-980C-464F-BE7E-AB2D3E8B48E4}"/>
              </a:ext>
            </a:extLst>
          </p:cNvPr>
          <p:cNvSpPr/>
          <p:nvPr/>
        </p:nvSpPr>
        <p:spPr>
          <a:xfrm>
            <a:off x="4691641" y="4110053"/>
            <a:ext cx="5263427" cy="823013"/>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Expanding Sheppey College</a:t>
            </a:r>
          </a:p>
        </p:txBody>
      </p:sp>
      <p:sp>
        <p:nvSpPr>
          <p:cNvPr id="19" name="Rectangle 18">
            <a:extLst>
              <a:ext uri="{FF2B5EF4-FFF2-40B4-BE49-F238E27FC236}">
                <a16:creationId xmlns:a16="http://schemas.microsoft.com/office/drawing/2014/main" id="{899AF742-3A81-422A-AE9B-D75B46A2779B}"/>
              </a:ext>
            </a:extLst>
          </p:cNvPr>
          <p:cNvSpPr/>
          <p:nvPr/>
        </p:nvSpPr>
        <p:spPr>
          <a:xfrm>
            <a:off x="4691641" y="5065633"/>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Extending the offer at Master’s House</a:t>
            </a:r>
          </a:p>
        </p:txBody>
      </p:sp>
      <p:sp>
        <p:nvSpPr>
          <p:cNvPr id="22" name="Rectangle 21">
            <a:extLst>
              <a:ext uri="{FF2B5EF4-FFF2-40B4-BE49-F238E27FC236}">
                <a16:creationId xmlns:a16="http://schemas.microsoft.com/office/drawing/2014/main" id="{DD509747-B64E-4333-A319-1E25C6DC45E5}"/>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3600" b="1">
                <a:solidFill>
                  <a:prstClr val="white"/>
                </a:solidFill>
                <a:latin typeface="Arial" panose="020B0604020202020204" pitchFamily="34" charset="0"/>
                <a:cs typeface="Arial" panose="020B0604020202020204" pitchFamily="34" charset="0"/>
              </a:rPr>
              <a:t>Levelling Up </a:t>
            </a: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lvl="0">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8D56C00-0C19-42E8-B929-E2A926240EEC}"/>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06788" y="2811975"/>
            <a:ext cx="2297661" cy="3293721"/>
          </a:xfrm>
          <a:prstGeom prst="rect">
            <a:avLst/>
          </a:prstGeom>
        </p:spPr>
      </p:pic>
      <p:sp>
        <p:nvSpPr>
          <p:cNvPr id="16" name="Rectangle 15">
            <a:extLst>
              <a:ext uri="{FF2B5EF4-FFF2-40B4-BE49-F238E27FC236}">
                <a16:creationId xmlns:a16="http://schemas.microsoft.com/office/drawing/2014/main" id="{714F8EF8-F540-4553-A491-F0D314C6304D}"/>
              </a:ext>
            </a:extLst>
          </p:cNvPr>
          <p:cNvSpPr/>
          <p:nvPr/>
        </p:nvSpPr>
        <p:spPr>
          <a:xfrm>
            <a:off x="4053189" y="1166910"/>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Enablers (Local) - £20m bid </a:t>
            </a:r>
          </a:p>
        </p:txBody>
      </p:sp>
    </p:spTree>
    <p:extLst>
      <p:ext uri="{BB962C8B-B14F-4D97-AF65-F5344CB8AC3E}">
        <p14:creationId xmlns:p14="http://schemas.microsoft.com/office/powerpoint/2010/main" val="116071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beach, water&#10;&#10;Description automatically generated">
            <a:extLst>
              <a:ext uri="{FF2B5EF4-FFF2-40B4-BE49-F238E27FC236}">
                <a16:creationId xmlns:a16="http://schemas.microsoft.com/office/drawing/2014/main" id="{74C7C4E8-EF88-4443-87AD-122D5702F36E}"/>
              </a:ext>
            </a:extLst>
          </p:cNvPr>
          <p:cNvPicPr>
            <a:picLocks noChangeAspect="1"/>
          </p:cNvPicPr>
          <p:nvPr/>
        </p:nvPicPr>
        <p:blipFill>
          <a:blip r:embed="rId2">
            <a:alphaModFix amt="41000"/>
            <a:extLst>
              <a:ext uri="{28A0092B-C50C-407E-A947-70E740481C1C}">
                <a14:useLocalDpi xmlns:a14="http://schemas.microsoft.com/office/drawing/2010/main"/>
              </a:ext>
            </a:extLst>
          </a:blip>
          <a:stretch>
            <a:fillRect/>
          </a:stretch>
        </p:blipFill>
        <p:spPr>
          <a:xfrm>
            <a:off x="3916368" y="657002"/>
            <a:ext cx="8275632" cy="6200998"/>
          </a:xfrm>
          <a:prstGeom prst="rect">
            <a:avLst/>
          </a:prstGeom>
        </p:spPr>
      </p:pic>
      <p:sp>
        <p:nvSpPr>
          <p:cNvPr id="5" name="!!Rectangle 36">
            <a:extLst>
              <a:ext uri="{FF2B5EF4-FFF2-40B4-BE49-F238E27FC236}">
                <a16:creationId xmlns:a16="http://schemas.microsoft.com/office/drawing/2014/main" id="{2BF39D87-27D9-4B82-8D1D-7138EDA993F6}"/>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6" name="!!Derby2">
            <a:extLst>
              <a:ext uri="{FF2B5EF4-FFF2-40B4-BE49-F238E27FC236}">
                <a16:creationId xmlns:a16="http://schemas.microsoft.com/office/drawing/2014/main" id="{0BBCB3BF-E46B-4007-974A-39B260192522}"/>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sp>
        <p:nvSpPr>
          <p:cNvPr id="13" name="Rectangle 12">
            <a:extLst>
              <a:ext uri="{FF2B5EF4-FFF2-40B4-BE49-F238E27FC236}">
                <a16:creationId xmlns:a16="http://schemas.microsoft.com/office/drawing/2014/main" id="{8D841CA8-7ACB-44EE-98A8-B948081E755C}"/>
              </a:ext>
            </a:extLst>
          </p:cNvPr>
          <p:cNvSpPr/>
          <p:nvPr/>
        </p:nvSpPr>
        <p:spPr>
          <a:xfrm>
            <a:off x="4691641" y="2255819"/>
            <a:ext cx="5263427" cy="719098"/>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i="0">
                <a:solidFill>
                  <a:schemeClr val="bg1"/>
                </a:solidFill>
                <a:effectLst/>
                <a:latin typeface="Arial" panose="020B0604020202020204" pitchFamily="34" charset="0"/>
                <a:cs typeface="Arial" panose="020B0604020202020204" pitchFamily="34" charset="0"/>
              </a:rPr>
              <a:t>Maximise impact of current education &amp; training provisions</a:t>
            </a:r>
            <a:endParaRPr lang="en-GB" sz="2400" b="1">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D833E5C-9DE7-4F74-AC78-326300576C8F}"/>
              </a:ext>
            </a:extLst>
          </p:cNvPr>
          <p:cNvSpPr/>
          <p:nvPr/>
        </p:nvSpPr>
        <p:spPr>
          <a:xfrm>
            <a:off x="4691641" y="3196319"/>
            <a:ext cx="5263427" cy="87162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solidFill>
                  <a:schemeClr val="bg1"/>
                </a:solidFill>
                <a:latin typeface="Arial" panose="020B0604020202020204" pitchFamily="34" charset="0"/>
                <a:cs typeface="Arial" panose="020B0604020202020204" pitchFamily="34" charset="0"/>
              </a:rPr>
              <a:t>Review methods of recruitment, training and skills development </a:t>
            </a:r>
          </a:p>
        </p:txBody>
      </p:sp>
      <p:sp>
        <p:nvSpPr>
          <p:cNvPr id="15" name="Rectangle 14">
            <a:extLst>
              <a:ext uri="{FF2B5EF4-FFF2-40B4-BE49-F238E27FC236}">
                <a16:creationId xmlns:a16="http://schemas.microsoft.com/office/drawing/2014/main" id="{C85F6446-980C-464F-BE7E-AB2D3E8B48E4}"/>
              </a:ext>
            </a:extLst>
          </p:cNvPr>
          <p:cNvSpPr/>
          <p:nvPr/>
        </p:nvSpPr>
        <p:spPr>
          <a:xfrm>
            <a:off x="4691641" y="4222792"/>
            <a:ext cx="5263427" cy="1075140"/>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solidFill>
                  <a:schemeClr val="bg1"/>
                </a:solidFill>
                <a:latin typeface="Arial" panose="020B0604020202020204" pitchFamily="34" charset="0"/>
                <a:cs typeface="Arial" panose="020B0604020202020204" pitchFamily="34" charset="0"/>
              </a:rPr>
              <a:t>Ensure continuous improvement of the workforce in coastal communities </a:t>
            </a:r>
          </a:p>
        </p:txBody>
      </p:sp>
      <p:sp>
        <p:nvSpPr>
          <p:cNvPr id="19" name="Rectangle 18">
            <a:extLst>
              <a:ext uri="{FF2B5EF4-FFF2-40B4-BE49-F238E27FC236}">
                <a16:creationId xmlns:a16="http://schemas.microsoft.com/office/drawing/2014/main" id="{899AF742-3A81-422A-AE9B-D75B46A2779B}"/>
              </a:ext>
            </a:extLst>
          </p:cNvPr>
          <p:cNvSpPr/>
          <p:nvPr/>
        </p:nvSpPr>
        <p:spPr>
          <a:xfrm>
            <a:off x="4691641" y="5452779"/>
            <a:ext cx="5263427" cy="1115590"/>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400" b="1">
                <a:solidFill>
                  <a:schemeClr val="bg1"/>
                </a:solidFill>
                <a:latin typeface="Arial" panose="020B0604020202020204" pitchFamily="34" charset="0"/>
                <a:cs typeface="Arial" panose="020B0604020202020204" pitchFamily="34" charset="0"/>
              </a:rPr>
              <a:t>Collaborate with partners across education, training and skills development </a:t>
            </a:r>
          </a:p>
        </p:txBody>
      </p:sp>
      <p:sp>
        <p:nvSpPr>
          <p:cNvPr id="22" name="Rectangle 21">
            <a:extLst>
              <a:ext uri="{FF2B5EF4-FFF2-40B4-BE49-F238E27FC236}">
                <a16:creationId xmlns:a16="http://schemas.microsoft.com/office/drawing/2014/main" id="{DD509747-B64E-4333-A319-1E25C6DC45E5}"/>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3600" b="1">
                <a:solidFill>
                  <a:prstClr val="white"/>
                </a:solidFill>
                <a:latin typeface="Arial" panose="020B0604020202020204" pitchFamily="34" charset="0"/>
                <a:cs typeface="Arial" panose="020B0604020202020204" pitchFamily="34" charset="0"/>
              </a:rPr>
              <a:t>HEE Coastal and Rural Communities</a:t>
            </a: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r>
              <a:rPr lang="en-GB" sz="3600" b="1">
                <a:solidFill>
                  <a:prstClr val="white"/>
                </a:solidFill>
                <a:latin typeface="Arial" panose="020B0604020202020204" pitchFamily="34" charset="0"/>
                <a:cs typeface="Arial" panose="020B0604020202020204" pitchFamily="34" charset="0"/>
              </a:rPr>
              <a:t> </a:t>
            </a: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1A0FFF2A-1A33-4770-B81A-4F20C4549C1B}"/>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95975" y="3513760"/>
            <a:ext cx="1919288" cy="2724151"/>
          </a:xfrm>
          <a:prstGeom prst="rect">
            <a:avLst/>
          </a:prstGeom>
        </p:spPr>
      </p:pic>
      <p:sp>
        <p:nvSpPr>
          <p:cNvPr id="24" name="Rectangle 23">
            <a:extLst>
              <a:ext uri="{FF2B5EF4-FFF2-40B4-BE49-F238E27FC236}">
                <a16:creationId xmlns:a16="http://schemas.microsoft.com/office/drawing/2014/main" id="{34A71BD2-1825-4F03-BBB3-C95B8A13F478}"/>
              </a:ext>
            </a:extLst>
          </p:cNvPr>
          <p:cNvSpPr/>
          <p:nvPr/>
        </p:nvSpPr>
        <p:spPr>
          <a:xfrm>
            <a:off x="4053189" y="1166910"/>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112337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beach, water&#10;&#10;Description automatically generated">
            <a:extLst>
              <a:ext uri="{FF2B5EF4-FFF2-40B4-BE49-F238E27FC236}">
                <a16:creationId xmlns:a16="http://schemas.microsoft.com/office/drawing/2014/main" id="{74C7C4E8-EF88-4443-87AD-122D5702F36E}"/>
              </a:ext>
            </a:extLst>
          </p:cNvPr>
          <p:cNvPicPr>
            <a:picLocks noChangeAspect="1"/>
          </p:cNvPicPr>
          <p:nvPr/>
        </p:nvPicPr>
        <p:blipFill>
          <a:blip r:embed="rId2">
            <a:alphaModFix amt="41000"/>
            <a:extLst>
              <a:ext uri="{28A0092B-C50C-407E-A947-70E740481C1C}">
                <a14:useLocalDpi xmlns:a14="http://schemas.microsoft.com/office/drawing/2010/main"/>
              </a:ext>
            </a:extLst>
          </a:blip>
          <a:stretch>
            <a:fillRect/>
          </a:stretch>
        </p:blipFill>
        <p:spPr>
          <a:xfrm>
            <a:off x="4063999" y="657002"/>
            <a:ext cx="8128001" cy="6200998"/>
          </a:xfrm>
          <a:prstGeom prst="rect">
            <a:avLst/>
          </a:prstGeom>
        </p:spPr>
      </p:pic>
      <p:sp>
        <p:nvSpPr>
          <p:cNvPr id="4" name="Rectangle 3">
            <a:extLst>
              <a:ext uri="{FF2B5EF4-FFF2-40B4-BE49-F238E27FC236}">
                <a16:creationId xmlns:a16="http://schemas.microsoft.com/office/drawing/2014/main" id="{8CF1DAA1-A1BB-4335-8C4B-92B99C975B8B}"/>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3600" b="1">
                <a:solidFill>
                  <a:prstClr val="white"/>
                </a:solidFill>
                <a:latin typeface="Arial" panose="020B0604020202020204" pitchFamily="34" charset="0"/>
                <a:cs typeface="Arial" panose="020B0604020202020204" pitchFamily="34" charset="0"/>
              </a:rPr>
              <a:t>HEE Coastal and Rural Communities</a:t>
            </a: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r>
              <a:rPr lang="en-GB" sz="3600" b="1">
                <a:solidFill>
                  <a:prstClr val="white"/>
                </a:solidFill>
                <a:latin typeface="Arial" panose="020B0604020202020204" pitchFamily="34" charset="0"/>
                <a:cs typeface="Arial" panose="020B0604020202020204" pitchFamily="34" charset="0"/>
              </a:rPr>
              <a:t> </a:t>
            </a: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36">
            <a:extLst>
              <a:ext uri="{FF2B5EF4-FFF2-40B4-BE49-F238E27FC236}">
                <a16:creationId xmlns:a16="http://schemas.microsoft.com/office/drawing/2014/main" id="{2BF39D87-27D9-4B82-8D1D-7138EDA993F6}"/>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6" name="!!Derby2">
            <a:extLst>
              <a:ext uri="{FF2B5EF4-FFF2-40B4-BE49-F238E27FC236}">
                <a16:creationId xmlns:a16="http://schemas.microsoft.com/office/drawing/2014/main" id="{0BBCB3BF-E46B-4007-974A-39B260192522}"/>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B987D2E4-F049-47C0-A0E3-273288F7426E}"/>
              </a:ext>
            </a:extLst>
          </p:cNvPr>
          <p:cNvSpPr/>
          <p:nvPr/>
        </p:nvSpPr>
        <p:spPr>
          <a:xfrm>
            <a:off x="4711543" y="3190947"/>
            <a:ext cx="5686945" cy="674444"/>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300" b="1">
                <a:latin typeface="Arial" panose="020B0604020202020204" pitchFamily="34" charset="0"/>
                <a:cs typeface="Arial" panose="020B0604020202020204" pitchFamily="34" charset="0"/>
              </a:rPr>
              <a:t>Medical Education Reform Programme </a:t>
            </a:r>
          </a:p>
        </p:txBody>
      </p:sp>
      <p:sp>
        <p:nvSpPr>
          <p:cNvPr id="12" name="Rectangle 11">
            <a:extLst>
              <a:ext uri="{FF2B5EF4-FFF2-40B4-BE49-F238E27FC236}">
                <a16:creationId xmlns:a16="http://schemas.microsoft.com/office/drawing/2014/main" id="{21998C54-9A7F-4D69-A06E-AEE2D31E5F61}"/>
              </a:ext>
            </a:extLst>
          </p:cNvPr>
          <p:cNvSpPr/>
          <p:nvPr/>
        </p:nvSpPr>
        <p:spPr>
          <a:xfrm>
            <a:off x="4711542" y="3948274"/>
            <a:ext cx="5686945" cy="678739"/>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300" b="1">
                <a:latin typeface="Arial" panose="020B0604020202020204" pitchFamily="34" charset="0"/>
                <a:cs typeface="Arial" panose="020B0604020202020204" pitchFamily="34" charset="0"/>
              </a:rPr>
              <a:t>Future Doctor Programme</a:t>
            </a:r>
          </a:p>
        </p:txBody>
      </p:sp>
      <p:sp>
        <p:nvSpPr>
          <p:cNvPr id="16" name="Rectangle 15">
            <a:extLst>
              <a:ext uri="{FF2B5EF4-FFF2-40B4-BE49-F238E27FC236}">
                <a16:creationId xmlns:a16="http://schemas.microsoft.com/office/drawing/2014/main" id="{099956EF-07B9-4034-87EB-DAD6F5A594C6}"/>
              </a:ext>
            </a:extLst>
          </p:cNvPr>
          <p:cNvSpPr/>
          <p:nvPr/>
        </p:nvSpPr>
        <p:spPr>
          <a:xfrm>
            <a:off x="4691641" y="2242513"/>
            <a:ext cx="5706847" cy="866093"/>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300" b="1">
                <a:latin typeface="Arial" panose="020B0604020202020204" pitchFamily="34" charset="0"/>
                <a:cs typeface="Arial" panose="020B0604020202020204" pitchFamily="34" charset="0"/>
              </a:rPr>
              <a:t>Dental Workforce – Advancing Dental Care</a:t>
            </a:r>
          </a:p>
        </p:txBody>
      </p:sp>
      <p:sp>
        <p:nvSpPr>
          <p:cNvPr id="17" name="Rectangle 16">
            <a:extLst>
              <a:ext uri="{FF2B5EF4-FFF2-40B4-BE49-F238E27FC236}">
                <a16:creationId xmlns:a16="http://schemas.microsoft.com/office/drawing/2014/main" id="{28282BAD-4B13-4CA9-A7DD-A090A5089937}"/>
              </a:ext>
            </a:extLst>
          </p:cNvPr>
          <p:cNvSpPr/>
          <p:nvPr/>
        </p:nvSpPr>
        <p:spPr>
          <a:xfrm>
            <a:off x="4711542" y="4771287"/>
            <a:ext cx="5686946" cy="678739"/>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300" b="1">
                <a:latin typeface="Arial" panose="020B0604020202020204" pitchFamily="34" charset="0"/>
                <a:cs typeface="Arial" panose="020B0604020202020204" pitchFamily="34" charset="0"/>
              </a:rPr>
              <a:t>Generalist Schools </a:t>
            </a:r>
          </a:p>
        </p:txBody>
      </p:sp>
      <p:pic>
        <p:nvPicPr>
          <p:cNvPr id="3" name="Picture 2">
            <a:extLst>
              <a:ext uri="{FF2B5EF4-FFF2-40B4-BE49-F238E27FC236}">
                <a16:creationId xmlns:a16="http://schemas.microsoft.com/office/drawing/2014/main" id="{2CA4ADCC-0356-4233-8804-E92622AB32A9}"/>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95975" y="3513760"/>
            <a:ext cx="1919288" cy="2724151"/>
          </a:xfrm>
          <a:prstGeom prst="rect">
            <a:avLst/>
          </a:prstGeom>
        </p:spPr>
      </p:pic>
      <p:sp>
        <p:nvSpPr>
          <p:cNvPr id="18" name="Rectangle 17">
            <a:extLst>
              <a:ext uri="{FF2B5EF4-FFF2-40B4-BE49-F238E27FC236}">
                <a16:creationId xmlns:a16="http://schemas.microsoft.com/office/drawing/2014/main" id="{588787B6-EBD6-4A6A-B491-DD19AA2E186A}"/>
              </a:ext>
            </a:extLst>
          </p:cNvPr>
          <p:cNvSpPr/>
          <p:nvPr/>
        </p:nvSpPr>
        <p:spPr>
          <a:xfrm>
            <a:off x="4053189" y="1166910"/>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Potential Enablers </a:t>
            </a:r>
          </a:p>
        </p:txBody>
      </p:sp>
    </p:spTree>
    <p:extLst>
      <p:ext uri="{BB962C8B-B14F-4D97-AF65-F5344CB8AC3E}">
        <p14:creationId xmlns:p14="http://schemas.microsoft.com/office/powerpoint/2010/main" val="10407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beach, water&#10;&#10;Description automatically generated">
            <a:extLst>
              <a:ext uri="{FF2B5EF4-FFF2-40B4-BE49-F238E27FC236}">
                <a16:creationId xmlns:a16="http://schemas.microsoft.com/office/drawing/2014/main" id="{74C7C4E8-EF88-4443-87AD-122D5702F36E}"/>
              </a:ext>
            </a:extLst>
          </p:cNvPr>
          <p:cNvPicPr>
            <a:picLocks noChangeAspect="1"/>
          </p:cNvPicPr>
          <p:nvPr/>
        </p:nvPicPr>
        <p:blipFill>
          <a:blip r:embed="rId2">
            <a:alphaModFix amt="41000"/>
            <a:extLst>
              <a:ext uri="{28A0092B-C50C-407E-A947-70E740481C1C}">
                <a14:useLocalDpi xmlns:a14="http://schemas.microsoft.com/office/drawing/2010/main"/>
              </a:ext>
            </a:extLst>
          </a:blip>
          <a:stretch>
            <a:fillRect/>
          </a:stretch>
        </p:blipFill>
        <p:spPr>
          <a:xfrm>
            <a:off x="4064000" y="657002"/>
            <a:ext cx="8128000" cy="6200998"/>
          </a:xfrm>
          <a:prstGeom prst="rect">
            <a:avLst/>
          </a:prstGeom>
        </p:spPr>
      </p:pic>
      <p:sp>
        <p:nvSpPr>
          <p:cNvPr id="4" name="Rectangle 3">
            <a:extLst>
              <a:ext uri="{FF2B5EF4-FFF2-40B4-BE49-F238E27FC236}">
                <a16:creationId xmlns:a16="http://schemas.microsoft.com/office/drawing/2014/main" id="{8CF1DAA1-A1BB-4335-8C4B-92B99C975B8B}"/>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3600" b="1">
                <a:solidFill>
                  <a:prstClr val="white"/>
                </a:solidFill>
                <a:latin typeface="Arial" panose="020B0604020202020204" pitchFamily="34" charset="0"/>
                <a:cs typeface="Arial" panose="020B0604020202020204" pitchFamily="34" charset="0"/>
              </a:rPr>
              <a:t>NHS Inequalities</a:t>
            </a: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r>
              <a:rPr lang="en-GB" sz="3600" b="1">
                <a:solidFill>
                  <a:prstClr val="white"/>
                </a:solidFill>
                <a:latin typeface="Arial" panose="020B0604020202020204" pitchFamily="34" charset="0"/>
                <a:cs typeface="Arial" panose="020B0604020202020204" pitchFamily="34" charset="0"/>
              </a:rPr>
              <a:t> </a:t>
            </a: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36">
            <a:extLst>
              <a:ext uri="{FF2B5EF4-FFF2-40B4-BE49-F238E27FC236}">
                <a16:creationId xmlns:a16="http://schemas.microsoft.com/office/drawing/2014/main" id="{2BF39D87-27D9-4B82-8D1D-7138EDA993F6}"/>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6" name="!!Derby2">
            <a:extLst>
              <a:ext uri="{FF2B5EF4-FFF2-40B4-BE49-F238E27FC236}">
                <a16:creationId xmlns:a16="http://schemas.microsoft.com/office/drawing/2014/main" id="{0BBCB3BF-E46B-4007-974A-39B260192522}"/>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pic>
        <p:nvPicPr>
          <p:cNvPr id="13" name="Picture 2" descr="Newspapers attack designers over 'new' NHS logo and identity - News -  Digital Arts">
            <a:extLst>
              <a:ext uri="{FF2B5EF4-FFF2-40B4-BE49-F238E27FC236}">
                <a16:creationId xmlns:a16="http://schemas.microsoft.com/office/drawing/2014/main" id="{9DEE3E00-5FF7-4D2C-BF5D-7901E6AA8997}"/>
              </a:ext>
            </a:extLst>
          </p:cNvPr>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1623" y="3488058"/>
            <a:ext cx="2393696" cy="10821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063A5D13-914C-43A2-B592-2164B3F3C8A3}"/>
              </a:ext>
            </a:extLst>
          </p:cNvPr>
          <p:cNvSpPr/>
          <p:nvPr/>
        </p:nvSpPr>
        <p:spPr>
          <a:xfrm>
            <a:off x="4195769" y="2234793"/>
            <a:ext cx="7534402" cy="3965716"/>
          </a:xfrm>
          <a:prstGeom prst="roundRect">
            <a:avLst>
              <a:gd name="adj" fmla="val 7976"/>
            </a:avLst>
          </a:prstGeom>
          <a:solidFill>
            <a:schemeClr val="bg1"/>
          </a:solidFill>
          <a:ln w="762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C55A11"/>
                </a:solidFill>
                <a:effectLst/>
                <a:uLnTx/>
                <a:uFillTx/>
                <a:latin typeface="Arial" panose="020B0604020202020204" pitchFamily="34" charset="0"/>
                <a:ea typeface="+mn-ea"/>
                <a:cs typeface="Arial" panose="020B0604020202020204" pitchFamily="34" charset="0"/>
              </a:rPr>
              <a:t>Core20PLUS: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C55A11"/>
                </a:solidFill>
                <a:effectLst/>
                <a:uLnTx/>
                <a:uFillTx/>
                <a:latin typeface="Arial" panose="020B0604020202020204" pitchFamily="34" charset="0"/>
                <a:ea typeface="+mn-ea"/>
                <a:cs typeface="Arial" panose="020B0604020202020204" pitchFamily="34" charset="0"/>
              </a:rPr>
              <a:t>Population Groups</a:t>
            </a:r>
          </a:p>
        </p:txBody>
      </p:sp>
      <p:sp>
        <p:nvSpPr>
          <p:cNvPr id="15" name="Rectangle: Rounded Corners 14">
            <a:extLst>
              <a:ext uri="{FF2B5EF4-FFF2-40B4-BE49-F238E27FC236}">
                <a16:creationId xmlns:a16="http://schemas.microsoft.com/office/drawing/2014/main" id="{1B4BEEEF-8996-47F3-A3D8-CA99037D32A5}"/>
              </a:ext>
            </a:extLst>
          </p:cNvPr>
          <p:cNvSpPr/>
          <p:nvPr/>
        </p:nvSpPr>
        <p:spPr>
          <a:xfrm>
            <a:off x="6280900" y="3584656"/>
            <a:ext cx="5270757" cy="2295728"/>
          </a:xfrm>
          <a:prstGeom prst="roundRect">
            <a:avLst>
              <a:gd name="adj" fmla="val 7976"/>
            </a:avLst>
          </a:prstGeom>
          <a:solidFill>
            <a:schemeClr val="bg1"/>
          </a:solidFill>
          <a:ln w="762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C55A11"/>
                </a:solidFill>
                <a:effectLst/>
                <a:uLnTx/>
                <a:uFillTx/>
                <a:latin typeface="Arial" panose="020B0604020202020204" pitchFamily="34" charset="0"/>
                <a:ea typeface="+mn-ea"/>
                <a:cs typeface="Arial" panose="020B0604020202020204" pitchFamily="34" charset="0"/>
              </a:rPr>
              <a:t>Clinical Focus Areas</a:t>
            </a:r>
          </a:p>
        </p:txBody>
      </p:sp>
      <p:sp>
        <p:nvSpPr>
          <p:cNvPr id="18" name="Rectangle 17">
            <a:extLst>
              <a:ext uri="{FF2B5EF4-FFF2-40B4-BE49-F238E27FC236}">
                <a16:creationId xmlns:a16="http://schemas.microsoft.com/office/drawing/2014/main" id="{363B7069-744A-45F6-809D-EC76A2203E7E}"/>
              </a:ext>
            </a:extLst>
          </p:cNvPr>
          <p:cNvSpPr/>
          <p:nvPr/>
        </p:nvSpPr>
        <p:spPr>
          <a:xfrm>
            <a:off x="4465244" y="3740437"/>
            <a:ext cx="1402442" cy="796504"/>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Core20</a:t>
            </a:r>
          </a:p>
        </p:txBody>
      </p:sp>
      <p:sp>
        <p:nvSpPr>
          <p:cNvPr id="19" name="Rectangle 18">
            <a:extLst>
              <a:ext uri="{FF2B5EF4-FFF2-40B4-BE49-F238E27FC236}">
                <a16:creationId xmlns:a16="http://schemas.microsoft.com/office/drawing/2014/main" id="{D3B89C42-125E-4DA8-BD38-EF0CFA01B872}"/>
              </a:ext>
            </a:extLst>
          </p:cNvPr>
          <p:cNvSpPr/>
          <p:nvPr/>
        </p:nvSpPr>
        <p:spPr>
          <a:xfrm>
            <a:off x="4465244" y="4846575"/>
            <a:ext cx="1402442" cy="796504"/>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PLUS</a:t>
            </a:r>
          </a:p>
        </p:txBody>
      </p:sp>
      <p:sp>
        <p:nvSpPr>
          <p:cNvPr id="20" name="Rectangle 19">
            <a:extLst>
              <a:ext uri="{FF2B5EF4-FFF2-40B4-BE49-F238E27FC236}">
                <a16:creationId xmlns:a16="http://schemas.microsoft.com/office/drawing/2014/main" id="{E1F33EBF-A694-46D1-A947-21E139326D44}"/>
              </a:ext>
            </a:extLst>
          </p:cNvPr>
          <p:cNvSpPr/>
          <p:nvPr/>
        </p:nvSpPr>
        <p:spPr>
          <a:xfrm>
            <a:off x="6546233" y="4364802"/>
            <a:ext cx="1402442" cy="456618"/>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CVD</a:t>
            </a:r>
          </a:p>
        </p:txBody>
      </p:sp>
      <p:sp>
        <p:nvSpPr>
          <p:cNvPr id="22" name="Rectangle 21">
            <a:extLst>
              <a:ext uri="{FF2B5EF4-FFF2-40B4-BE49-F238E27FC236}">
                <a16:creationId xmlns:a16="http://schemas.microsoft.com/office/drawing/2014/main" id="{3EEB3F4B-8E89-4A68-B835-3EC733E2D8ED}"/>
              </a:ext>
            </a:extLst>
          </p:cNvPr>
          <p:cNvSpPr/>
          <p:nvPr/>
        </p:nvSpPr>
        <p:spPr>
          <a:xfrm>
            <a:off x="8024047" y="4364802"/>
            <a:ext cx="1402442" cy="456618"/>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Cancer</a:t>
            </a:r>
          </a:p>
        </p:txBody>
      </p:sp>
      <p:sp>
        <p:nvSpPr>
          <p:cNvPr id="23" name="Rectangle 22">
            <a:extLst>
              <a:ext uri="{FF2B5EF4-FFF2-40B4-BE49-F238E27FC236}">
                <a16:creationId xmlns:a16="http://schemas.microsoft.com/office/drawing/2014/main" id="{33C5E5D4-F7F0-450A-9D09-AB865DCF3B02}"/>
              </a:ext>
            </a:extLst>
          </p:cNvPr>
          <p:cNvSpPr/>
          <p:nvPr/>
        </p:nvSpPr>
        <p:spPr>
          <a:xfrm>
            <a:off x="6949343" y="4976409"/>
            <a:ext cx="1793781" cy="456618"/>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Maternity</a:t>
            </a:r>
          </a:p>
        </p:txBody>
      </p:sp>
      <p:sp>
        <p:nvSpPr>
          <p:cNvPr id="24" name="Rectangle 23">
            <a:extLst>
              <a:ext uri="{FF2B5EF4-FFF2-40B4-BE49-F238E27FC236}">
                <a16:creationId xmlns:a16="http://schemas.microsoft.com/office/drawing/2014/main" id="{3F3F0C7E-4B9C-4A66-934C-9D06945C90E9}"/>
              </a:ext>
            </a:extLst>
          </p:cNvPr>
          <p:cNvSpPr/>
          <p:nvPr/>
        </p:nvSpPr>
        <p:spPr>
          <a:xfrm>
            <a:off x="8916279" y="4979878"/>
            <a:ext cx="2045145" cy="456618"/>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Respiratory</a:t>
            </a:r>
          </a:p>
        </p:txBody>
      </p:sp>
      <p:sp>
        <p:nvSpPr>
          <p:cNvPr id="25" name="Rectangle 24">
            <a:extLst>
              <a:ext uri="{FF2B5EF4-FFF2-40B4-BE49-F238E27FC236}">
                <a16:creationId xmlns:a16="http://schemas.microsoft.com/office/drawing/2014/main" id="{B15E8085-411E-4495-9C7A-489156D808F4}"/>
              </a:ext>
            </a:extLst>
          </p:cNvPr>
          <p:cNvSpPr/>
          <p:nvPr/>
        </p:nvSpPr>
        <p:spPr>
          <a:xfrm>
            <a:off x="9498823" y="4364802"/>
            <a:ext cx="1842240" cy="456618"/>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Mental health</a:t>
            </a:r>
          </a:p>
        </p:txBody>
      </p:sp>
      <p:sp>
        <p:nvSpPr>
          <p:cNvPr id="26" name="Rectangle 25">
            <a:extLst>
              <a:ext uri="{FF2B5EF4-FFF2-40B4-BE49-F238E27FC236}">
                <a16:creationId xmlns:a16="http://schemas.microsoft.com/office/drawing/2014/main" id="{ED3F8149-E40C-462F-A7A4-B9A16C628034}"/>
              </a:ext>
            </a:extLst>
          </p:cNvPr>
          <p:cNvSpPr/>
          <p:nvPr/>
        </p:nvSpPr>
        <p:spPr>
          <a:xfrm>
            <a:off x="4053189" y="1166910"/>
            <a:ext cx="7762990"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Objective: Address Health Inequalities on 20% most deprived communities</a:t>
            </a:r>
          </a:p>
        </p:txBody>
      </p:sp>
    </p:spTree>
    <p:extLst>
      <p:ext uri="{BB962C8B-B14F-4D97-AF65-F5344CB8AC3E}">
        <p14:creationId xmlns:p14="http://schemas.microsoft.com/office/powerpoint/2010/main" val="170035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atin typeface="Gadugi" panose="020B0502040204020203" pitchFamily="34" charset="0"/>
                <a:ea typeface="Gadugi" panose="020B0502040204020203" pitchFamily="34" charset="0"/>
              </a:rPr>
              <a:t>The Playbook</a:t>
            </a:r>
          </a:p>
        </p:txBody>
      </p:sp>
      <p:sp>
        <p:nvSpPr>
          <p:cNvPr id="14" name="Rectangle 13"/>
          <p:cNvSpPr/>
          <p:nvPr/>
        </p:nvSpPr>
        <p:spPr>
          <a:xfrm>
            <a:off x="7810341" y="3690780"/>
            <a:ext cx="1840489"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86400" y="3648701"/>
            <a:ext cx="230591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itle 1">
            <a:extLst>
              <a:ext uri="{FF2B5EF4-FFF2-40B4-BE49-F238E27FC236}">
                <a16:creationId xmlns:a16="http://schemas.microsoft.com/office/drawing/2014/main" id="{0AD5B332-779E-4BFA-85CD-F5495285A05D}"/>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Tree>
    <p:extLst>
      <p:ext uri="{BB962C8B-B14F-4D97-AF65-F5344CB8AC3E}">
        <p14:creationId xmlns:p14="http://schemas.microsoft.com/office/powerpoint/2010/main" val="87500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beach, water&#10;&#10;Description automatically generated">
            <a:extLst>
              <a:ext uri="{FF2B5EF4-FFF2-40B4-BE49-F238E27FC236}">
                <a16:creationId xmlns:a16="http://schemas.microsoft.com/office/drawing/2014/main" id="{74C7C4E8-EF88-4443-87AD-122D5702F36E}"/>
              </a:ext>
            </a:extLst>
          </p:cNvPr>
          <p:cNvPicPr>
            <a:picLocks noChangeAspect="1"/>
          </p:cNvPicPr>
          <p:nvPr/>
        </p:nvPicPr>
        <p:blipFill>
          <a:blip r:embed="rId2">
            <a:alphaModFix amt="41000"/>
            <a:extLst>
              <a:ext uri="{28A0092B-C50C-407E-A947-70E740481C1C}">
                <a14:useLocalDpi xmlns:a14="http://schemas.microsoft.com/office/drawing/2010/main"/>
              </a:ext>
            </a:extLst>
          </a:blip>
          <a:stretch>
            <a:fillRect/>
          </a:stretch>
        </p:blipFill>
        <p:spPr>
          <a:xfrm>
            <a:off x="4063999" y="657002"/>
            <a:ext cx="8128001" cy="6200998"/>
          </a:xfrm>
          <a:prstGeom prst="rect">
            <a:avLst/>
          </a:prstGeom>
        </p:spPr>
      </p:pic>
      <p:sp>
        <p:nvSpPr>
          <p:cNvPr id="4" name="Rectangle 3">
            <a:extLst>
              <a:ext uri="{FF2B5EF4-FFF2-40B4-BE49-F238E27FC236}">
                <a16:creationId xmlns:a16="http://schemas.microsoft.com/office/drawing/2014/main" id="{8CF1DAA1-A1BB-4335-8C4B-92B99C975B8B}"/>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3600" b="1">
                <a:solidFill>
                  <a:prstClr val="white"/>
                </a:solidFill>
                <a:latin typeface="Arial" panose="020B0604020202020204" pitchFamily="34" charset="0"/>
                <a:cs typeface="Arial" panose="020B0604020202020204" pitchFamily="34" charset="0"/>
              </a:rPr>
              <a:t>NHS Inequalities</a:t>
            </a: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r>
              <a:rPr lang="en-GB" sz="3600" b="1">
                <a:solidFill>
                  <a:prstClr val="white"/>
                </a:solidFill>
                <a:latin typeface="Arial" panose="020B0604020202020204" pitchFamily="34" charset="0"/>
                <a:cs typeface="Arial" panose="020B0604020202020204" pitchFamily="34" charset="0"/>
              </a:rPr>
              <a:t> </a:t>
            </a: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36">
            <a:extLst>
              <a:ext uri="{FF2B5EF4-FFF2-40B4-BE49-F238E27FC236}">
                <a16:creationId xmlns:a16="http://schemas.microsoft.com/office/drawing/2014/main" id="{2BF39D87-27D9-4B82-8D1D-7138EDA993F6}"/>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6" name="!!Derby2">
            <a:extLst>
              <a:ext uri="{FF2B5EF4-FFF2-40B4-BE49-F238E27FC236}">
                <a16:creationId xmlns:a16="http://schemas.microsoft.com/office/drawing/2014/main" id="{0BBCB3BF-E46B-4007-974A-39B260192522}"/>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B987D2E4-F049-47C0-A0E3-273288F7426E}"/>
              </a:ext>
            </a:extLst>
          </p:cNvPr>
          <p:cNvSpPr/>
          <p:nvPr/>
        </p:nvSpPr>
        <p:spPr>
          <a:xfrm>
            <a:off x="5761163" y="3057349"/>
            <a:ext cx="4576063" cy="630938"/>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4000" b="1">
                <a:latin typeface="Arial" panose="020B0604020202020204" pitchFamily="34" charset="0"/>
                <a:cs typeface="Arial" panose="020B0604020202020204" pitchFamily="34" charset="0"/>
              </a:rPr>
              <a:t>Estates </a:t>
            </a:r>
          </a:p>
        </p:txBody>
      </p:sp>
      <p:sp>
        <p:nvSpPr>
          <p:cNvPr id="12" name="Rectangle 11">
            <a:extLst>
              <a:ext uri="{FF2B5EF4-FFF2-40B4-BE49-F238E27FC236}">
                <a16:creationId xmlns:a16="http://schemas.microsoft.com/office/drawing/2014/main" id="{21998C54-9A7F-4D69-A06E-AEE2D31E5F61}"/>
              </a:ext>
            </a:extLst>
          </p:cNvPr>
          <p:cNvSpPr/>
          <p:nvPr/>
        </p:nvSpPr>
        <p:spPr>
          <a:xfrm>
            <a:off x="5761163" y="4048698"/>
            <a:ext cx="4576063" cy="630938"/>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4000" b="1">
                <a:latin typeface="Arial" panose="020B0604020202020204" pitchFamily="34" charset="0"/>
                <a:cs typeface="Arial" panose="020B0604020202020204" pitchFamily="34" charset="0"/>
              </a:rPr>
              <a:t>Workforce</a:t>
            </a:r>
          </a:p>
        </p:txBody>
      </p:sp>
      <p:sp>
        <p:nvSpPr>
          <p:cNvPr id="16" name="Rectangle 15">
            <a:extLst>
              <a:ext uri="{FF2B5EF4-FFF2-40B4-BE49-F238E27FC236}">
                <a16:creationId xmlns:a16="http://schemas.microsoft.com/office/drawing/2014/main" id="{099956EF-07B9-4034-87EB-DAD6F5A594C6}"/>
              </a:ext>
            </a:extLst>
          </p:cNvPr>
          <p:cNvSpPr/>
          <p:nvPr/>
        </p:nvSpPr>
        <p:spPr>
          <a:xfrm>
            <a:off x="5761165" y="2201176"/>
            <a:ext cx="4576063" cy="618817"/>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4000" b="1">
                <a:latin typeface="Arial" panose="020B0604020202020204" pitchFamily="34" charset="0"/>
                <a:cs typeface="Arial" panose="020B0604020202020204" pitchFamily="34" charset="0"/>
              </a:rPr>
              <a:t>Procurement </a:t>
            </a:r>
          </a:p>
        </p:txBody>
      </p:sp>
      <p:pic>
        <p:nvPicPr>
          <p:cNvPr id="13" name="Picture 2" descr="Newspapers attack designers over 'new' NHS logo and identity - News -  Digital Arts">
            <a:extLst>
              <a:ext uri="{FF2B5EF4-FFF2-40B4-BE49-F238E27FC236}">
                <a16:creationId xmlns:a16="http://schemas.microsoft.com/office/drawing/2014/main" id="{AE4E0CA5-A076-402E-BAE2-EB60E25E5E8C}"/>
              </a:ext>
            </a:extLst>
          </p:cNvPr>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1623" y="3488058"/>
            <a:ext cx="2393696" cy="108218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Credit card outline">
            <a:extLst>
              <a:ext uri="{FF2B5EF4-FFF2-40B4-BE49-F238E27FC236}">
                <a16:creationId xmlns:a16="http://schemas.microsoft.com/office/drawing/2014/main" id="{0EEA0927-11D3-4F65-9DE8-DBFD5360D35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39636" y="2049318"/>
            <a:ext cx="866093" cy="866093"/>
          </a:xfrm>
          <a:prstGeom prst="rect">
            <a:avLst/>
          </a:prstGeom>
        </p:spPr>
      </p:pic>
      <p:pic>
        <p:nvPicPr>
          <p:cNvPr id="8" name="Graphic 7" descr="City with solid fill">
            <a:extLst>
              <a:ext uri="{FF2B5EF4-FFF2-40B4-BE49-F238E27FC236}">
                <a16:creationId xmlns:a16="http://schemas.microsoft.com/office/drawing/2014/main" id="{3DDF8243-2879-412B-BC25-304FAA3DCF8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02602" y="3019134"/>
            <a:ext cx="876800" cy="876800"/>
          </a:xfrm>
          <a:prstGeom prst="rect">
            <a:avLst/>
          </a:prstGeom>
        </p:spPr>
      </p:pic>
      <p:pic>
        <p:nvPicPr>
          <p:cNvPr id="14" name="Graphic 13" descr="Office worker female outline">
            <a:extLst>
              <a:ext uri="{FF2B5EF4-FFF2-40B4-BE49-F238E27FC236}">
                <a16:creationId xmlns:a16="http://schemas.microsoft.com/office/drawing/2014/main" id="{DE1B60DF-C174-4A38-B841-F18F593FFFB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62970" y="4002430"/>
            <a:ext cx="723473" cy="723473"/>
          </a:xfrm>
          <a:prstGeom prst="rect">
            <a:avLst/>
          </a:prstGeom>
        </p:spPr>
      </p:pic>
      <p:sp>
        <p:nvSpPr>
          <p:cNvPr id="18" name="Rectangle 17">
            <a:extLst>
              <a:ext uri="{FF2B5EF4-FFF2-40B4-BE49-F238E27FC236}">
                <a16:creationId xmlns:a16="http://schemas.microsoft.com/office/drawing/2014/main" id="{9473D704-DB04-455F-B5D4-39AE6ADDCDA9}"/>
              </a:ext>
            </a:extLst>
          </p:cNvPr>
          <p:cNvSpPr/>
          <p:nvPr/>
        </p:nvSpPr>
        <p:spPr>
          <a:xfrm>
            <a:off x="4053189" y="1166910"/>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NHS Anchors </a:t>
            </a:r>
            <a:r>
              <a:rPr lang="en-GB" sz="2800" b="1" err="1">
                <a:solidFill>
                  <a:schemeClr val="bg1"/>
                </a:solidFill>
                <a:latin typeface="Arial" panose="020B0604020202020204" pitchFamily="34" charset="0"/>
                <a:cs typeface="Arial" panose="020B0604020202020204" pitchFamily="34" charset="0"/>
              </a:rPr>
              <a:t>Progrannme</a:t>
            </a:r>
            <a:r>
              <a:rPr lang="en-GB" sz="2800" b="1">
                <a:solidFill>
                  <a:schemeClr val="bg1"/>
                </a:solidFill>
                <a:latin typeface="Arial" panose="020B0604020202020204" pitchFamily="34" charset="0"/>
                <a:cs typeface="Arial" panose="020B0604020202020204" pitchFamily="34" charset="0"/>
              </a:rPr>
              <a:t> Enablers</a:t>
            </a:r>
          </a:p>
        </p:txBody>
      </p:sp>
      <p:sp>
        <p:nvSpPr>
          <p:cNvPr id="15" name="Rectangle 14">
            <a:extLst>
              <a:ext uri="{FF2B5EF4-FFF2-40B4-BE49-F238E27FC236}">
                <a16:creationId xmlns:a16="http://schemas.microsoft.com/office/drawing/2014/main" id="{29365FB1-8E86-4F59-9E82-75F3375D114F}"/>
              </a:ext>
            </a:extLst>
          </p:cNvPr>
          <p:cNvSpPr/>
          <p:nvPr/>
        </p:nvSpPr>
        <p:spPr>
          <a:xfrm>
            <a:off x="5764107" y="5047007"/>
            <a:ext cx="4576063" cy="630938"/>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4000" b="1">
                <a:latin typeface="Arial" panose="020B0604020202020204" pitchFamily="34" charset="0"/>
                <a:cs typeface="Arial" panose="020B0604020202020204" pitchFamily="34" charset="0"/>
              </a:rPr>
              <a:t>Digital </a:t>
            </a:r>
          </a:p>
        </p:txBody>
      </p:sp>
      <p:pic>
        <p:nvPicPr>
          <p:cNvPr id="2050" name="Picture 2" descr="Digital Icon - Download in Line Style">
            <a:extLst>
              <a:ext uri="{FF2B5EF4-FFF2-40B4-BE49-F238E27FC236}">
                <a16:creationId xmlns:a16="http://schemas.microsoft.com/office/drawing/2014/main" id="{CA846458-7305-4BD5-8704-7035D36CCE13}"/>
              </a:ext>
            </a:extLst>
          </p:cNvPr>
          <p:cNvPicPr>
            <a:picLocks noChangeAspect="1" noChangeArrowheads="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16766" y="4899803"/>
            <a:ext cx="925346" cy="92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0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beach, water&#10;&#10;Description automatically generated">
            <a:extLst>
              <a:ext uri="{FF2B5EF4-FFF2-40B4-BE49-F238E27FC236}">
                <a16:creationId xmlns:a16="http://schemas.microsoft.com/office/drawing/2014/main" id="{74C7C4E8-EF88-4443-87AD-122D5702F36E}"/>
              </a:ext>
            </a:extLst>
          </p:cNvPr>
          <p:cNvPicPr>
            <a:picLocks noChangeAspect="1"/>
          </p:cNvPicPr>
          <p:nvPr/>
        </p:nvPicPr>
        <p:blipFill>
          <a:blip r:embed="rId2">
            <a:alphaModFix amt="41000"/>
            <a:extLst>
              <a:ext uri="{28A0092B-C50C-407E-A947-70E740481C1C}">
                <a14:useLocalDpi xmlns:a14="http://schemas.microsoft.com/office/drawing/2010/main"/>
              </a:ext>
            </a:extLst>
          </a:blip>
          <a:stretch>
            <a:fillRect/>
          </a:stretch>
        </p:blipFill>
        <p:spPr>
          <a:xfrm>
            <a:off x="4063999" y="657002"/>
            <a:ext cx="8128001" cy="6200998"/>
          </a:xfrm>
          <a:prstGeom prst="rect">
            <a:avLst/>
          </a:prstGeom>
        </p:spPr>
      </p:pic>
      <p:sp>
        <p:nvSpPr>
          <p:cNvPr id="4" name="Rectangle 3">
            <a:extLst>
              <a:ext uri="{FF2B5EF4-FFF2-40B4-BE49-F238E27FC236}">
                <a16:creationId xmlns:a16="http://schemas.microsoft.com/office/drawing/2014/main" id="{8CF1DAA1-A1BB-4335-8C4B-92B99C975B8B}"/>
              </a:ext>
            </a:extLst>
          </p:cNvPr>
          <p:cNvSpPr/>
          <p:nvPr/>
        </p:nvSpPr>
        <p:spPr>
          <a:xfrm>
            <a:off x="678546" y="1130371"/>
            <a:ext cx="3154146" cy="5437997"/>
          </a:xfrm>
          <a:prstGeom prst="rect">
            <a:avLst/>
          </a:prstGeom>
          <a:solidFill>
            <a:srgbClr val="C55A1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3600" b="1">
                <a:solidFill>
                  <a:prstClr val="white"/>
                </a:solidFill>
                <a:latin typeface="Arial" panose="020B0604020202020204" pitchFamily="34" charset="0"/>
                <a:cs typeface="Arial" panose="020B0604020202020204" pitchFamily="34" charset="0"/>
              </a:rPr>
              <a:t>NHS Inequalities</a:t>
            </a: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endParaRPr lang="en-GB" sz="3600" b="1">
              <a:solidFill>
                <a:prstClr val="white"/>
              </a:solidFill>
              <a:latin typeface="Arial" panose="020B0604020202020204" pitchFamily="34" charset="0"/>
              <a:cs typeface="Arial" panose="020B0604020202020204" pitchFamily="34" charset="0"/>
            </a:endParaRPr>
          </a:p>
          <a:p>
            <a:pPr lvl="0">
              <a:defRPr/>
            </a:pPr>
            <a:r>
              <a:rPr lang="en-GB" sz="3600" b="1">
                <a:solidFill>
                  <a:prstClr val="white"/>
                </a:solidFill>
                <a:latin typeface="Arial" panose="020B0604020202020204" pitchFamily="34" charset="0"/>
                <a:cs typeface="Arial" panose="020B0604020202020204" pitchFamily="34" charset="0"/>
              </a:rPr>
              <a:t> </a:t>
            </a:r>
            <a:endPar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36">
            <a:extLst>
              <a:ext uri="{FF2B5EF4-FFF2-40B4-BE49-F238E27FC236}">
                <a16:creationId xmlns:a16="http://schemas.microsoft.com/office/drawing/2014/main" id="{2BF39D87-27D9-4B82-8D1D-7138EDA993F6}"/>
              </a:ext>
            </a:extLst>
          </p:cNvPr>
          <p:cNvSpPr/>
          <p:nvPr/>
        </p:nvSpPr>
        <p:spPr>
          <a:xfrm>
            <a:off x="1041623" y="289631"/>
            <a:ext cx="8275632" cy="734742"/>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Policies and Programmes</a:t>
            </a:r>
          </a:p>
        </p:txBody>
      </p:sp>
      <p:sp>
        <p:nvSpPr>
          <p:cNvPr id="6" name="!!Derby2">
            <a:extLst>
              <a:ext uri="{FF2B5EF4-FFF2-40B4-BE49-F238E27FC236}">
                <a16:creationId xmlns:a16="http://schemas.microsoft.com/office/drawing/2014/main" id="{0BBCB3BF-E46B-4007-974A-39B260192522}"/>
              </a:ext>
            </a:extLst>
          </p:cNvPr>
          <p:cNvSpPr/>
          <p:nvPr/>
        </p:nvSpPr>
        <p:spPr>
          <a:xfrm>
            <a:off x="518973" y="289631"/>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pic>
        <p:nvPicPr>
          <p:cNvPr id="13" name="Picture 2" descr="Newspapers attack designers over 'new' NHS logo and identity - News -  Digital Arts">
            <a:extLst>
              <a:ext uri="{FF2B5EF4-FFF2-40B4-BE49-F238E27FC236}">
                <a16:creationId xmlns:a16="http://schemas.microsoft.com/office/drawing/2014/main" id="{AE4E0CA5-A076-402E-BAE2-EB60E25E5E8C}"/>
              </a:ext>
            </a:extLst>
          </p:cNvPr>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1623" y="3488058"/>
            <a:ext cx="2393696" cy="10821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473D704-DB04-455F-B5D4-39AE6ADDCDA9}"/>
              </a:ext>
            </a:extLst>
          </p:cNvPr>
          <p:cNvSpPr/>
          <p:nvPr/>
        </p:nvSpPr>
        <p:spPr>
          <a:xfrm>
            <a:off x="4053189" y="1166910"/>
            <a:ext cx="5263427" cy="92534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a:solidFill>
                  <a:schemeClr val="bg1"/>
                </a:solidFill>
                <a:latin typeface="Arial" panose="020B0604020202020204" pitchFamily="34" charset="0"/>
                <a:cs typeface="Arial" panose="020B0604020202020204" pitchFamily="34" charset="0"/>
              </a:rPr>
              <a:t>Enablers</a:t>
            </a:r>
          </a:p>
        </p:txBody>
      </p:sp>
      <p:sp>
        <p:nvSpPr>
          <p:cNvPr id="15" name="Rectangle 14">
            <a:extLst>
              <a:ext uri="{FF2B5EF4-FFF2-40B4-BE49-F238E27FC236}">
                <a16:creationId xmlns:a16="http://schemas.microsoft.com/office/drawing/2014/main" id="{29365FB1-8E86-4F59-9E82-75F3375D114F}"/>
              </a:ext>
            </a:extLst>
          </p:cNvPr>
          <p:cNvSpPr/>
          <p:nvPr/>
        </p:nvSpPr>
        <p:spPr>
          <a:xfrm>
            <a:off x="5764107" y="2283263"/>
            <a:ext cx="4576063" cy="630938"/>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4000" b="1">
                <a:latin typeface="Arial" panose="020B0604020202020204" pitchFamily="34" charset="0"/>
                <a:cs typeface="Arial" panose="020B0604020202020204" pitchFamily="34" charset="0"/>
              </a:rPr>
              <a:t>Digital </a:t>
            </a:r>
          </a:p>
        </p:txBody>
      </p:sp>
      <p:pic>
        <p:nvPicPr>
          <p:cNvPr id="2050" name="Picture 2" descr="Digital Icon - Download in Line Style">
            <a:extLst>
              <a:ext uri="{FF2B5EF4-FFF2-40B4-BE49-F238E27FC236}">
                <a16:creationId xmlns:a16="http://schemas.microsoft.com/office/drawing/2014/main" id="{CA846458-7305-4BD5-8704-7035D36CCE13}"/>
              </a:ext>
            </a:extLst>
          </p:cNvPr>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16766" y="2136059"/>
            <a:ext cx="925346" cy="92534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FBC27F5-C4ED-40A8-B8E9-B4DFC77888C7}"/>
              </a:ext>
            </a:extLst>
          </p:cNvPr>
          <p:cNvSpPr/>
          <p:nvPr/>
        </p:nvSpPr>
        <p:spPr>
          <a:xfrm>
            <a:off x="4434788" y="3065790"/>
            <a:ext cx="6620205" cy="866093"/>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300" b="1">
                <a:latin typeface="Arial" panose="020B0604020202020204" pitchFamily="34" charset="0"/>
                <a:cs typeface="Arial" panose="020B0604020202020204" pitchFamily="34" charset="0"/>
              </a:rPr>
              <a:t>Digital exclusion is a recognised form of inequality</a:t>
            </a:r>
          </a:p>
        </p:txBody>
      </p:sp>
      <p:sp>
        <p:nvSpPr>
          <p:cNvPr id="19" name="Rectangle 18">
            <a:extLst>
              <a:ext uri="{FF2B5EF4-FFF2-40B4-BE49-F238E27FC236}">
                <a16:creationId xmlns:a16="http://schemas.microsoft.com/office/drawing/2014/main" id="{5058CF79-74A4-4844-88C1-979793D05CCA}"/>
              </a:ext>
            </a:extLst>
          </p:cNvPr>
          <p:cNvSpPr/>
          <p:nvPr/>
        </p:nvSpPr>
        <p:spPr>
          <a:xfrm>
            <a:off x="4445598" y="4036687"/>
            <a:ext cx="6620205" cy="1433506"/>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300" b="1">
                <a:latin typeface="Arial" panose="020B0604020202020204" pitchFamily="34" charset="0"/>
                <a:cs typeface="Arial" panose="020B0604020202020204" pitchFamily="34" charset="0"/>
              </a:rPr>
              <a:t>Close correlation between digital exclusion and social disadvantages including lower income, lower levels of education, and poor housing</a:t>
            </a:r>
          </a:p>
        </p:txBody>
      </p:sp>
      <p:sp>
        <p:nvSpPr>
          <p:cNvPr id="20" name="Rectangle 19">
            <a:extLst>
              <a:ext uri="{FF2B5EF4-FFF2-40B4-BE49-F238E27FC236}">
                <a16:creationId xmlns:a16="http://schemas.microsoft.com/office/drawing/2014/main" id="{0616CA1D-FC50-422A-A6A1-2F554144514E}"/>
              </a:ext>
            </a:extLst>
          </p:cNvPr>
          <p:cNvSpPr/>
          <p:nvPr/>
        </p:nvSpPr>
        <p:spPr>
          <a:xfrm>
            <a:off x="4434787" y="5574997"/>
            <a:ext cx="6620205" cy="1103205"/>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300" b="1">
                <a:latin typeface="Arial" panose="020B0604020202020204" pitchFamily="34" charset="0"/>
                <a:cs typeface="Arial" panose="020B0604020202020204" pitchFamily="34" charset="0"/>
              </a:rPr>
              <a:t>Better digital access can increase access to health services</a:t>
            </a:r>
          </a:p>
        </p:txBody>
      </p:sp>
    </p:spTree>
    <p:extLst>
      <p:ext uri="{BB962C8B-B14F-4D97-AF65-F5344CB8AC3E}">
        <p14:creationId xmlns:p14="http://schemas.microsoft.com/office/powerpoint/2010/main" val="3955686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56D8270-C0B9-4A89-9AD3-7EC5099789FF}"/>
              </a:ext>
            </a:extLst>
          </p:cNvPr>
          <p:cNvSpPr/>
          <p:nvPr/>
        </p:nvSpPr>
        <p:spPr>
          <a:xfrm>
            <a:off x="150301" y="849467"/>
            <a:ext cx="2288099" cy="586896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Context, challenges, and consequences</a:t>
            </a:r>
          </a:p>
        </p:txBody>
      </p:sp>
      <p:sp>
        <p:nvSpPr>
          <p:cNvPr id="10" name="!!Rectangle 7">
            <a:extLst>
              <a:ext uri="{FF2B5EF4-FFF2-40B4-BE49-F238E27FC236}">
                <a16:creationId xmlns:a16="http://schemas.microsoft.com/office/drawing/2014/main" id="{75CEBA40-6FF4-4815-B6F3-C0C2B6CCBA86}"/>
              </a:ext>
            </a:extLst>
          </p:cNvPr>
          <p:cNvSpPr/>
          <p:nvPr/>
        </p:nvSpPr>
        <p:spPr>
          <a:xfrm>
            <a:off x="4950901" y="8748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Agree place-based approach</a:t>
            </a:r>
          </a:p>
        </p:txBody>
      </p:sp>
      <p:sp>
        <p:nvSpPr>
          <p:cNvPr id="12" name="!!Rectangle 7">
            <a:extLst>
              <a:ext uri="{FF2B5EF4-FFF2-40B4-BE49-F238E27FC236}">
                <a16:creationId xmlns:a16="http://schemas.microsoft.com/office/drawing/2014/main" id="{1E744DD5-8717-41DA-9DA6-E4100D815FFB}"/>
              </a:ext>
            </a:extLst>
          </p:cNvPr>
          <p:cNvSpPr/>
          <p:nvPr/>
        </p:nvSpPr>
        <p:spPr>
          <a:xfrm>
            <a:off x="2550601" y="849467"/>
            <a:ext cx="2288099" cy="5868967"/>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Enabling policies and programmes</a:t>
            </a:r>
          </a:p>
        </p:txBody>
      </p:sp>
      <p:sp>
        <p:nvSpPr>
          <p:cNvPr id="13" name="!!Rectangle 7">
            <a:extLst>
              <a:ext uri="{FF2B5EF4-FFF2-40B4-BE49-F238E27FC236}">
                <a16:creationId xmlns:a16="http://schemas.microsoft.com/office/drawing/2014/main" id="{80105E43-B6E1-46EF-8D6C-907345555E78}"/>
              </a:ext>
            </a:extLst>
          </p:cNvPr>
          <p:cNvSpPr/>
          <p:nvPr/>
        </p:nvSpPr>
        <p:spPr>
          <a:xfrm>
            <a:off x="9753600" y="874867"/>
            <a:ext cx="2288099" cy="58689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2100">
              <a:latin typeface="Arial" panose="020B0604020202020204" pitchFamily="34" charset="0"/>
              <a:ea typeface="Cambria" panose="02040503050406030204" pitchFamily="18" charset="0"/>
              <a:cs typeface="Arial" panose="020B0604020202020204" pitchFamily="34" charset="0"/>
            </a:endParaRPr>
          </a:p>
        </p:txBody>
      </p:sp>
      <p:sp>
        <p:nvSpPr>
          <p:cNvPr id="14" name="!!Rectangle 7">
            <a:extLst>
              <a:ext uri="{FF2B5EF4-FFF2-40B4-BE49-F238E27FC236}">
                <a16:creationId xmlns:a16="http://schemas.microsoft.com/office/drawing/2014/main" id="{78B7ECC9-926E-494D-9988-B9FE76A1ABE4}"/>
              </a:ext>
            </a:extLst>
          </p:cNvPr>
          <p:cNvSpPr/>
          <p:nvPr/>
        </p:nvSpPr>
        <p:spPr>
          <a:xfrm>
            <a:off x="7366000" y="8494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600" b="1">
                <a:latin typeface="Arial" panose="020B0604020202020204" pitchFamily="34" charset="0"/>
                <a:ea typeface="Cambria" panose="02040503050406030204" pitchFamily="18" charset="0"/>
                <a:cs typeface="Arial" panose="020B0604020202020204" pitchFamily="34" charset="0"/>
              </a:rPr>
              <a:t>Co-production</a:t>
            </a:r>
          </a:p>
        </p:txBody>
      </p:sp>
      <p:sp>
        <p:nvSpPr>
          <p:cNvPr id="15" name="!!Rectangle 7">
            <a:extLst>
              <a:ext uri="{FF2B5EF4-FFF2-40B4-BE49-F238E27FC236}">
                <a16:creationId xmlns:a16="http://schemas.microsoft.com/office/drawing/2014/main" id="{7536D9CB-D6A7-45ED-A596-4D6E830B8FC8}"/>
              </a:ext>
            </a:extLst>
          </p:cNvPr>
          <p:cNvSpPr/>
          <p:nvPr/>
        </p:nvSpPr>
        <p:spPr>
          <a:xfrm>
            <a:off x="4991100" y="3173567"/>
            <a:ext cx="3350316"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Swale Playbook Programme </a:t>
            </a:r>
          </a:p>
        </p:txBody>
      </p:sp>
      <p:sp>
        <p:nvSpPr>
          <p:cNvPr id="16" name="Isosceles Triangle 15">
            <a:extLst>
              <a:ext uri="{FF2B5EF4-FFF2-40B4-BE49-F238E27FC236}">
                <a16:creationId xmlns:a16="http://schemas.microsoft.com/office/drawing/2014/main" id="{B442764E-3A7F-484E-8718-28C747DBEB17}"/>
              </a:ext>
            </a:extLst>
          </p:cNvPr>
          <p:cNvSpPr/>
          <p:nvPr/>
        </p:nvSpPr>
        <p:spPr>
          <a:xfrm rot="5400000">
            <a:off x="7554347" y="3960634"/>
            <a:ext cx="2122337" cy="5481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7">
            <a:extLst>
              <a:ext uri="{FF2B5EF4-FFF2-40B4-BE49-F238E27FC236}">
                <a16:creationId xmlns:a16="http://schemas.microsoft.com/office/drawing/2014/main" id="{E74515DB-10B9-4C9C-932E-C950A4872466}"/>
              </a:ext>
            </a:extLst>
          </p:cNvPr>
          <p:cNvSpPr/>
          <p:nvPr/>
        </p:nvSpPr>
        <p:spPr>
          <a:xfrm>
            <a:off x="9844599" y="2033565"/>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Life Science </a:t>
            </a:r>
          </a:p>
        </p:txBody>
      </p:sp>
      <p:sp>
        <p:nvSpPr>
          <p:cNvPr id="18" name="!!number1">
            <a:extLst>
              <a:ext uri="{FF2B5EF4-FFF2-40B4-BE49-F238E27FC236}">
                <a16:creationId xmlns:a16="http://schemas.microsoft.com/office/drawing/2014/main" id="{282A86C8-F002-43CD-9854-DCD6FD120208}"/>
              </a:ext>
            </a:extLst>
          </p:cNvPr>
          <p:cNvSpPr/>
          <p:nvPr/>
        </p:nvSpPr>
        <p:spPr>
          <a:xfrm>
            <a:off x="23301" y="6784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19" name="!!number1">
            <a:extLst>
              <a:ext uri="{FF2B5EF4-FFF2-40B4-BE49-F238E27FC236}">
                <a16:creationId xmlns:a16="http://schemas.microsoft.com/office/drawing/2014/main" id="{90EC461A-C54C-4B48-8C12-E6601FD81705}"/>
              </a:ext>
            </a:extLst>
          </p:cNvPr>
          <p:cNvSpPr/>
          <p:nvPr/>
        </p:nvSpPr>
        <p:spPr>
          <a:xfrm>
            <a:off x="2515583" y="728932"/>
            <a:ext cx="650782" cy="705456"/>
          </a:xfrm>
          <a:prstGeom prst="ellipse">
            <a:avLst/>
          </a:prstGeom>
          <a:solidFill>
            <a:srgbClr val="C55A1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3</a:t>
            </a:r>
          </a:p>
        </p:txBody>
      </p:sp>
      <p:sp>
        <p:nvSpPr>
          <p:cNvPr id="20" name="!!number1">
            <a:extLst>
              <a:ext uri="{FF2B5EF4-FFF2-40B4-BE49-F238E27FC236}">
                <a16:creationId xmlns:a16="http://schemas.microsoft.com/office/drawing/2014/main" id="{D1DB0178-8968-4EDB-828E-FB33F7003699}"/>
              </a:ext>
            </a:extLst>
          </p:cNvPr>
          <p:cNvSpPr/>
          <p:nvPr/>
        </p:nvSpPr>
        <p:spPr>
          <a:xfrm>
            <a:off x="9676417" y="728932"/>
            <a:ext cx="650782" cy="70545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2</a:t>
            </a:r>
          </a:p>
        </p:txBody>
      </p:sp>
      <p:grpSp>
        <p:nvGrpSpPr>
          <p:cNvPr id="21" name="Group 20">
            <a:extLst>
              <a:ext uri="{FF2B5EF4-FFF2-40B4-BE49-F238E27FC236}">
                <a16:creationId xmlns:a16="http://schemas.microsoft.com/office/drawing/2014/main" id="{B0AAD80D-076A-43E6-9C3D-EA10CC30E0EB}"/>
              </a:ext>
            </a:extLst>
          </p:cNvPr>
          <p:cNvGrpSpPr>
            <a:grpSpLocks noChangeAspect="1"/>
          </p:cNvGrpSpPr>
          <p:nvPr/>
        </p:nvGrpSpPr>
        <p:grpSpPr>
          <a:xfrm>
            <a:off x="7076383" y="5497665"/>
            <a:ext cx="1265033" cy="1066934"/>
            <a:chOff x="9749367" y="-346304"/>
            <a:chExt cx="5997434" cy="5058259"/>
          </a:xfrm>
          <a:solidFill>
            <a:schemeClr val="tx1"/>
          </a:solidFill>
        </p:grpSpPr>
        <p:sp>
          <p:nvSpPr>
            <p:cNvPr id="22" name="Freeform: Shape 21">
              <a:extLst>
                <a:ext uri="{FF2B5EF4-FFF2-40B4-BE49-F238E27FC236}">
                  <a16:creationId xmlns:a16="http://schemas.microsoft.com/office/drawing/2014/main" id="{CE2A8E8E-926C-4B0E-A632-45B0DE3FEADD}"/>
                </a:ext>
              </a:extLst>
            </p:cNvPr>
            <p:cNvSpPr/>
            <p:nvPr/>
          </p:nvSpPr>
          <p:spPr>
            <a:xfrm>
              <a:off x="11456877" y="-346304"/>
              <a:ext cx="3294195" cy="2052035"/>
            </a:xfrm>
            <a:custGeom>
              <a:avLst/>
              <a:gdLst>
                <a:gd name="connsiteX0" fmla="*/ 651758 w 3294195"/>
                <a:gd name="connsiteY0" fmla="*/ 1747235 h 2052035"/>
                <a:gd name="connsiteX1" fmla="*/ 664458 w 3294195"/>
                <a:gd name="connsiteY1" fmla="*/ 1544035 h 2052035"/>
                <a:gd name="connsiteX2" fmla="*/ 715258 w 3294195"/>
                <a:gd name="connsiteY2" fmla="*/ 1493235 h 2052035"/>
                <a:gd name="connsiteX3" fmla="*/ 639058 w 3294195"/>
                <a:gd name="connsiteY3" fmla="*/ 1378935 h 2052035"/>
                <a:gd name="connsiteX4" fmla="*/ 550158 w 3294195"/>
                <a:gd name="connsiteY4" fmla="*/ 1366235 h 2052035"/>
                <a:gd name="connsiteX5" fmla="*/ 473958 w 3294195"/>
                <a:gd name="connsiteY5" fmla="*/ 1290035 h 2052035"/>
                <a:gd name="connsiteX6" fmla="*/ 397758 w 3294195"/>
                <a:gd name="connsiteY6" fmla="*/ 1226535 h 2052035"/>
                <a:gd name="connsiteX7" fmla="*/ 346958 w 3294195"/>
                <a:gd name="connsiteY7" fmla="*/ 1163035 h 2052035"/>
                <a:gd name="connsiteX8" fmla="*/ 194558 w 3294195"/>
                <a:gd name="connsiteY8" fmla="*/ 1124935 h 2052035"/>
                <a:gd name="connsiteX9" fmla="*/ 143758 w 3294195"/>
                <a:gd name="connsiteY9" fmla="*/ 1074135 h 2052035"/>
                <a:gd name="connsiteX10" fmla="*/ 118358 w 3294195"/>
                <a:gd name="connsiteY10" fmla="*/ 1036035 h 2052035"/>
                <a:gd name="connsiteX11" fmla="*/ 80258 w 3294195"/>
                <a:gd name="connsiteY11" fmla="*/ 1010635 h 2052035"/>
                <a:gd name="connsiteX12" fmla="*/ 29458 w 3294195"/>
                <a:gd name="connsiteY12" fmla="*/ 896335 h 2052035"/>
                <a:gd name="connsiteX13" fmla="*/ 16758 w 3294195"/>
                <a:gd name="connsiteY13" fmla="*/ 845535 h 2052035"/>
                <a:gd name="connsiteX14" fmla="*/ 4058 w 3294195"/>
                <a:gd name="connsiteY14" fmla="*/ 807435 h 2052035"/>
                <a:gd name="connsiteX15" fmla="*/ 92958 w 3294195"/>
                <a:gd name="connsiteY15" fmla="*/ 896335 h 2052035"/>
                <a:gd name="connsiteX16" fmla="*/ 143758 w 3294195"/>
                <a:gd name="connsiteY16" fmla="*/ 934435 h 2052035"/>
                <a:gd name="connsiteX17" fmla="*/ 232658 w 3294195"/>
                <a:gd name="connsiteY17" fmla="*/ 909035 h 2052035"/>
                <a:gd name="connsiteX18" fmla="*/ 245358 w 3294195"/>
                <a:gd name="connsiteY18" fmla="*/ 832835 h 2052035"/>
                <a:gd name="connsiteX19" fmla="*/ 258058 w 3294195"/>
                <a:gd name="connsiteY19" fmla="*/ 782035 h 2052035"/>
                <a:gd name="connsiteX20" fmla="*/ 245358 w 3294195"/>
                <a:gd name="connsiteY20" fmla="*/ 578835 h 2052035"/>
                <a:gd name="connsiteX21" fmla="*/ 181858 w 3294195"/>
                <a:gd name="connsiteY21" fmla="*/ 566135 h 2052035"/>
                <a:gd name="connsiteX22" fmla="*/ 169158 w 3294195"/>
                <a:gd name="connsiteY22" fmla="*/ 528035 h 2052035"/>
                <a:gd name="connsiteX23" fmla="*/ 181858 w 3294195"/>
                <a:gd name="connsiteY23" fmla="*/ 489935 h 2052035"/>
                <a:gd name="connsiteX24" fmla="*/ 296158 w 3294195"/>
                <a:gd name="connsiteY24" fmla="*/ 426435 h 2052035"/>
                <a:gd name="connsiteX25" fmla="*/ 283458 w 3294195"/>
                <a:gd name="connsiteY25" fmla="*/ 197835 h 2052035"/>
                <a:gd name="connsiteX26" fmla="*/ 258058 w 3294195"/>
                <a:gd name="connsiteY26" fmla="*/ 159735 h 2052035"/>
                <a:gd name="connsiteX27" fmla="*/ 270758 w 3294195"/>
                <a:gd name="connsiteY27" fmla="*/ 7335 h 2052035"/>
                <a:gd name="connsiteX28" fmla="*/ 334258 w 3294195"/>
                <a:gd name="connsiteY28" fmla="*/ 20035 h 2052035"/>
                <a:gd name="connsiteX29" fmla="*/ 410458 w 3294195"/>
                <a:gd name="connsiteY29" fmla="*/ 70835 h 2052035"/>
                <a:gd name="connsiteX30" fmla="*/ 435858 w 3294195"/>
                <a:gd name="connsiteY30" fmla="*/ 108935 h 2052035"/>
                <a:gd name="connsiteX31" fmla="*/ 499358 w 3294195"/>
                <a:gd name="connsiteY31" fmla="*/ 121635 h 2052035"/>
                <a:gd name="connsiteX32" fmla="*/ 804158 w 3294195"/>
                <a:gd name="connsiteY32" fmla="*/ 134335 h 2052035"/>
                <a:gd name="connsiteX33" fmla="*/ 905758 w 3294195"/>
                <a:gd name="connsiteY33" fmla="*/ 185135 h 2052035"/>
                <a:gd name="connsiteX34" fmla="*/ 1058158 w 3294195"/>
                <a:gd name="connsiteY34" fmla="*/ 235935 h 2052035"/>
                <a:gd name="connsiteX35" fmla="*/ 1083558 w 3294195"/>
                <a:gd name="connsiteY35" fmla="*/ 274035 h 2052035"/>
                <a:gd name="connsiteX36" fmla="*/ 1172458 w 3294195"/>
                <a:gd name="connsiteY36" fmla="*/ 324835 h 2052035"/>
                <a:gd name="connsiteX37" fmla="*/ 1210558 w 3294195"/>
                <a:gd name="connsiteY37" fmla="*/ 350235 h 2052035"/>
                <a:gd name="connsiteX38" fmla="*/ 1261358 w 3294195"/>
                <a:gd name="connsiteY38" fmla="*/ 375635 h 2052035"/>
                <a:gd name="connsiteX39" fmla="*/ 1299458 w 3294195"/>
                <a:gd name="connsiteY39" fmla="*/ 401035 h 2052035"/>
                <a:gd name="connsiteX40" fmla="*/ 1375658 w 3294195"/>
                <a:gd name="connsiteY40" fmla="*/ 426435 h 2052035"/>
                <a:gd name="connsiteX41" fmla="*/ 1451858 w 3294195"/>
                <a:gd name="connsiteY41" fmla="*/ 477235 h 2052035"/>
                <a:gd name="connsiteX42" fmla="*/ 1629658 w 3294195"/>
                <a:gd name="connsiteY42" fmla="*/ 502635 h 2052035"/>
                <a:gd name="connsiteX43" fmla="*/ 1705858 w 3294195"/>
                <a:gd name="connsiteY43" fmla="*/ 515335 h 2052035"/>
                <a:gd name="connsiteX44" fmla="*/ 2378958 w 3294195"/>
                <a:gd name="connsiteY44" fmla="*/ 528035 h 2052035"/>
                <a:gd name="connsiteX45" fmla="*/ 2417058 w 3294195"/>
                <a:gd name="connsiteY45" fmla="*/ 566135 h 2052035"/>
                <a:gd name="connsiteX46" fmla="*/ 2505958 w 3294195"/>
                <a:gd name="connsiteY46" fmla="*/ 604235 h 2052035"/>
                <a:gd name="connsiteX47" fmla="*/ 2594858 w 3294195"/>
                <a:gd name="connsiteY47" fmla="*/ 667735 h 2052035"/>
                <a:gd name="connsiteX48" fmla="*/ 2620258 w 3294195"/>
                <a:gd name="connsiteY48" fmla="*/ 718535 h 2052035"/>
                <a:gd name="connsiteX49" fmla="*/ 2632958 w 3294195"/>
                <a:gd name="connsiteY49" fmla="*/ 807435 h 2052035"/>
                <a:gd name="connsiteX50" fmla="*/ 2747258 w 3294195"/>
                <a:gd name="connsiteY50" fmla="*/ 909035 h 2052035"/>
                <a:gd name="connsiteX51" fmla="*/ 2810758 w 3294195"/>
                <a:gd name="connsiteY51" fmla="*/ 959835 h 2052035"/>
                <a:gd name="connsiteX52" fmla="*/ 2886958 w 3294195"/>
                <a:gd name="connsiteY52" fmla="*/ 1036035 h 2052035"/>
                <a:gd name="connsiteX53" fmla="*/ 2912358 w 3294195"/>
                <a:gd name="connsiteY53" fmla="*/ 1074135 h 2052035"/>
                <a:gd name="connsiteX54" fmla="*/ 2988558 w 3294195"/>
                <a:gd name="connsiteY54" fmla="*/ 1112235 h 2052035"/>
                <a:gd name="connsiteX55" fmla="*/ 3115558 w 3294195"/>
                <a:gd name="connsiteY55" fmla="*/ 1226535 h 2052035"/>
                <a:gd name="connsiteX56" fmla="*/ 3140958 w 3294195"/>
                <a:gd name="connsiteY56" fmla="*/ 1264635 h 2052035"/>
                <a:gd name="connsiteX57" fmla="*/ 3153658 w 3294195"/>
                <a:gd name="connsiteY57" fmla="*/ 1315435 h 2052035"/>
                <a:gd name="connsiteX58" fmla="*/ 3217158 w 3294195"/>
                <a:gd name="connsiteY58" fmla="*/ 1391635 h 2052035"/>
                <a:gd name="connsiteX59" fmla="*/ 3267958 w 3294195"/>
                <a:gd name="connsiteY59" fmla="*/ 1480535 h 2052035"/>
                <a:gd name="connsiteX60" fmla="*/ 3293358 w 3294195"/>
                <a:gd name="connsiteY60" fmla="*/ 1544035 h 2052035"/>
                <a:gd name="connsiteX61" fmla="*/ 3280658 w 3294195"/>
                <a:gd name="connsiteY61" fmla="*/ 1709135 h 2052035"/>
                <a:gd name="connsiteX62" fmla="*/ 3204458 w 3294195"/>
                <a:gd name="connsiteY62" fmla="*/ 1734535 h 2052035"/>
                <a:gd name="connsiteX63" fmla="*/ 3166358 w 3294195"/>
                <a:gd name="connsiteY63" fmla="*/ 1645635 h 2052035"/>
                <a:gd name="connsiteX64" fmla="*/ 3090158 w 3294195"/>
                <a:gd name="connsiteY64" fmla="*/ 1658335 h 2052035"/>
                <a:gd name="connsiteX65" fmla="*/ 3077458 w 3294195"/>
                <a:gd name="connsiteY65" fmla="*/ 1721835 h 2052035"/>
                <a:gd name="connsiteX66" fmla="*/ 3026658 w 3294195"/>
                <a:gd name="connsiteY66" fmla="*/ 1759935 h 2052035"/>
                <a:gd name="connsiteX67" fmla="*/ 2988558 w 3294195"/>
                <a:gd name="connsiteY67" fmla="*/ 1798035 h 2052035"/>
                <a:gd name="connsiteX68" fmla="*/ 2899658 w 3294195"/>
                <a:gd name="connsiteY68" fmla="*/ 1886935 h 2052035"/>
                <a:gd name="connsiteX69" fmla="*/ 2861558 w 3294195"/>
                <a:gd name="connsiteY69" fmla="*/ 1912335 h 2052035"/>
                <a:gd name="connsiteX70" fmla="*/ 2798058 w 3294195"/>
                <a:gd name="connsiteY70" fmla="*/ 1963135 h 2052035"/>
                <a:gd name="connsiteX71" fmla="*/ 2747258 w 3294195"/>
                <a:gd name="connsiteY71" fmla="*/ 2001235 h 2052035"/>
                <a:gd name="connsiteX72" fmla="*/ 2658358 w 3294195"/>
                <a:gd name="connsiteY72" fmla="*/ 2026635 h 2052035"/>
                <a:gd name="connsiteX73" fmla="*/ 2607558 w 3294195"/>
                <a:gd name="connsiteY73" fmla="*/ 2052035 h 2052035"/>
                <a:gd name="connsiteX74" fmla="*/ 2442458 w 3294195"/>
                <a:gd name="connsiteY74" fmla="*/ 2039335 h 2052035"/>
                <a:gd name="connsiteX75" fmla="*/ 2404358 w 3294195"/>
                <a:gd name="connsiteY75" fmla="*/ 2026635 h 2052035"/>
                <a:gd name="connsiteX76" fmla="*/ 2315458 w 3294195"/>
                <a:gd name="connsiteY76" fmla="*/ 1963135 h 2052035"/>
                <a:gd name="connsiteX77" fmla="*/ 2290058 w 3294195"/>
                <a:gd name="connsiteY77" fmla="*/ 1925035 h 2052035"/>
                <a:gd name="connsiteX78" fmla="*/ 2201158 w 3294195"/>
                <a:gd name="connsiteY78" fmla="*/ 1823435 h 2052035"/>
                <a:gd name="connsiteX79" fmla="*/ 1959858 w 3294195"/>
                <a:gd name="connsiteY79" fmla="*/ 1836135 h 2052035"/>
                <a:gd name="connsiteX80" fmla="*/ 1756658 w 3294195"/>
                <a:gd name="connsiteY80" fmla="*/ 1848835 h 2052035"/>
                <a:gd name="connsiteX81" fmla="*/ 1489958 w 3294195"/>
                <a:gd name="connsiteY81" fmla="*/ 1836135 h 2052035"/>
                <a:gd name="connsiteX82" fmla="*/ 1451858 w 3294195"/>
                <a:gd name="connsiteY82" fmla="*/ 1798035 h 2052035"/>
                <a:gd name="connsiteX83" fmla="*/ 1185158 w 3294195"/>
                <a:gd name="connsiteY83" fmla="*/ 1759935 h 2052035"/>
                <a:gd name="connsiteX84" fmla="*/ 1108958 w 3294195"/>
                <a:gd name="connsiteY84" fmla="*/ 1772635 h 2052035"/>
                <a:gd name="connsiteX85" fmla="*/ 1070858 w 3294195"/>
                <a:gd name="connsiteY85" fmla="*/ 1823435 h 2052035"/>
                <a:gd name="connsiteX86" fmla="*/ 1007358 w 3294195"/>
                <a:gd name="connsiteY86" fmla="*/ 1632935 h 2052035"/>
                <a:gd name="connsiteX87" fmla="*/ 943858 w 3294195"/>
                <a:gd name="connsiteY87" fmla="*/ 1658335 h 2052035"/>
                <a:gd name="connsiteX88" fmla="*/ 918458 w 3294195"/>
                <a:gd name="connsiteY88" fmla="*/ 1696435 h 2052035"/>
                <a:gd name="connsiteX89" fmla="*/ 867658 w 3294195"/>
                <a:gd name="connsiteY89" fmla="*/ 1747235 h 2052035"/>
                <a:gd name="connsiteX90" fmla="*/ 829558 w 3294195"/>
                <a:gd name="connsiteY90" fmla="*/ 1772635 h 2052035"/>
                <a:gd name="connsiteX91" fmla="*/ 778758 w 3294195"/>
                <a:gd name="connsiteY91" fmla="*/ 1810735 h 2052035"/>
                <a:gd name="connsiteX92" fmla="*/ 651758 w 3294195"/>
                <a:gd name="connsiteY92" fmla="*/ 1747235 h 205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94195" h="2052035">
                  <a:moveTo>
                    <a:pt x="651758" y="1747235"/>
                  </a:moveTo>
                  <a:cubicBezTo>
                    <a:pt x="632708" y="1702785"/>
                    <a:pt x="647998" y="1609874"/>
                    <a:pt x="664458" y="1544035"/>
                  </a:cubicBezTo>
                  <a:cubicBezTo>
                    <a:pt x="670266" y="1520803"/>
                    <a:pt x="710974" y="1516796"/>
                    <a:pt x="715258" y="1493235"/>
                  </a:cubicBezTo>
                  <a:cubicBezTo>
                    <a:pt x="727343" y="1426766"/>
                    <a:pt x="691202" y="1393156"/>
                    <a:pt x="639058" y="1378935"/>
                  </a:cubicBezTo>
                  <a:cubicBezTo>
                    <a:pt x="610179" y="1371059"/>
                    <a:pt x="579791" y="1370468"/>
                    <a:pt x="550158" y="1366235"/>
                  </a:cubicBezTo>
                  <a:cubicBezTo>
                    <a:pt x="524758" y="1340835"/>
                    <a:pt x="503846" y="1309960"/>
                    <a:pt x="473958" y="1290035"/>
                  </a:cubicBezTo>
                  <a:cubicBezTo>
                    <a:pt x="433379" y="1262982"/>
                    <a:pt x="431983" y="1265649"/>
                    <a:pt x="397758" y="1226535"/>
                  </a:cubicBezTo>
                  <a:cubicBezTo>
                    <a:pt x="379908" y="1206135"/>
                    <a:pt x="371203" y="1175157"/>
                    <a:pt x="346958" y="1163035"/>
                  </a:cubicBezTo>
                  <a:cubicBezTo>
                    <a:pt x="300123" y="1139617"/>
                    <a:pt x="194558" y="1124935"/>
                    <a:pt x="194558" y="1124935"/>
                  </a:cubicBezTo>
                  <a:cubicBezTo>
                    <a:pt x="177625" y="1108002"/>
                    <a:pt x="159343" y="1092317"/>
                    <a:pt x="143758" y="1074135"/>
                  </a:cubicBezTo>
                  <a:cubicBezTo>
                    <a:pt x="133825" y="1062546"/>
                    <a:pt x="129151" y="1046828"/>
                    <a:pt x="118358" y="1036035"/>
                  </a:cubicBezTo>
                  <a:cubicBezTo>
                    <a:pt x="107565" y="1025242"/>
                    <a:pt x="92958" y="1019102"/>
                    <a:pt x="80258" y="1010635"/>
                  </a:cubicBezTo>
                  <a:cubicBezTo>
                    <a:pt x="46899" y="960597"/>
                    <a:pt x="47594" y="968879"/>
                    <a:pt x="29458" y="896335"/>
                  </a:cubicBezTo>
                  <a:cubicBezTo>
                    <a:pt x="25225" y="879402"/>
                    <a:pt x="21553" y="862318"/>
                    <a:pt x="16758" y="845535"/>
                  </a:cubicBezTo>
                  <a:cubicBezTo>
                    <a:pt x="13080" y="832663"/>
                    <a:pt x="-8929" y="804188"/>
                    <a:pt x="4058" y="807435"/>
                  </a:cubicBezTo>
                  <a:cubicBezTo>
                    <a:pt x="72043" y="824431"/>
                    <a:pt x="56708" y="860085"/>
                    <a:pt x="92958" y="896335"/>
                  </a:cubicBezTo>
                  <a:cubicBezTo>
                    <a:pt x="107925" y="911302"/>
                    <a:pt x="126825" y="921735"/>
                    <a:pt x="143758" y="934435"/>
                  </a:cubicBezTo>
                  <a:cubicBezTo>
                    <a:pt x="173391" y="925968"/>
                    <a:pt x="210866" y="930827"/>
                    <a:pt x="232658" y="909035"/>
                  </a:cubicBezTo>
                  <a:cubicBezTo>
                    <a:pt x="250866" y="890827"/>
                    <a:pt x="240308" y="858085"/>
                    <a:pt x="245358" y="832835"/>
                  </a:cubicBezTo>
                  <a:cubicBezTo>
                    <a:pt x="248781" y="815719"/>
                    <a:pt x="253825" y="798968"/>
                    <a:pt x="258058" y="782035"/>
                  </a:cubicBezTo>
                  <a:cubicBezTo>
                    <a:pt x="253825" y="714302"/>
                    <a:pt x="267945" y="642832"/>
                    <a:pt x="245358" y="578835"/>
                  </a:cubicBezTo>
                  <a:cubicBezTo>
                    <a:pt x="238174" y="558480"/>
                    <a:pt x="199819" y="578109"/>
                    <a:pt x="181858" y="566135"/>
                  </a:cubicBezTo>
                  <a:cubicBezTo>
                    <a:pt x="170719" y="558709"/>
                    <a:pt x="173391" y="540735"/>
                    <a:pt x="169158" y="528035"/>
                  </a:cubicBezTo>
                  <a:cubicBezTo>
                    <a:pt x="173391" y="515335"/>
                    <a:pt x="173495" y="500388"/>
                    <a:pt x="181858" y="489935"/>
                  </a:cubicBezTo>
                  <a:cubicBezTo>
                    <a:pt x="195575" y="472788"/>
                    <a:pt x="295632" y="426698"/>
                    <a:pt x="296158" y="426435"/>
                  </a:cubicBezTo>
                  <a:cubicBezTo>
                    <a:pt x="326845" y="334374"/>
                    <a:pt x="321495" y="369001"/>
                    <a:pt x="283458" y="197835"/>
                  </a:cubicBezTo>
                  <a:cubicBezTo>
                    <a:pt x="280147" y="182935"/>
                    <a:pt x="266525" y="172435"/>
                    <a:pt x="258058" y="159735"/>
                  </a:cubicBezTo>
                  <a:cubicBezTo>
                    <a:pt x="262291" y="108935"/>
                    <a:pt x="246348" y="52087"/>
                    <a:pt x="270758" y="7335"/>
                  </a:cubicBezTo>
                  <a:cubicBezTo>
                    <a:pt x="281094" y="-11615"/>
                    <a:pt x="314607" y="11103"/>
                    <a:pt x="334258" y="20035"/>
                  </a:cubicBezTo>
                  <a:cubicBezTo>
                    <a:pt x="362049" y="32667"/>
                    <a:pt x="410458" y="70835"/>
                    <a:pt x="410458" y="70835"/>
                  </a:cubicBezTo>
                  <a:cubicBezTo>
                    <a:pt x="418925" y="83535"/>
                    <a:pt x="422606" y="101362"/>
                    <a:pt x="435858" y="108935"/>
                  </a:cubicBezTo>
                  <a:cubicBezTo>
                    <a:pt x="454600" y="119645"/>
                    <a:pt x="477823" y="120150"/>
                    <a:pt x="499358" y="121635"/>
                  </a:cubicBezTo>
                  <a:cubicBezTo>
                    <a:pt x="600805" y="128631"/>
                    <a:pt x="702558" y="130102"/>
                    <a:pt x="804158" y="134335"/>
                  </a:cubicBezTo>
                  <a:cubicBezTo>
                    <a:pt x="838025" y="151268"/>
                    <a:pt x="869837" y="173161"/>
                    <a:pt x="905758" y="185135"/>
                  </a:cubicBezTo>
                  <a:lnTo>
                    <a:pt x="1058158" y="235935"/>
                  </a:lnTo>
                  <a:cubicBezTo>
                    <a:pt x="1066625" y="248635"/>
                    <a:pt x="1072765" y="263242"/>
                    <a:pt x="1083558" y="274035"/>
                  </a:cubicBezTo>
                  <a:cubicBezTo>
                    <a:pt x="1104186" y="294663"/>
                    <a:pt x="1149216" y="311554"/>
                    <a:pt x="1172458" y="324835"/>
                  </a:cubicBezTo>
                  <a:cubicBezTo>
                    <a:pt x="1185710" y="332408"/>
                    <a:pt x="1197306" y="342662"/>
                    <a:pt x="1210558" y="350235"/>
                  </a:cubicBezTo>
                  <a:cubicBezTo>
                    <a:pt x="1226996" y="359628"/>
                    <a:pt x="1244920" y="366242"/>
                    <a:pt x="1261358" y="375635"/>
                  </a:cubicBezTo>
                  <a:cubicBezTo>
                    <a:pt x="1274610" y="383208"/>
                    <a:pt x="1285510" y="394836"/>
                    <a:pt x="1299458" y="401035"/>
                  </a:cubicBezTo>
                  <a:cubicBezTo>
                    <a:pt x="1323924" y="411909"/>
                    <a:pt x="1353381" y="411583"/>
                    <a:pt x="1375658" y="426435"/>
                  </a:cubicBezTo>
                  <a:cubicBezTo>
                    <a:pt x="1401058" y="443368"/>
                    <a:pt x="1422242" y="469831"/>
                    <a:pt x="1451858" y="477235"/>
                  </a:cubicBezTo>
                  <a:cubicBezTo>
                    <a:pt x="1555778" y="503215"/>
                    <a:pt x="1456417" y="480980"/>
                    <a:pt x="1629658" y="502635"/>
                  </a:cubicBezTo>
                  <a:cubicBezTo>
                    <a:pt x="1655210" y="505829"/>
                    <a:pt x="1680122" y="514463"/>
                    <a:pt x="1705858" y="515335"/>
                  </a:cubicBezTo>
                  <a:cubicBezTo>
                    <a:pt x="1930136" y="522938"/>
                    <a:pt x="2154591" y="523802"/>
                    <a:pt x="2378958" y="528035"/>
                  </a:cubicBezTo>
                  <a:cubicBezTo>
                    <a:pt x="2391658" y="540735"/>
                    <a:pt x="2402443" y="555696"/>
                    <a:pt x="2417058" y="566135"/>
                  </a:cubicBezTo>
                  <a:cubicBezTo>
                    <a:pt x="2478721" y="610180"/>
                    <a:pt x="2450683" y="576597"/>
                    <a:pt x="2505958" y="604235"/>
                  </a:cubicBezTo>
                  <a:cubicBezTo>
                    <a:pt x="2524529" y="613520"/>
                    <a:pt x="2583353" y="659106"/>
                    <a:pt x="2594858" y="667735"/>
                  </a:cubicBezTo>
                  <a:cubicBezTo>
                    <a:pt x="2603325" y="684668"/>
                    <a:pt x="2615277" y="700270"/>
                    <a:pt x="2620258" y="718535"/>
                  </a:cubicBezTo>
                  <a:cubicBezTo>
                    <a:pt x="2628134" y="747414"/>
                    <a:pt x="2618766" y="781079"/>
                    <a:pt x="2632958" y="807435"/>
                  </a:cubicBezTo>
                  <a:cubicBezTo>
                    <a:pt x="2664645" y="866282"/>
                    <a:pt x="2702770" y="875669"/>
                    <a:pt x="2747258" y="909035"/>
                  </a:cubicBezTo>
                  <a:cubicBezTo>
                    <a:pt x="2768943" y="925299"/>
                    <a:pt x="2791591" y="940668"/>
                    <a:pt x="2810758" y="959835"/>
                  </a:cubicBezTo>
                  <a:cubicBezTo>
                    <a:pt x="2905274" y="1054351"/>
                    <a:pt x="2797168" y="976175"/>
                    <a:pt x="2886958" y="1036035"/>
                  </a:cubicBezTo>
                  <a:cubicBezTo>
                    <a:pt x="2895425" y="1048735"/>
                    <a:pt x="2901565" y="1063342"/>
                    <a:pt x="2912358" y="1074135"/>
                  </a:cubicBezTo>
                  <a:cubicBezTo>
                    <a:pt x="2936977" y="1098754"/>
                    <a:pt x="2957570" y="1101906"/>
                    <a:pt x="2988558" y="1112235"/>
                  </a:cubicBezTo>
                  <a:cubicBezTo>
                    <a:pt x="3032281" y="1145027"/>
                    <a:pt x="3085169" y="1180951"/>
                    <a:pt x="3115558" y="1226535"/>
                  </a:cubicBezTo>
                  <a:lnTo>
                    <a:pt x="3140958" y="1264635"/>
                  </a:lnTo>
                  <a:cubicBezTo>
                    <a:pt x="3145191" y="1281568"/>
                    <a:pt x="3146782" y="1299392"/>
                    <a:pt x="3153658" y="1315435"/>
                  </a:cubicBezTo>
                  <a:cubicBezTo>
                    <a:pt x="3166919" y="1346377"/>
                    <a:pt x="3194272" y="1368749"/>
                    <a:pt x="3217158" y="1391635"/>
                  </a:cubicBezTo>
                  <a:cubicBezTo>
                    <a:pt x="3247898" y="1483855"/>
                    <a:pt x="3203886" y="1365205"/>
                    <a:pt x="3267958" y="1480535"/>
                  </a:cubicBezTo>
                  <a:cubicBezTo>
                    <a:pt x="3279029" y="1500463"/>
                    <a:pt x="3284891" y="1522868"/>
                    <a:pt x="3293358" y="1544035"/>
                  </a:cubicBezTo>
                  <a:cubicBezTo>
                    <a:pt x="3289125" y="1599068"/>
                    <a:pt x="3304000" y="1659117"/>
                    <a:pt x="3280658" y="1709135"/>
                  </a:cubicBezTo>
                  <a:cubicBezTo>
                    <a:pt x="3269336" y="1733397"/>
                    <a:pt x="3204458" y="1734535"/>
                    <a:pt x="3204458" y="1734535"/>
                  </a:cubicBezTo>
                  <a:cubicBezTo>
                    <a:pt x="3191758" y="1704902"/>
                    <a:pt x="3193183" y="1663519"/>
                    <a:pt x="3166358" y="1645635"/>
                  </a:cubicBezTo>
                  <a:cubicBezTo>
                    <a:pt x="3144932" y="1631351"/>
                    <a:pt x="3109709" y="1641577"/>
                    <a:pt x="3090158" y="1658335"/>
                  </a:cubicBezTo>
                  <a:cubicBezTo>
                    <a:pt x="3073769" y="1672383"/>
                    <a:pt x="3088898" y="1703530"/>
                    <a:pt x="3077458" y="1721835"/>
                  </a:cubicBezTo>
                  <a:cubicBezTo>
                    <a:pt x="3066240" y="1739784"/>
                    <a:pt x="3042729" y="1746160"/>
                    <a:pt x="3026658" y="1759935"/>
                  </a:cubicBezTo>
                  <a:cubicBezTo>
                    <a:pt x="3013021" y="1771624"/>
                    <a:pt x="3001258" y="1785335"/>
                    <a:pt x="2988558" y="1798035"/>
                  </a:cubicBezTo>
                  <a:cubicBezTo>
                    <a:pt x="2966205" y="1865095"/>
                    <a:pt x="2986997" y="1828709"/>
                    <a:pt x="2899658" y="1886935"/>
                  </a:cubicBezTo>
                  <a:lnTo>
                    <a:pt x="2861558" y="1912335"/>
                  </a:lnTo>
                  <a:cubicBezTo>
                    <a:pt x="2813360" y="1984632"/>
                    <a:pt x="2864120" y="1925385"/>
                    <a:pt x="2798058" y="1963135"/>
                  </a:cubicBezTo>
                  <a:cubicBezTo>
                    <a:pt x="2779680" y="1973637"/>
                    <a:pt x="2765636" y="1990733"/>
                    <a:pt x="2747258" y="2001235"/>
                  </a:cubicBezTo>
                  <a:cubicBezTo>
                    <a:pt x="2727720" y="2012400"/>
                    <a:pt x="2676354" y="2019887"/>
                    <a:pt x="2658358" y="2026635"/>
                  </a:cubicBezTo>
                  <a:cubicBezTo>
                    <a:pt x="2640631" y="2033282"/>
                    <a:pt x="2624491" y="2043568"/>
                    <a:pt x="2607558" y="2052035"/>
                  </a:cubicBezTo>
                  <a:cubicBezTo>
                    <a:pt x="2552525" y="2047802"/>
                    <a:pt x="2497228" y="2046181"/>
                    <a:pt x="2442458" y="2039335"/>
                  </a:cubicBezTo>
                  <a:cubicBezTo>
                    <a:pt x="2429174" y="2037675"/>
                    <a:pt x="2416663" y="2031908"/>
                    <a:pt x="2404358" y="2026635"/>
                  </a:cubicBezTo>
                  <a:cubicBezTo>
                    <a:pt x="2357755" y="2006662"/>
                    <a:pt x="2347723" y="2001853"/>
                    <a:pt x="2315458" y="1963135"/>
                  </a:cubicBezTo>
                  <a:cubicBezTo>
                    <a:pt x="2305687" y="1951409"/>
                    <a:pt x="2299991" y="1936624"/>
                    <a:pt x="2290058" y="1925035"/>
                  </a:cubicBezTo>
                  <a:cubicBezTo>
                    <a:pt x="2158524" y="1771578"/>
                    <a:pt x="2311757" y="1970900"/>
                    <a:pt x="2201158" y="1823435"/>
                  </a:cubicBezTo>
                  <a:lnTo>
                    <a:pt x="1959858" y="1836135"/>
                  </a:lnTo>
                  <a:cubicBezTo>
                    <a:pt x="1892103" y="1840007"/>
                    <a:pt x="1824523" y="1848835"/>
                    <a:pt x="1756658" y="1848835"/>
                  </a:cubicBezTo>
                  <a:cubicBezTo>
                    <a:pt x="1667657" y="1848835"/>
                    <a:pt x="1578858" y="1840368"/>
                    <a:pt x="1489958" y="1836135"/>
                  </a:cubicBezTo>
                  <a:cubicBezTo>
                    <a:pt x="1477258" y="1823435"/>
                    <a:pt x="1465656" y="1809533"/>
                    <a:pt x="1451858" y="1798035"/>
                  </a:cubicBezTo>
                  <a:cubicBezTo>
                    <a:pt x="1372029" y="1731511"/>
                    <a:pt x="1320141" y="1767434"/>
                    <a:pt x="1185158" y="1759935"/>
                  </a:cubicBezTo>
                  <a:cubicBezTo>
                    <a:pt x="1159758" y="1764168"/>
                    <a:pt x="1131468" y="1760130"/>
                    <a:pt x="1108958" y="1772635"/>
                  </a:cubicBezTo>
                  <a:cubicBezTo>
                    <a:pt x="1090455" y="1782914"/>
                    <a:pt x="1078719" y="1843088"/>
                    <a:pt x="1070858" y="1823435"/>
                  </a:cubicBezTo>
                  <a:cubicBezTo>
                    <a:pt x="985647" y="1610408"/>
                    <a:pt x="1136737" y="1665280"/>
                    <a:pt x="1007358" y="1632935"/>
                  </a:cubicBezTo>
                  <a:cubicBezTo>
                    <a:pt x="986191" y="1641402"/>
                    <a:pt x="962409" y="1645084"/>
                    <a:pt x="943858" y="1658335"/>
                  </a:cubicBezTo>
                  <a:cubicBezTo>
                    <a:pt x="931438" y="1667207"/>
                    <a:pt x="928391" y="1684846"/>
                    <a:pt x="918458" y="1696435"/>
                  </a:cubicBezTo>
                  <a:cubicBezTo>
                    <a:pt x="902873" y="1714617"/>
                    <a:pt x="885840" y="1731650"/>
                    <a:pt x="867658" y="1747235"/>
                  </a:cubicBezTo>
                  <a:cubicBezTo>
                    <a:pt x="856069" y="1757168"/>
                    <a:pt x="841978" y="1763763"/>
                    <a:pt x="829558" y="1772635"/>
                  </a:cubicBezTo>
                  <a:cubicBezTo>
                    <a:pt x="812334" y="1784938"/>
                    <a:pt x="795691" y="1798035"/>
                    <a:pt x="778758" y="1810735"/>
                  </a:cubicBezTo>
                  <a:cubicBezTo>
                    <a:pt x="693221" y="1796479"/>
                    <a:pt x="670808" y="1791685"/>
                    <a:pt x="651758" y="17472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ECE7F2F-DEAF-46B2-87CF-6C5F7443A91C}"/>
                </a:ext>
              </a:extLst>
            </p:cNvPr>
            <p:cNvSpPr/>
            <p:nvPr/>
          </p:nvSpPr>
          <p:spPr>
            <a:xfrm>
              <a:off x="9749367" y="203657"/>
              <a:ext cx="5997434" cy="4508298"/>
            </a:xfrm>
            <a:custGeom>
              <a:avLst/>
              <a:gdLst>
                <a:gd name="connsiteX0" fmla="*/ 1783704 w 5997434"/>
                <a:gd name="connsiteY0" fmla="*/ 12030 h 4508298"/>
                <a:gd name="connsiteX1" fmla="*/ 1809104 w 5997434"/>
                <a:gd name="connsiteY1" fmla="*/ 37430 h 4508298"/>
                <a:gd name="connsiteX2" fmla="*/ 1847204 w 5997434"/>
                <a:gd name="connsiteY2" fmla="*/ 100930 h 4508298"/>
                <a:gd name="connsiteX3" fmla="*/ 1732904 w 5997434"/>
                <a:gd name="connsiteY3" fmla="*/ 164430 h 4508298"/>
                <a:gd name="connsiteX4" fmla="*/ 1669404 w 5997434"/>
                <a:gd name="connsiteY4" fmla="*/ 189830 h 4508298"/>
                <a:gd name="connsiteX5" fmla="*/ 1656704 w 5997434"/>
                <a:gd name="connsiteY5" fmla="*/ 418430 h 4508298"/>
                <a:gd name="connsiteX6" fmla="*/ 1669404 w 5997434"/>
                <a:gd name="connsiteY6" fmla="*/ 481930 h 4508298"/>
                <a:gd name="connsiteX7" fmla="*/ 1720204 w 5997434"/>
                <a:gd name="connsiteY7" fmla="*/ 520030 h 4508298"/>
                <a:gd name="connsiteX8" fmla="*/ 1745604 w 5997434"/>
                <a:gd name="connsiteY8" fmla="*/ 558130 h 4508298"/>
                <a:gd name="connsiteX9" fmla="*/ 1821804 w 5997434"/>
                <a:gd name="connsiteY9" fmla="*/ 596230 h 4508298"/>
                <a:gd name="connsiteX10" fmla="*/ 1898004 w 5997434"/>
                <a:gd name="connsiteY10" fmla="*/ 647030 h 4508298"/>
                <a:gd name="connsiteX11" fmla="*/ 1999604 w 5997434"/>
                <a:gd name="connsiteY11" fmla="*/ 723230 h 4508298"/>
                <a:gd name="connsiteX12" fmla="*/ 2050404 w 5997434"/>
                <a:gd name="connsiteY12" fmla="*/ 748630 h 4508298"/>
                <a:gd name="connsiteX13" fmla="*/ 2126604 w 5997434"/>
                <a:gd name="connsiteY13" fmla="*/ 774030 h 4508298"/>
                <a:gd name="connsiteX14" fmla="*/ 2164704 w 5997434"/>
                <a:gd name="connsiteY14" fmla="*/ 799430 h 4508298"/>
                <a:gd name="connsiteX15" fmla="*/ 2240904 w 5997434"/>
                <a:gd name="connsiteY15" fmla="*/ 837530 h 4508298"/>
                <a:gd name="connsiteX16" fmla="*/ 2279004 w 5997434"/>
                <a:gd name="connsiteY16" fmla="*/ 901030 h 4508298"/>
                <a:gd name="connsiteX17" fmla="*/ 2317104 w 5997434"/>
                <a:gd name="connsiteY17" fmla="*/ 939130 h 4508298"/>
                <a:gd name="connsiteX18" fmla="*/ 2291704 w 5997434"/>
                <a:gd name="connsiteY18" fmla="*/ 1028030 h 4508298"/>
                <a:gd name="connsiteX19" fmla="*/ 2279004 w 5997434"/>
                <a:gd name="connsiteY19" fmla="*/ 1180430 h 4508298"/>
                <a:gd name="connsiteX20" fmla="*/ 2279004 w 5997434"/>
                <a:gd name="connsiteY20" fmla="*/ 1320130 h 4508298"/>
                <a:gd name="connsiteX21" fmla="*/ 2329804 w 5997434"/>
                <a:gd name="connsiteY21" fmla="*/ 1345530 h 4508298"/>
                <a:gd name="connsiteX22" fmla="*/ 2482204 w 5997434"/>
                <a:gd name="connsiteY22" fmla="*/ 1370930 h 4508298"/>
                <a:gd name="connsiteX23" fmla="*/ 2558404 w 5997434"/>
                <a:gd name="connsiteY23" fmla="*/ 1383630 h 4508298"/>
                <a:gd name="connsiteX24" fmla="*/ 2698104 w 5997434"/>
                <a:gd name="connsiteY24" fmla="*/ 1421730 h 4508298"/>
                <a:gd name="connsiteX25" fmla="*/ 3155304 w 5997434"/>
                <a:gd name="connsiteY25" fmla="*/ 1472530 h 4508298"/>
                <a:gd name="connsiteX26" fmla="*/ 3231504 w 5997434"/>
                <a:gd name="connsiteY26" fmla="*/ 1510630 h 4508298"/>
                <a:gd name="connsiteX27" fmla="*/ 3625204 w 5997434"/>
                <a:gd name="connsiteY27" fmla="*/ 1510630 h 4508298"/>
                <a:gd name="connsiteX28" fmla="*/ 3688704 w 5997434"/>
                <a:gd name="connsiteY28" fmla="*/ 1497930 h 4508298"/>
                <a:gd name="connsiteX29" fmla="*/ 3726804 w 5997434"/>
                <a:gd name="connsiteY29" fmla="*/ 1472530 h 4508298"/>
                <a:gd name="connsiteX30" fmla="*/ 3955404 w 5997434"/>
                <a:gd name="connsiteY30" fmla="*/ 1497930 h 4508298"/>
                <a:gd name="connsiteX31" fmla="*/ 4044304 w 5997434"/>
                <a:gd name="connsiteY31" fmla="*/ 1574130 h 4508298"/>
                <a:gd name="connsiteX32" fmla="*/ 4082404 w 5997434"/>
                <a:gd name="connsiteY32" fmla="*/ 1624930 h 4508298"/>
                <a:gd name="connsiteX33" fmla="*/ 4145904 w 5997434"/>
                <a:gd name="connsiteY33" fmla="*/ 1663030 h 4508298"/>
                <a:gd name="connsiteX34" fmla="*/ 4196704 w 5997434"/>
                <a:gd name="connsiteY34" fmla="*/ 1701130 h 4508298"/>
                <a:gd name="connsiteX35" fmla="*/ 4234804 w 5997434"/>
                <a:gd name="connsiteY35" fmla="*/ 1713830 h 4508298"/>
                <a:gd name="connsiteX36" fmla="*/ 4374504 w 5997434"/>
                <a:gd name="connsiteY36" fmla="*/ 1739230 h 4508298"/>
                <a:gd name="connsiteX37" fmla="*/ 4476104 w 5997434"/>
                <a:gd name="connsiteY37" fmla="*/ 1726530 h 4508298"/>
                <a:gd name="connsiteX38" fmla="*/ 4514204 w 5997434"/>
                <a:gd name="connsiteY38" fmla="*/ 1675730 h 4508298"/>
                <a:gd name="connsiteX39" fmla="*/ 4565004 w 5997434"/>
                <a:gd name="connsiteY39" fmla="*/ 1650330 h 4508298"/>
                <a:gd name="connsiteX40" fmla="*/ 4831704 w 5997434"/>
                <a:gd name="connsiteY40" fmla="*/ 1650330 h 4508298"/>
                <a:gd name="connsiteX41" fmla="*/ 4933304 w 5997434"/>
                <a:gd name="connsiteY41" fmla="*/ 1624930 h 4508298"/>
                <a:gd name="connsiteX42" fmla="*/ 5047604 w 5997434"/>
                <a:gd name="connsiteY42" fmla="*/ 1663030 h 4508298"/>
                <a:gd name="connsiteX43" fmla="*/ 5073004 w 5997434"/>
                <a:gd name="connsiteY43" fmla="*/ 1701130 h 4508298"/>
                <a:gd name="connsiteX44" fmla="*/ 5085704 w 5997434"/>
                <a:gd name="connsiteY44" fmla="*/ 1751930 h 4508298"/>
                <a:gd name="connsiteX45" fmla="*/ 5136504 w 5997434"/>
                <a:gd name="connsiteY45" fmla="*/ 1828130 h 4508298"/>
                <a:gd name="connsiteX46" fmla="*/ 5238104 w 5997434"/>
                <a:gd name="connsiteY46" fmla="*/ 1853530 h 4508298"/>
                <a:gd name="connsiteX47" fmla="*/ 5377804 w 5997434"/>
                <a:gd name="connsiteY47" fmla="*/ 1917030 h 4508298"/>
                <a:gd name="connsiteX48" fmla="*/ 5441304 w 5997434"/>
                <a:gd name="connsiteY48" fmla="*/ 1967830 h 4508298"/>
                <a:gd name="connsiteX49" fmla="*/ 5530204 w 5997434"/>
                <a:gd name="connsiteY49" fmla="*/ 1993230 h 4508298"/>
                <a:gd name="connsiteX50" fmla="*/ 5593704 w 5997434"/>
                <a:gd name="connsiteY50" fmla="*/ 2031330 h 4508298"/>
                <a:gd name="connsiteX51" fmla="*/ 5733404 w 5997434"/>
                <a:gd name="connsiteY51" fmla="*/ 2145630 h 4508298"/>
                <a:gd name="connsiteX52" fmla="*/ 5809604 w 5997434"/>
                <a:gd name="connsiteY52" fmla="*/ 2171030 h 4508298"/>
                <a:gd name="connsiteX53" fmla="*/ 5936604 w 5997434"/>
                <a:gd name="connsiteY53" fmla="*/ 2209130 h 4508298"/>
                <a:gd name="connsiteX54" fmla="*/ 5962004 w 5997434"/>
                <a:gd name="connsiteY54" fmla="*/ 2374230 h 4508298"/>
                <a:gd name="connsiteX55" fmla="*/ 5885804 w 5997434"/>
                <a:gd name="connsiteY55" fmla="*/ 2425030 h 4508298"/>
                <a:gd name="connsiteX56" fmla="*/ 5860404 w 5997434"/>
                <a:gd name="connsiteY56" fmla="*/ 2463130 h 4508298"/>
                <a:gd name="connsiteX57" fmla="*/ 5911204 w 5997434"/>
                <a:gd name="connsiteY57" fmla="*/ 2552030 h 4508298"/>
                <a:gd name="connsiteX58" fmla="*/ 5936604 w 5997434"/>
                <a:gd name="connsiteY58" fmla="*/ 2602830 h 4508298"/>
                <a:gd name="connsiteX59" fmla="*/ 5898504 w 5997434"/>
                <a:gd name="connsiteY59" fmla="*/ 2679030 h 4508298"/>
                <a:gd name="connsiteX60" fmla="*/ 5885804 w 5997434"/>
                <a:gd name="connsiteY60" fmla="*/ 2729830 h 4508298"/>
                <a:gd name="connsiteX61" fmla="*/ 5847704 w 5997434"/>
                <a:gd name="connsiteY61" fmla="*/ 2755230 h 4508298"/>
                <a:gd name="connsiteX62" fmla="*/ 5835004 w 5997434"/>
                <a:gd name="connsiteY62" fmla="*/ 2806030 h 4508298"/>
                <a:gd name="connsiteX63" fmla="*/ 5873104 w 5997434"/>
                <a:gd name="connsiteY63" fmla="*/ 3072730 h 4508298"/>
                <a:gd name="connsiteX64" fmla="*/ 5796904 w 5997434"/>
                <a:gd name="connsiteY64" fmla="*/ 3098130 h 4508298"/>
                <a:gd name="connsiteX65" fmla="*/ 5758804 w 5997434"/>
                <a:gd name="connsiteY65" fmla="*/ 3110830 h 4508298"/>
                <a:gd name="connsiteX66" fmla="*/ 5669904 w 5997434"/>
                <a:gd name="connsiteY66" fmla="*/ 3136230 h 4508298"/>
                <a:gd name="connsiteX67" fmla="*/ 5644504 w 5997434"/>
                <a:gd name="connsiteY67" fmla="*/ 3174330 h 4508298"/>
                <a:gd name="connsiteX68" fmla="*/ 5606404 w 5997434"/>
                <a:gd name="connsiteY68" fmla="*/ 3187030 h 4508298"/>
                <a:gd name="connsiteX69" fmla="*/ 5568304 w 5997434"/>
                <a:gd name="connsiteY69" fmla="*/ 3212430 h 4508298"/>
                <a:gd name="connsiteX70" fmla="*/ 5530204 w 5997434"/>
                <a:gd name="connsiteY70" fmla="*/ 3250530 h 4508298"/>
                <a:gd name="connsiteX71" fmla="*/ 5454004 w 5997434"/>
                <a:gd name="connsiteY71" fmla="*/ 3314030 h 4508298"/>
                <a:gd name="connsiteX72" fmla="*/ 5441304 w 5997434"/>
                <a:gd name="connsiteY72" fmla="*/ 3428330 h 4508298"/>
                <a:gd name="connsiteX73" fmla="*/ 5161904 w 5997434"/>
                <a:gd name="connsiteY73" fmla="*/ 3402930 h 4508298"/>
                <a:gd name="connsiteX74" fmla="*/ 5149204 w 5997434"/>
                <a:gd name="connsiteY74" fmla="*/ 3453730 h 4508298"/>
                <a:gd name="connsiteX75" fmla="*/ 5136504 w 5997434"/>
                <a:gd name="connsiteY75" fmla="*/ 3682330 h 4508298"/>
                <a:gd name="connsiteX76" fmla="*/ 5073004 w 5997434"/>
                <a:gd name="connsiteY76" fmla="*/ 3707730 h 4508298"/>
                <a:gd name="connsiteX77" fmla="*/ 4996804 w 5997434"/>
                <a:gd name="connsiteY77" fmla="*/ 3758530 h 4508298"/>
                <a:gd name="connsiteX78" fmla="*/ 4933304 w 5997434"/>
                <a:gd name="connsiteY78" fmla="*/ 3733130 h 4508298"/>
                <a:gd name="connsiteX79" fmla="*/ 4844404 w 5997434"/>
                <a:gd name="connsiteY79" fmla="*/ 3644230 h 4508298"/>
                <a:gd name="connsiteX80" fmla="*/ 4768204 w 5997434"/>
                <a:gd name="connsiteY80" fmla="*/ 3618830 h 4508298"/>
                <a:gd name="connsiteX81" fmla="*/ 4704704 w 5997434"/>
                <a:gd name="connsiteY81" fmla="*/ 3631530 h 4508298"/>
                <a:gd name="connsiteX82" fmla="*/ 4666604 w 5997434"/>
                <a:gd name="connsiteY82" fmla="*/ 3834730 h 4508298"/>
                <a:gd name="connsiteX83" fmla="*/ 4628504 w 5997434"/>
                <a:gd name="connsiteY83" fmla="*/ 3847430 h 4508298"/>
                <a:gd name="connsiteX84" fmla="*/ 4463404 w 5997434"/>
                <a:gd name="connsiteY84" fmla="*/ 3872830 h 4508298"/>
                <a:gd name="connsiteX85" fmla="*/ 4476104 w 5997434"/>
                <a:gd name="connsiteY85" fmla="*/ 3949030 h 4508298"/>
                <a:gd name="connsiteX86" fmla="*/ 4463404 w 5997434"/>
                <a:gd name="connsiteY86" fmla="*/ 4012530 h 4508298"/>
                <a:gd name="connsiteX87" fmla="*/ 4399904 w 5997434"/>
                <a:gd name="connsiteY87" fmla="*/ 3999830 h 4508298"/>
                <a:gd name="connsiteX88" fmla="*/ 4374504 w 5997434"/>
                <a:gd name="connsiteY88" fmla="*/ 3961730 h 4508298"/>
                <a:gd name="connsiteX89" fmla="*/ 4336404 w 5997434"/>
                <a:gd name="connsiteY89" fmla="*/ 3949030 h 4508298"/>
                <a:gd name="connsiteX90" fmla="*/ 4209404 w 5997434"/>
                <a:gd name="connsiteY90" fmla="*/ 3961730 h 4508298"/>
                <a:gd name="connsiteX91" fmla="*/ 4171304 w 5997434"/>
                <a:gd name="connsiteY91" fmla="*/ 4012530 h 4508298"/>
                <a:gd name="connsiteX92" fmla="*/ 4158604 w 5997434"/>
                <a:gd name="connsiteY92" fmla="*/ 4063330 h 4508298"/>
                <a:gd name="connsiteX93" fmla="*/ 4133204 w 5997434"/>
                <a:gd name="connsiteY93" fmla="*/ 4152230 h 4508298"/>
                <a:gd name="connsiteX94" fmla="*/ 4095104 w 5997434"/>
                <a:gd name="connsiteY94" fmla="*/ 4139530 h 4508298"/>
                <a:gd name="connsiteX95" fmla="*/ 4057004 w 5997434"/>
                <a:gd name="connsiteY95" fmla="*/ 4114130 h 4508298"/>
                <a:gd name="connsiteX96" fmla="*/ 3891904 w 5997434"/>
                <a:gd name="connsiteY96" fmla="*/ 4139530 h 4508298"/>
                <a:gd name="connsiteX97" fmla="*/ 3828404 w 5997434"/>
                <a:gd name="connsiteY97" fmla="*/ 4190330 h 4508298"/>
                <a:gd name="connsiteX98" fmla="*/ 3764904 w 5997434"/>
                <a:gd name="connsiteY98" fmla="*/ 4317330 h 4508298"/>
                <a:gd name="connsiteX99" fmla="*/ 3587104 w 5997434"/>
                <a:gd name="connsiteY99" fmla="*/ 4291930 h 4508298"/>
                <a:gd name="connsiteX100" fmla="*/ 3574404 w 5997434"/>
                <a:gd name="connsiteY100" fmla="*/ 4241130 h 4508298"/>
                <a:gd name="connsiteX101" fmla="*/ 3536304 w 5997434"/>
                <a:gd name="connsiteY101" fmla="*/ 4279230 h 4508298"/>
                <a:gd name="connsiteX102" fmla="*/ 3498204 w 5997434"/>
                <a:gd name="connsiteY102" fmla="*/ 4304630 h 4508298"/>
                <a:gd name="connsiteX103" fmla="*/ 3434704 w 5997434"/>
                <a:gd name="connsiteY103" fmla="*/ 4355430 h 4508298"/>
                <a:gd name="connsiteX104" fmla="*/ 3358504 w 5997434"/>
                <a:gd name="connsiteY104" fmla="*/ 4406230 h 4508298"/>
                <a:gd name="connsiteX105" fmla="*/ 3282304 w 5997434"/>
                <a:gd name="connsiteY105" fmla="*/ 4469730 h 4508298"/>
                <a:gd name="connsiteX106" fmla="*/ 3269604 w 5997434"/>
                <a:gd name="connsiteY106" fmla="*/ 4507830 h 4508298"/>
                <a:gd name="connsiteX107" fmla="*/ 3231504 w 5997434"/>
                <a:gd name="connsiteY107" fmla="*/ 4482430 h 4508298"/>
                <a:gd name="connsiteX108" fmla="*/ 3180704 w 5997434"/>
                <a:gd name="connsiteY108" fmla="*/ 4431630 h 4508298"/>
                <a:gd name="connsiteX109" fmla="*/ 3117204 w 5997434"/>
                <a:gd name="connsiteY109" fmla="*/ 4406230 h 4508298"/>
                <a:gd name="connsiteX110" fmla="*/ 3079104 w 5997434"/>
                <a:gd name="connsiteY110" fmla="*/ 4380830 h 4508298"/>
                <a:gd name="connsiteX111" fmla="*/ 3028304 w 5997434"/>
                <a:gd name="connsiteY111" fmla="*/ 4406230 h 4508298"/>
                <a:gd name="connsiteX112" fmla="*/ 2990204 w 5997434"/>
                <a:gd name="connsiteY112" fmla="*/ 4444330 h 4508298"/>
                <a:gd name="connsiteX113" fmla="*/ 2926704 w 5997434"/>
                <a:gd name="connsiteY113" fmla="*/ 4431630 h 4508298"/>
                <a:gd name="connsiteX114" fmla="*/ 2888604 w 5997434"/>
                <a:gd name="connsiteY114" fmla="*/ 4393530 h 4508298"/>
                <a:gd name="connsiteX115" fmla="*/ 2888604 w 5997434"/>
                <a:gd name="connsiteY115" fmla="*/ 4317330 h 4508298"/>
                <a:gd name="connsiteX116" fmla="*/ 2901304 w 5997434"/>
                <a:gd name="connsiteY116" fmla="*/ 4266530 h 4508298"/>
                <a:gd name="connsiteX117" fmla="*/ 2888604 w 5997434"/>
                <a:gd name="connsiteY117" fmla="*/ 4228430 h 4508298"/>
                <a:gd name="connsiteX118" fmla="*/ 2863204 w 5997434"/>
                <a:gd name="connsiteY118" fmla="*/ 4177630 h 4508298"/>
                <a:gd name="connsiteX119" fmla="*/ 2875904 w 5997434"/>
                <a:gd name="connsiteY119" fmla="*/ 4139530 h 4508298"/>
                <a:gd name="connsiteX120" fmla="*/ 2888604 w 5997434"/>
                <a:gd name="connsiteY120" fmla="*/ 4076030 h 4508298"/>
                <a:gd name="connsiteX121" fmla="*/ 2875904 w 5997434"/>
                <a:gd name="connsiteY121" fmla="*/ 4012530 h 4508298"/>
                <a:gd name="connsiteX122" fmla="*/ 2812404 w 5997434"/>
                <a:gd name="connsiteY122" fmla="*/ 3999830 h 4508298"/>
                <a:gd name="connsiteX123" fmla="*/ 2787004 w 5997434"/>
                <a:gd name="connsiteY123" fmla="*/ 3644230 h 4508298"/>
                <a:gd name="connsiteX124" fmla="*/ 2672704 w 5997434"/>
                <a:gd name="connsiteY124" fmla="*/ 3606130 h 4508298"/>
                <a:gd name="connsiteX125" fmla="*/ 2634604 w 5997434"/>
                <a:gd name="connsiteY125" fmla="*/ 3593430 h 4508298"/>
                <a:gd name="connsiteX126" fmla="*/ 2482204 w 5997434"/>
                <a:gd name="connsiteY126" fmla="*/ 3656930 h 4508298"/>
                <a:gd name="connsiteX127" fmla="*/ 2469504 w 5997434"/>
                <a:gd name="connsiteY127" fmla="*/ 3695030 h 4508298"/>
                <a:gd name="connsiteX128" fmla="*/ 2380604 w 5997434"/>
                <a:gd name="connsiteY128" fmla="*/ 3796630 h 4508298"/>
                <a:gd name="connsiteX129" fmla="*/ 2215504 w 5997434"/>
                <a:gd name="connsiteY129" fmla="*/ 3783930 h 4508298"/>
                <a:gd name="connsiteX130" fmla="*/ 2215504 w 5997434"/>
                <a:gd name="connsiteY130" fmla="*/ 3707730 h 4508298"/>
                <a:gd name="connsiteX131" fmla="*/ 2240904 w 5997434"/>
                <a:gd name="connsiteY131" fmla="*/ 3656930 h 4508298"/>
                <a:gd name="connsiteX132" fmla="*/ 2279004 w 5997434"/>
                <a:gd name="connsiteY132" fmla="*/ 3631530 h 4508298"/>
                <a:gd name="connsiteX133" fmla="*/ 2304404 w 5997434"/>
                <a:gd name="connsiteY133" fmla="*/ 3504530 h 4508298"/>
                <a:gd name="connsiteX134" fmla="*/ 2317104 w 5997434"/>
                <a:gd name="connsiteY134" fmla="*/ 3466430 h 4508298"/>
                <a:gd name="connsiteX135" fmla="*/ 2355204 w 5997434"/>
                <a:gd name="connsiteY135" fmla="*/ 3428330 h 4508298"/>
                <a:gd name="connsiteX136" fmla="*/ 2406004 w 5997434"/>
                <a:gd name="connsiteY136" fmla="*/ 3352130 h 4508298"/>
                <a:gd name="connsiteX137" fmla="*/ 2393304 w 5997434"/>
                <a:gd name="connsiteY137" fmla="*/ 3301330 h 4508298"/>
                <a:gd name="connsiteX138" fmla="*/ 2202804 w 5997434"/>
                <a:gd name="connsiteY138" fmla="*/ 3352130 h 4508298"/>
                <a:gd name="connsiteX139" fmla="*/ 2101204 w 5997434"/>
                <a:gd name="connsiteY139" fmla="*/ 3288630 h 4508298"/>
                <a:gd name="connsiteX140" fmla="*/ 2025004 w 5997434"/>
                <a:gd name="connsiteY140" fmla="*/ 3250530 h 4508298"/>
                <a:gd name="connsiteX141" fmla="*/ 1974204 w 5997434"/>
                <a:gd name="connsiteY141" fmla="*/ 3212430 h 4508298"/>
                <a:gd name="connsiteX142" fmla="*/ 1936104 w 5997434"/>
                <a:gd name="connsiteY142" fmla="*/ 3187030 h 4508298"/>
                <a:gd name="connsiteX143" fmla="*/ 1859904 w 5997434"/>
                <a:gd name="connsiteY143" fmla="*/ 3098130 h 4508298"/>
                <a:gd name="connsiteX144" fmla="*/ 1834504 w 5997434"/>
                <a:gd name="connsiteY144" fmla="*/ 3060030 h 4508298"/>
                <a:gd name="connsiteX145" fmla="*/ 1758304 w 5997434"/>
                <a:gd name="connsiteY145" fmla="*/ 2983830 h 4508298"/>
                <a:gd name="connsiteX146" fmla="*/ 1682104 w 5997434"/>
                <a:gd name="connsiteY146" fmla="*/ 2882230 h 4508298"/>
                <a:gd name="connsiteX147" fmla="*/ 1529704 w 5997434"/>
                <a:gd name="connsiteY147" fmla="*/ 2856830 h 4508298"/>
                <a:gd name="connsiteX148" fmla="*/ 1351904 w 5997434"/>
                <a:gd name="connsiteY148" fmla="*/ 2882230 h 4508298"/>
                <a:gd name="connsiteX149" fmla="*/ 1288404 w 5997434"/>
                <a:gd name="connsiteY149" fmla="*/ 2945730 h 4508298"/>
                <a:gd name="connsiteX150" fmla="*/ 1250304 w 5997434"/>
                <a:gd name="connsiteY150" fmla="*/ 2971130 h 4508298"/>
                <a:gd name="connsiteX151" fmla="*/ 1224904 w 5997434"/>
                <a:gd name="connsiteY151" fmla="*/ 3009230 h 4508298"/>
                <a:gd name="connsiteX152" fmla="*/ 1136004 w 5997434"/>
                <a:gd name="connsiteY152" fmla="*/ 3047330 h 4508298"/>
                <a:gd name="connsiteX153" fmla="*/ 1110604 w 5997434"/>
                <a:gd name="connsiteY153" fmla="*/ 3009230 h 4508298"/>
                <a:gd name="connsiteX154" fmla="*/ 1097904 w 5997434"/>
                <a:gd name="connsiteY154" fmla="*/ 2933030 h 4508298"/>
                <a:gd name="connsiteX155" fmla="*/ 1059804 w 5997434"/>
                <a:gd name="connsiteY155" fmla="*/ 2920330 h 4508298"/>
                <a:gd name="connsiteX156" fmla="*/ 1072504 w 5997434"/>
                <a:gd name="connsiteY156" fmla="*/ 2767930 h 4508298"/>
                <a:gd name="connsiteX157" fmla="*/ 1097904 w 5997434"/>
                <a:gd name="connsiteY157" fmla="*/ 2729830 h 4508298"/>
                <a:gd name="connsiteX158" fmla="*/ 1021704 w 5997434"/>
                <a:gd name="connsiteY158" fmla="*/ 2666330 h 4508298"/>
                <a:gd name="connsiteX159" fmla="*/ 1009004 w 5997434"/>
                <a:gd name="connsiteY159" fmla="*/ 2602830 h 4508298"/>
                <a:gd name="connsiteX160" fmla="*/ 945504 w 5997434"/>
                <a:gd name="connsiteY160" fmla="*/ 2526630 h 4508298"/>
                <a:gd name="connsiteX161" fmla="*/ 894704 w 5997434"/>
                <a:gd name="connsiteY161" fmla="*/ 2437730 h 4508298"/>
                <a:gd name="connsiteX162" fmla="*/ 920104 w 5997434"/>
                <a:gd name="connsiteY162" fmla="*/ 2285330 h 4508298"/>
                <a:gd name="connsiteX163" fmla="*/ 970904 w 5997434"/>
                <a:gd name="connsiteY163" fmla="*/ 2259930 h 4508298"/>
                <a:gd name="connsiteX164" fmla="*/ 945504 w 5997434"/>
                <a:gd name="connsiteY164" fmla="*/ 2209130 h 4508298"/>
                <a:gd name="connsiteX165" fmla="*/ 882004 w 5997434"/>
                <a:gd name="connsiteY165" fmla="*/ 2183730 h 4508298"/>
                <a:gd name="connsiteX166" fmla="*/ 831204 w 5997434"/>
                <a:gd name="connsiteY166" fmla="*/ 2145630 h 4508298"/>
                <a:gd name="connsiteX167" fmla="*/ 691504 w 5997434"/>
                <a:gd name="connsiteY167" fmla="*/ 2056730 h 4508298"/>
                <a:gd name="connsiteX168" fmla="*/ 374004 w 5997434"/>
                <a:gd name="connsiteY168" fmla="*/ 2094830 h 4508298"/>
                <a:gd name="connsiteX169" fmla="*/ 335904 w 5997434"/>
                <a:gd name="connsiteY169" fmla="*/ 2132930 h 4508298"/>
                <a:gd name="connsiteX170" fmla="*/ 221604 w 5997434"/>
                <a:gd name="connsiteY170" fmla="*/ 2094830 h 4508298"/>
                <a:gd name="connsiteX171" fmla="*/ 196204 w 5997434"/>
                <a:gd name="connsiteY171" fmla="*/ 2145630 h 4508298"/>
                <a:gd name="connsiteX172" fmla="*/ 183504 w 5997434"/>
                <a:gd name="connsiteY172" fmla="*/ 2196430 h 4508298"/>
                <a:gd name="connsiteX173" fmla="*/ 94604 w 5997434"/>
                <a:gd name="connsiteY173" fmla="*/ 2285330 h 4508298"/>
                <a:gd name="connsiteX174" fmla="*/ 5704 w 5997434"/>
                <a:gd name="connsiteY174" fmla="*/ 2272630 h 4508298"/>
                <a:gd name="connsiteX175" fmla="*/ 18404 w 5997434"/>
                <a:gd name="connsiteY175" fmla="*/ 2221830 h 4508298"/>
                <a:gd name="connsiteX176" fmla="*/ 81904 w 5997434"/>
                <a:gd name="connsiteY176" fmla="*/ 2209130 h 4508298"/>
                <a:gd name="connsiteX177" fmla="*/ 69204 w 5997434"/>
                <a:gd name="connsiteY177" fmla="*/ 2158330 h 4508298"/>
                <a:gd name="connsiteX178" fmla="*/ 43804 w 5997434"/>
                <a:gd name="connsiteY178" fmla="*/ 2069430 h 4508298"/>
                <a:gd name="connsiteX179" fmla="*/ 170804 w 5997434"/>
                <a:gd name="connsiteY179" fmla="*/ 2056730 h 4508298"/>
                <a:gd name="connsiteX180" fmla="*/ 196204 w 5997434"/>
                <a:gd name="connsiteY180" fmla="*/ 1878930 h 4508298"/>
                <a:gd name="connsiteX181" fmla="*/ 221604 w 5997434"/>
                <a:gd name="connsiteY181" fmla="*/ 1828130 h 4508298"/>
                <a:gd name="connsiteX182" fmla="*/ 259704 w 5997434"/>
                <a:gd name="connsiteY182" fmla="*/ 1790030 h 4508298"/>
                <a:gd name="connsiteX183" fmla="*/ 297804 w 5997434"/>
                <a:gd name="connsiteY183" fmla="*/ 1739230 h 4508298"/>
                <a:gd name="connsiteX184" fmla="*/ 310504 w 5997434"/>
                <a:gd name="connsiteY184" fmla="*/ 1675730 h 4508298"/>
                <a:gd name="connsiteX185" fmla="*/ 374004 w 5997434"/>
                <a:gd name="connsiteY185" fmla="*/ 1650330 h 4508298"/>
                <a:gd name="connsiteX186" fmla="*/ 450204 w 5997434"/>
                <a:gd name="connsiteY186" fmla="*/ 1485230 h 4508298"/>
                <a:gd name="connsiteX187" fmla="*/ 399404 w 5997434"/>
                <a:gd name="connsiteY187" fmla="*/ 1332830 h 4508298"/>
                <a:gd name="connsiteX188" fmla="*/ 310504 w 5997434"/>
                <a:gd name="connsiteY188" fmla="*/ 1307430 h 4508298"/>
                <a:gd name="connsiteX189" fmla="*/ 374004 w 5997434"/>
                <a:gd name="connsiteY189" fmla="*/ 1066130 h 4508298"/>
                <a:gd name="connsiteX190" fmla="*/ 386704 w 5997434"/>
                <a:gd name="connsiteY190" fmla="*/ 1028030 h 4508298"/>
                <a:gd name="connsiteX191" fmla="*/ 399404 w 5997434"/>
                <a:gd name="connsiteY191" fmla="*/ 964530 h 4508298"/>
                <a:gd name="connsiteX192" fmla="*/ 450204 w 5997434"/>
                <a:gd name="connsiteY192" fmla="*/ 926430 h 4508298"/>
                <a:gd name="connsiteX193" fmla="*/ 475604 w 5997434"/>
                <a:gd name="connsiteY193" fmla="*/ 888330 h 4508298"/>
                <a:gd name="connsiteX194" fmla="*/ 501004 w 5997434"/>
                <a:gd name="connsiteY194" fmla="*/ 837530 h 4508298"/>
                <a:gd name="connsiteX195" fmla="*/ 539104 w 5997434"/>
                <a:gd name="connsiteY195" fmla="*/ 824830 h 4508298"/>
                <a:gd name="connsiteX196" fmla="*/ 564504 w 5997434"/>
                <a:gd name="connsiteY196" fmla="*/ 774030 h 4508298"/>
                <a:gd name="connsiteX197" fmla="*/ 589904 w 5997434"/>
                <a:gd name="connsiteY197" fmla="*/ 735930 h 4508298"/>
                <a:gd name="connsiteX198" fmla="*/ 577204 w 5997434"/>
                <a:gd name="connsiteY198" fmla="*/ 634330 h 4508298"/>
                <a:gd name="connsiteX199" fmla="*/ 628004 w 5997434"/>
                <a:gd name="connsiteY199" fmla="*/ 659730 h 4508298"/>
                <a:gd name="connsiteX200" fmla="*/ 742304 w 5997434"/>
                <a:gd name="connsiteY200" fmla="*/ 710530 h 4508298"/>
                <a:gd name="connsiteX201" fmla="*/ 755004 w 5997434"/>
                <a:gd name="connsiteY201" fmla="*/ 774030 h 4508298"/>
                <a:gd name="connsiteX202" fmla="*/ 793104 w 5997434"/>
                <a:gd name="connsiteY202" fmla="*/ 799430 h 4508298"/>
                <a:gd name="connsiteX203" fmla="*/ 818504 w 5997434"/>
                <a:gd name="connsiteY203" fmla="*/ 850230 h 4508298"/>
                <a:gd name="connsiteX204" fmla="*/ 856604 w 5997434"/>
                <a:gd name="connsiteY204" fmla="*/ 951830 h 4508298"/>
                <a:gd name="connsiteX205" fmla="*/ 932804 w 5997434"/>
                <a:gd name="connsiteY205" fmla="*/ 977230 h 4508298"/>
                <a:gd name="connsiteX206" fmla="*/ 970904 w 5997434"/>
                <a:gd name="connsiteY206" fmla="*/ 1104230 h 4508298"/>
                <a:gd name="connsiteX207" fmla="*/ 1009004 w 5997434"/>
                <a:gd name="connsiteY207" fmla="*/ 1142330 h 4508298"/>
                <a:gd name="connsiteX208" fmla="*/ 1085204 w 5997434"/>
                <a:gd name="connsiteY208" fmla="*/ 1129630 h 4508298"/>
                <a:gd name="connsiteX209" fmla="*/ 1148704 w 5997434"/>
                <a:gd name="connsiteY209" fmla="*/ 812130 h 4508298"/>
                <a:gd name="connsiteX210" fmla="*/ 1186804 w 5997434"/>
                <a:gd name="connsiteY210" fmla="*/ 799430 h 4508298"/>
                <a:gd name="connsiteX211" fmla="*/ 1199504 w 5997434"/>
                <a:gd name="connsiteY211" fmla="*/ 735930 h 4508298"/>
                <a:gd name="connsiteX212" fmla="*/ 1377304 w 5997434"/>
                <a:gd name="connsiteY212" fmla="*/ 774030 h 4508298"/>
                <a:gd name="connsiteX213" fmla="*/ 1364604 w 5997434"/>
                <a:gd name="connsiteY213" fmla="*/ 824830 h 4508298"/>
                <a:gd name="connsiteX214" fmla="*/ 1351904 w 5997434"/>
                <a:gd name="connsiteY214" fmla="*/ 888330 h 4508298"/>
                <a:gd name="connsiteX215" fmla="*/ 1326504 w 5997434"/>
                <a:gd name="connsiteY215" fmla="*/ 926430 h 4508298"/>
                <a:gd name="connsiteX216" fmla="*/ 1313804 w 5997434"/>
                <a:gd name="connsiteY216" fmla="*/ 964530 h 4508298"/>
                <a:gd name="connsiteX217" fmla="*/ 1364604 w 5997434"/>
                <a:gd name="connsiteY217" fmla="*/ 989930 h 4508298"/>
                <a:gd name="connsiteX218" fmla="*/ 1466204 w 5997434"/>
                <a:gd name="connsiteY218" fmla="*/ 964530 h 4508298"/>
                <a:gd name="connsiteX219" fmla="*/ 1593204 w 5997434"/>
                <a:gd name="connsiteY219" fmla="*/ 951830 h 4508298"/>
                <a:gd name="connsiteX220" fmla="*/ 1618604 w 5997434"/>
                <a:gd name="connsiteY220" fmla="*/ 913730 h 4508298"/>
                <a:gd name="connsiteX221" fmla="*/ 1656704 w 5997434"/>
                <a:gd name="connsiteY221" fmla="*/ 875630 h 4508298"/>
                <a:gd name="connsiteX222" fmla="*/ 1682104 w 5997434"/>
                <a:gd name="connsiteY222" fmla="*/ 799430 h 4508298"/>
                <a:gd name="connsiteX223" fmla="*/ 1529704 w 5997434"/>
                <a:gd name="connsiteY223" fmla="*/ 735930 h 4508298"/>
                <a:gd name="connsiteX224" fmla="*/ 1517004 w 5997434"/>
                <a:gd name="connsiteY224" fmla="*/ 672430 h 4508298"/>
                <a:gd name="connsiteX225" fmla="*/ 1440804 w 5997434"/>
                <a:gd name="connsiteY225" fmla="*/ 659730 h 4508298"/>
                <a:gd name="connsiteX226" fmla="*/ 1390004 w 5997434"/>
                <a:gd name="connsiteY226" fmla="*/ 596230 h 4508298"/>
                <a:gd name="connsiteX227" fmla="*/ 1364604 w 5997434"/>
                <a:gd name="connsiteY227" fmla="*/ 507330 h 4508298"/>
                <a:gd name="connsiteX228" fmla="*/ 1326504 w 5997434"/>
                <a:gd name="connsiteY228" fmla="*/ 494630 h 4508298"/>
                <a:gd name="connsiteX229" fmla="*/ 1339204 w 5997434"/>
                <a:gd name="connsiteY229" fmla="*/ 443830 h 4508298"/>
                <a:gd name="connsiteX230" fmla="*/ 1326504 w 5997434"/>
                <a:gd name="connsiteY230" fmla="*/ 393030 h 4508298"/>
                <a:gd name="connsiteX231" fmla="*/ 1390004 w 5997434"/>
                <a:gd name="connsiteY231" fmla="*/ 380330 h 4508298"/>
                <a:gd name="connsiteX232" fmla="*/ 1351904 w 5997434"/>
                <a:gd name="connsiteY232" fmla="*/ 316830 h 4508298"/>
                <a:gd name="connsiteX233" fmla="*/ 1301104 w 5997434"/>
                <a:gd name="connsiteY233" fmla="*/ 202530 h 4508298"/>
                <a:gd name="connsiteX234" fmla="*/ 1326504 w 5997434"/>
                <a:gd name="connsiteY234" fmla="*/ 100930 h 4508298"/>
                <a:gd name="connsiteX235" fmla="*/ 1339204 w 5997434"/>
                <a:gd name="connsiteY235" fmla="*/ 62830 h 4508298"/>
                <a:gd name="connsiteX236" fmla="*/ 1377304 w 5997434"/>
                <a:gd name="connsiteY236" fmla="*/ 50130 h 4508298"/>
                <a:gd name="connsiteX237" fmla="*/ 1478904 w 5997434"/>
                <a:gd name="connsiteY237" fmla="*/ 62830 h 4508298"/>
                <a:gd name="connsiteX238" fmla="*/ 1542404 w 5997434"/>
                <a:gd name="connsiteY238" fmla="*/ 75530 h 4508298"/>
                <a:gd name="connsiteX239" fmla="*/ 1707504 w 5997434"/>
                <a:gd name="connsiteY239" fmla="*/ 50130 h 4508298"/>
                <a:gd name="connsiteX240" fmla="*/ 1783704 w 5997434"/>
                <a:gd name="connsiteY240" fmla="*/ 12030 h 45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997434" h="4508298">
                  <a:moveTo>
                    <a:pt x="1783704" y="12030"/>
                  </a:moveTo>
                  <a:cubicBezTo>
                    <a:pt x="1800637" y="9913"/>
                    <a:pt x="1786038" y="-26001"/>
                    <a:pt x="1809104" y="37430"/>
                  </a:cubicBezTo>
                  <a:cubicBezTo>
                    <a:pt x="1817540" y="60628"/>
                    <a:pt x="1834504" y="79763"/>
                    <a:pt x="1847204" y="100930"/>
                  </a:cubicBezTo>
                  <a:cubicBezTo>
                    <a:pt x="1825566" y="252394"/>
                    <a:pt x="1868210" y="164430"/>
                    <a:pt x="1732904" y="164430"/>
                  </a:cubicBezTo>
                  <a:cubicBezTo>
                    <a:pt x="1710107" y="164430"/>
                    <a:pt x="1690571" y="181363"/>
                    <a:pt x="1669404" y="189830"/>
                  </a:cubicBezTo>
                  <a:cubicBezTo>
                    <a:pt x="1630269" y="307234"/>
                    <a:pt x="1637239" y="252974"/>
                    <a:pt x="1656704" y="418430"/>
                  </a:cubicBezTo>
                  <a:cubicBezTo>
                    <a:pt x="1659226" y="439868"/>
                    <a:pt x="1657964" y="463625"/>
                    <a:pt x="1669404" y="481930"/>
                  </a:cubicBezTo>
                  <a:cubicBezTo>
                    <a:pt x="1680622" y="499879"/>
                    <a:pt x="1705237" y="505063"/>
                    <a:pt x="1720204" y="520030"/>
                  </a:cubicBezTo>
                  <a:cubicBezTo>
                    <a:pt x="1730997" y="530823"/>
                    <a:pt x="1734811" y="547337"/>
                    <a:pt x="1745604" y="558130"/>
                  </a:cubicBezTo>
                  <a:cubicBezTo>
                    <a:pt x="1787889" y="600415"/>
                    <a:pt x="1775323" y="570407"/>
                    <a:pt x="1821804" y="596230"/>
                  </a:cubicBezTo>
                  <a:cubicBezTo>
                    <a:pt x="1848489" y="611055"/>
                    <a:pt x="1873582" y="628714"/>
                    <a:pt x="1898004" y="647030"/>
                  </a:cubicBezTo>
                  <a:cubicBezTo>
                    <a:pt x="1931871" y="672430"/>
                    <a:pt x="1961740" y="704298"/>
                    <a:pt x="1999604" y="723230"/>
                  </a:cubicBezTo>
                  <a:cubicBezTo>
                    <a:pt x="2016537" y="731697"/>
                    <a:pt x="2032826" y="741599"/>
                    <a:pt x="2050404" y="748630"/>
                  </a:cubicBezTo>
                  <a:cubicBezTo>
                    <a:pt x="2075263" y="758574"/>
                    <a:pt x="2102138" y="763156"/>
                    <a:pt x="2126604" y="774030"/>
                  </a:cubicBezTo>
                  <a:cubicBezTo>
                    <a:pt x="2140552" y="780229"/>
                    <a:pt x="2151052" y="792604"/>
                    <a:pt x="2164704" y="799430"/>
                  </a:cubicBezTo>
                  <a:cubicBezTo>
                    <a:pt x="2269864" y="852010"/>
                    <a:pt x="2131715" y="764737"/>
                    <a:pt x="2240904" y="837530"/>
                  </a:cubicBezTo>
                  <a:cubicBezTo>
                    <a:pt x="2253604" y="858697"/>
                    <a:pt x="2264193" y="881283"/>
                    <a:pt x="2279004" y="901030"/>
                  </a:cubicBezTo>
                  <a:cubicBezTo>
                    <a:pt x="2289780" y="915398"/>
                    <a:pt x="2312170" y="921861"/>
                    <a:pt x="2317104" y="939130"/>
                  </a:cubicBezTo>
                  <a:cubicBezTo>
                    <a:pt x="2319557" y="947717"/>
                    <a:pt x="2295811" y="1015708"/>
                    <a:pt x="2291704" y="1028030"/>
                  </a:cubicBezTo>
                  <a:cubicBezTo>
                    <a:pt x="2287471" y="1078830"/>
                    <a:pt x="2285741" y="1129901"/>
                    <a:pt x="2279004" y="1180430"/>
                  </a:cubicBezTo>
                  <a:cubicBezTo>
                    <a:pt x="2270197" y="1246484"/>
                    <a:pt x="2227202" y="1216527"/>
                    <a:pt x="2279004" y="1320130"/>
                  </a:cubicBezTo>
                  <a:cubicBezTo>
                    <a:pt x="2287471" y="1337063"/>
                    <a:pt x="2312403" y="1338072"/>
                    <a:pt x="2329804" y="1345530"/>
                  </a:cubicBezTo>
                  <a:cubicBezTo>
                    <a:pt x="2383604" y="1368587"/>
                    <a:pt x="2413782" y="1361807"/>
                    <a:pt x="2482204" y="1370930"/>
                  </a:cubicBezTo>
                  <a:cubicBezTo>
                    <a:pt x="2507728" y="1374333"/>
                    <a:pt x="2533004" y="1379397"/>
                    <a:pt x="2558404" y="1383630"/>
                  </a:cubicBezTo>
                  <a:cubicBezTo>
                    <a:pt x="2668215" y="1427554"/>
                    <a:pt x="2574113" y="1395160"/>
                    <a:pt x="2698104" y="1421730"/>
                  </a:cubicBezTo>
                  <a:cubicBezTo>
                    <a:pt x="2969213" y="1479825"/>
                    <a:pt x="2580305" y="1431459"/>
                    <a:pt x="3155304" y="1472530"/>
                  </a:cubicBezTo>
                  <a:cubicBezTo>
                    <a:pt x="3180704" y="1485230"/>
                    <a:pt x="3204362" y="1502279"/>
                    <a:pt x="3231504" y="1510630"/>
                  </a:cubicBezTo>
                  <a:cubicBezTo>
                    <a:pt x="3331629" y="1541438"/>
                    <a:pt x="3594333" y="1511916"/>
                    <a:pt x="3625204" y="1510630"/>
                  </a:cubicBezTo>
                  <a:cubicBezTo>
                    <a:pt x="3646371" y="1506397"/>
                    <a:pt x="3668493" y="1505509"/>
                    <a:pt x="3688704" y="1497930"/>
                  </a:cubicBezTo>
                  <a:cubicBezTo>
                    <a:pt x="3702996" y="1492571"/>
                    <a:pt x="3711540" y="1472530"/>
                    <a:pt x="3726804" y="1472530"/>
                  </a:cubicBezTo>
                  <a:cubicBezTo>
                    <a:pt x="3803473" y="1472530"/>
                    <a:pt x="3879204" y="1489463"/>
                    <a:pt x="3955404" y="1497930"/>
                  </a:cubicBezTo>
                  <a:cubicBezTo>
                    <a:pt x="4001652" y="1528762"/>
                    <a:pt x="4001189" y="1524856"/>
                    <a:pt x="4044304" y="1574130"/>
                  </a:cubicBezTo>
                  <a:cubicBezTo>
                    <a:pt x="4058242" y="1590060"/>
                    <a:pt x="4066474" y="1610992"/>
                    <a:pt x="4082404" y="1624930"/>
                  </a:cubicBezTo>
                  <a:cubicBezTo>
                    <a:pt x="4100981" y="1641185"/>
                    <a:pt x="4125365" y="1649338"/>
                    <a:pt x="4145904" y="1663030"/>
                  </a:cubicBezTo>
                  <a:cubicBezTo>
                    <a:pt x="4163516" y="1674771"/>
                    <a:pt x="4178326" y="1690628"/>
                    <a:pt x="4196704" y="1701130"/>
                  </a:cubicBezTo>
                  <a:cubicBezTo>
                    <a:pt x="4208327" y="1707772"/>
                    <a:pt x="4221817" y="1710583"/>
                    <a:pt x="4234804" y="1713830"/>
                  </a:cubicBezTo>
                  <a:cubicBezTo>
                    <a:pt x="4270304" y="1722705"/>
                    <a:pt x="4340535" y="1733569"/>
                    <a:pt x="4374504" y="1739230"/>
                  </a:cubicBezTo>
                  <a:cubicBezTo>
                    <a:pt x="4408371" y="1734997"/>
                    <a:pt x="4445033" y="1740653"/>
                    <a:pt x="4476104" y="1726530"/>
                  </a:cubicBezTo>
                  <a:cubicBezTo>
                    <a:pt x="4495373" y="1717771"/>
                    <a:pt x="4498133" y="1689505"/>
                    <a:pt x="4514204" y="1675730"/>
                  </a:cubicBezTo>
                  <a:cubicBezTo>
                    <a:pt x="4528578" y="1663409"/>
                    <a:pt x="4548071" y="1658797"/>
                    <a:pt x="4565004" y="1650330"/>
                  </a:cubicBezTo>
                  <a:cubicBezTo>
                    <a:pt x="4700420" y="1661615"/>
                    <a:pt x="4708240" y="1672118"/>
                    <a:pt x="4831704" y="1650330"/>
                  </a:cubicBezTo>
                  <a:cubicBezTo>
                    <a:pt x="4866082" y="1644263"/>
                    <a:pt x="4933304" y="1624930"/>
                    <a:pt x="4933304" y="1624930"/>
                  </a:cubicBezTo>
                  <a:cubicBezTo>
                    <a:pt x="4971404" y="1637630"/>
                    <a:pt x="5012347" y="1643799"/>
                    <a:pt x="5047604" y="1663030"/>
                  </a:cubicBezTo>
                  <a:cubicBezTo>
                    <a:pt x="5061004" y="1670339"/>
                    <a:pt x="5066991" y="1687101"/>
                    <a:pt x="5073004" y="1701130"/>
                  </a:cubicBezTo>
                  <a:cubicBezTo>
                    <a:pt x="5079880" y="1717173"/>
                    <a:pt x="5080909" y="1735147"/>
                    <a:pt x="5085704" y="1751930"/>
                  </a:cubicBezTo>
                  <a:cubicBezTo>
                    <a:pt x="5094716" y="1783473"/>
                    <a:pt x="5101506" y="1812222"/>
                    <a:pt x="5136504" y="1828130"/>
                  </a:cubicBezTo>
                  <a:cubicBezTo>
                    <a:pt x="5168284" y="1842575"/>
                    <a:pt x="5206324" y="1839085"/>
                    <a:pt x="5238104" y="1853530"/>
                  </a:cubicBezTo>
                  <a:cubicBezTo>
                    <a:pt x="5284671" y="1874697"/>
                    <a:pt x="5333222" y="1891952"/>
                    <a:pt x="5377804" y="1917030"/>
                  </a:cubicBezTo>
                  <a:cubicBezTo>
                    <a:pt x="5401429" y="1930319"/>
                    <a:pt x="5418318" y="1953464"/>
                    <a:pt x="5441304" y="1967830"/>
                  </a:cubicBezTo>
                  <a:cubicBezTo>
                    <a:pt x="5453450" y="1975421"/>
                    <a:pt x="5521846" y="1991141"/>
                    <a:pt x="5530204" y="1993230"/>
                  </a:cubicBezTo>
                  <a:cubicBezTo>
                    <a:pt x="5551371" y="2005930"/>
                    <a:pt x="5573957" y="2016519"/>
                    <a:pt x="5593704" y="2031330"/>
                  </a:cubicBezTo>
                  <a:cubicBezTo>
                    <a:pt x="5653357" y="2076070"/>
                    <a:pt x="5637189" y="2113558"/>
                    <a:pt x="5733404" y="2145630"/>
                  </a:cubicBezTo>
                  <a:cubicBezTo>
                    <a:pt x="5758804" y="2154097"/>
                    <a:pt x="5784049" y="2163044"/>
                    <a:pt x="5809604" y="2171030"/>
                  </a:cubicBezTo>
                  <a:cubicBezTo>
                    <a:pt x="5851789" y="2184213"/>
                    <a:pt x="5936604" y="2209130"/>
                    <a:pt x="5936604" y="2209130"/>
                  </a:cubicBezTo>
                  <a:cubicBezTo>
                    <a:pt x="5994442" y="2266968"/>
                    <a:pt x="6026108" y="2270062"/>
                    <a:pt x="5962004" y="2374230"/>
                  </a:cubicBezTo>
                  <a:cubicBezTo>
                    <a:pt x="5946005" y="2400229"/>
                    <a:pt x="5885804" y="2425030"/>
                    <a:pt x="5885804" y="2425030"/>
                  </a:cubicBezTo>
                  <a:cubicBezTo>
                    <a:pt x="5877337" y="2437730"/>
                    <a:pt x="5862563" y="2448020"/>
                    <a:pt x="5860404" y="2463130"/>
                  </a:cubicBezTo>
                  <a:cubicBezTo>
                    <a:pt x="5852790" y="2516425"/>
                    <a:pt x="5886147" y="2516950"/>
                    <a:pt x="5911204" y="2552030"/>
                  </a:cubicBezTo>
                  <a:cubicBezTo>
                    <a:pt x="5922208" y="2567436"/>
                    <a:pt x="5928137" y="2585897"/>
                    <a:pt x="5936604" y="2602830"/>
                  </a:cubicBezTo>
                  <a:cubicBezTo>
                    <a:pt x="5908774" y="2644575"/>
                    <a:pt x="5911649" y="2633022"/>
                    <a:pt x="5898504" y="2679030"/>
                  </a:cubicBezTo>
                  <a:cubicBezTo>
                    <a:pt x="5893709" y="2695813"/>
                    <a:pt x="5895486" y="2715307"/>
                    <a:pt x="5885804" y="2729830"/>
                  </a:cubicBezTo>
                  <a:cubicBezTo>
                    <a:pt x="5877337" y="2742530"/>
                    <a:pt x="5860404" y="2746763"/>
                    <a:pt x="5847704" y="2755230"/>
                  </a:cubicBezTo>
                  <a:cubicBezTo>
                    <a:pt x="5843471" y="2772163"/>
                    <a:pt x="5834211" y="2788594"/>
                    <a:pt x="5835004" y="2806030"/>
                  </a:cubicBezTo>
                  <a:cubicBezTo>
                    <a:pt x="5843492" y="2992764"/>
                    <a:pt x="5839370" y="2971529"/>
                    <a:pt x="5873104" y="3072730"/>
                  </a:cubicBezTo>
                  <a:lnTo>
                    <a:pt x="5796904" y="3098130"/>
                  </a:lnTo>
                  <a:cubicBezTo>
                    <a:pt x="5784204" y="3102363"/>
                    <a:pt x="5771676" y="3107152"/>
                    <a:pt x="5758804" y="3110830"/>
                  </a:cubicBezTo>
                  <a:lnTo>
                    <a:pt x="5669904" y="3136230"/>
                  </a:lnTo>
                  <a:cubicBezTo>
                    <a:pt x="5661437" y="3148930"/>
                    <a:pt x="5656423" y="3164795"/>
                    <a:pt x="5644504" y="3174330"/>
                  </a:cubicBezTo>
                  <a:cubicBezTo>
                    <a:pt x="5634051" y="3182693"/>
                    <a:pt x="5618378" y="3181043"/>
                    <a:pt x="5606404" y="3187030"/>
                  </a:cubicBezTo>
                  <a:cubicBezTo>
                    <a:pt x="5592752" y="3193856"/>
                    <a:pt x="5580030" y="3202659"/>
                    <a:pt x="5568304" y="3212430"/>
                  </a:cubicBezTo>
                  <a:cubicBezTo>
                    <a:pt x="5554506" y="3223928"/>
                    <a:pt x="5544002" y="3239032"/>
                    <a:pt x="5530204" y="3250530"/>
                  </a:cubicBezTo>
                  <a:cubicBezTo>
                    <a:pt x="5424116" y="3338937"/>
                    <a:pt x="5565314" y="3202720"/>
                    <a:pt x="5454004" y="3314030"/>
                  </a:cubicBezTo>
                  <a:cubicBezTo>
                    <a:pt x="5449771" y="3352130"/>
                    <a:pt x="5476897" y="3414093"/>
                    <a:pt x="5441304" y="3428330"/>
                  </a:cubicBezTo>
                  <a:cubicBezTo>
                    <a:pt x="5343823" y="3467322"/>
                    <a:pt x="5250290" y="3432392"/>
                    <a:pt x="5161904" y="3402930"/>
                  </a:cubicBezTo>
                  <a:cubicBezTo>
                    <a:pt x="5157671" y="3419863"/>
                    <a:pt x="5150784" y="3436347"/>
                    <a:pt x="5149204" y="3453730"/>
                  </a:cubicBezTo>
                  <a:cubicBezTo>
                    <a:pt x="5142295" y="3529734"/>
                    <a:pt x="5158434" y="3609231"/>
                    <a:pt x="5136504" y="3682330"/>
                  </a:cubicBezTo>
                  <a:cubicBezTo>
                    <a:pt x="5129953" y="3704166"/>
                    <a:pt x="5093018" y="3696814"/>
                    <a:pt x="5073004" y="3707730"/>
                  </a:cubicBezTo>
                  <a:cubicBezTo>
                    <a:pt x="5046204" y="3722348"/>
                    <a:pt x="4996804" y="3758530"/>
                    <a:pt x="4996804" y="3758530"/>
                  </a:cubicBezTo>
                  <a:cubicBezTo>
                    <a:pt x="4975637" y="3750063"/>
                    <a:pt x="4951542" y="3746808"/>
                    <a:pt x="4933304" y="3733130"/>
                  </a:cubicBezTo>
                  <a:cubicBezTo>
                    <a:pt x="4899778" y="3707985"/>
                    <a:pt x="4884161" y="3657482"/>
                    <a:pt x="4844404" y="3644230"/>
                  </a:cubicBezTo>
                  <a:lnTo>
                    <a:pt x="4768204" y="3618830"/>
                  </a:lnTo>
                  <a:cubicBezTo>
                    <a:pt x="4747037" y="3623063"/>
                    <a:pt x="4713895" y="3611999"/>
                    <a:pt x="4704704" y="3631530"/>
                  </a:cubicBezTo>
                  <a:cubicBezTo>
                    <a:pt x="4675361" y="3693884"/>
                    <a:pt x="4731981" y="3812938"/>
                    <a:pt x="4666604" y="3834730"/>
                  </a:cubicBezTo>
                  <a:cubicBezTo>
                    <a:pt x="4653904" y="3838963"/>
                    <a:pt x="4641572" y="3844526"/>
                    <a:pt x="4628504" y="3847430"/>
                  </a:cubicBezTo>
                  <a:cubicBezTo>
                    <a:pt x="4596786" y="3854478"/>
                    <a:pt x="4491762" y="3868779"/>
                    <a:pt x="4463404" y="3872830"/>
                  </a:cubicBezTo>
                  <a:cubicBezTo>
                    <a:pt x="4467637" y="3898230"/>
                    <a:pt x="4465646" y="3925499"/>
                    <a:pt x="4476104" y="3949030"/>
                  </a:cubicBezTo>
                  <a:cubicBezTo>
                    <a:pt x="4504188" y="4012219"/>
                    <a:pt x="4554937" y="3966763"/>
                    <a:pt x="4463404" y="4012530"/>
                  </a:cubicBezTo>
                  <a:cubicBezTo>
                    <a:pt x="4442237" y="4008297"/>
                    <a:pt x="4418646" y="4010540"/>
                    <a:pt x="4399904" y="3999830"/>
                  </a:cubicBezTo>
                  <a:cubicBezTo>
                    <a:pt x="4386652" y="3992257"/>
                    <a:pt x="4386423" y="3971265"/>
                    <a:pt x="4374504" y="3961730"/>
                  </a:cubicBezTo>
                  <a:cubicBezTo>
                    <a:pt x="4364051" y="3953367"/>
                    <a:pt x="4349104" y="3953263"/>
                    <a:pt x="4336404" y="3949030"/>
                  </a:cubicBezTo>
                  <a:cubicBezTo>
                    <a:pt x="4294071" y="3953263"/>
                    <a:pt x="4249113" y="3946457"/>
                    <a:pt x="4209404" y="3961730"/>
                  </a:cubicBezTo>
                  <a:cubicBezTo>
                    <a:pt x="4189648" y="3969328"/>
                    <a:pt x="4180770" y="3993598"/>
                    <a:pt x="4171304" y="4012530"/>
                  </a:cubicBezTo>
                  <a:cubicBezTo>
                    <a:pt x="4163498" y="4028142"/>
                    <a:pt x="4163399" y="4046547"/>
                    <a:pt x="4158604" y="4063330"/>
                  </a:cubicBezTo>
                  <a:cubicBezTo>
                    <a:pt x="4122165" y="4190867"/>
                    <a:pt x="4172906" y="3993421"/>
                    <a:pt x="4133204" y="4152230"/>
                  </a:cubicBezTo>
                  <a:cubicBezTo>
                    <a:pt x="4120504" y="4147997"/>
                    <a:pt x="4107078" y="4145517"/>
                    <a:pt x="4095104" y="4139530"/>
                  </a:cubicBezTo>
                  <a:cubicBezTo>
                    <a:pt x="4081452" y="4132704"/>
                    <a:pt x="4072268" y="4114130"/>
                    <a:pt x="4057004" y="4114130"/>
                  </a:cubicBezTo>
                  <a:cubicBezTo>
                    <a:pt x="4001323" y="4114130"/>
                    <a:pt x="3946937" y="4131063"/>
                    <a:pt x="3891904" y="4139530"/>
                  </a:cubicBezTo>
                  <a:cubicBezTo>
                    <a:pt x="3870737" y="4156463"/>
                    <a:pt x="3839763" y="4165718"/>
                    <a:pt x="3828404" y="4190330"/>
                  </a:cubicBezTo>
                  <a:cubicBezTo>
                    <a:pt x="3761626" y="4335015"/>
                    <a:pt x="3876639" y="4289396"/>
                    <a:pt x="3764904" y="4317330"/>
                  </a:cubicBezTo>
                  <a:cubicBezTo>
                    <a:pt x="3705637" y="4308863"/>
                    <a:pt x="3642690" y="4314165"/>
                    <a:pt x="3587104" y="4291930"/>
                  </a:cubicBezTo>
                  <a:cubicBezTo>
                    <a:pt x="3570898" y="4285448"/>
                    <a:pt x="3591337" y="4245363"/>
                    <a:pt x="3574404" y="4241130"/>
                  </a:cubicBezTo>
                  <a:cubicBezTo>
                    <a:pt x="3556980" y="4236774"/>
                    <a:pt x="3550102" y="4267732"/>
                    <a:pt x="3536304" y="4279230"/>
                  </a:cubicBezTo>
                  <a:cubicBezTo>
                    <a:pt x="3524578" y="4289001"/>
                    <a:pt x="3510415" y="4295472"/>
                    <a:pt x="3498204" y="4304630"/>
                  </a:cubicBezTo>
                  <a:cubicBezTo>
                    <a:pt x="3476519" y="4320894"/>
                    <a:pt x="3456626" y="4339487"/>
                    <a:pt x="3434704" y="4355430"/>
                  </a:cubicBezTo>
                  <a:cubicBezTo>
                    <a:pt x="3410016" y="4373385"/>
                    <a:pt x="3380090" y="4384644"/>
                    <a:pt x="3358504" y="4406230"/>
                  </a:cubicBezTo>
                  <a:cubicBezTo>
                    <a:pt x="3309611" y="4455123"/>
                    <a:pt x="3335348" y="4434367"/>
                    <a:pt x="3282304" y="4469730"/>
                  </a:cubicBezTo>
                  <a:cubicBezTo>
                    <a:pt x="3278071" y="4482430"/>
                    <a:pt x="3282591" y="4504583"/>
                    <a:pt x="3269604" y="4507830"/>
                  </a:cubicBezTo>
                  <a:cubicBezTo>
                    <a:pt x="3254796" y="4511532"/>
                    <a:pt x="3243093" y="4492363"/>
                    <a:pt x="3231504" y="4482430"/>
                  </a:cubicBezTo>
                  <a:cubicBezTo>
                    <a:pt x="3213322" y="4466845"/>
                    <a:pt x="3200629" y="4444914"/>
                    <a:pt x="3180704" y="4431630"/>
                  </a:cubicBezTo>
                  <a:cubicBezTo>
                    <a:pt x="3161736" y="4418984"/>
                    <a:pt x="3137594" y="4416425"/>
                    <a:pt x="3117204" y="4406230"/>
                  </a:cubicBezTo>
                  <a:cubicBezTo>
                    <a:pt x="3103552" y="4399404"/>
                    <a:pt x="3091804" y="4389297"/>
                    <a:pt x="3079104" y="4380830"/>
                  </a:cubicBezTo>
                  <a:cubicBezTo>
                    <a:pt x="3062171" y="4389297"/>
                    <a:pt x="3043710" y="4395226"/>
                    <a:pt x="3028304" y="4406230"/>
                  </a:cubicBezTo>
                  <a:cubicBezTo>
                    <a:pt x="3013689" y="4416669"/>
                    <a:pt x="3007628" y="4439974"/>
                    <a:pt x="2990204" y="4444330"/>
                  </a:cubicBezTo>
                  <a:cubicBezTo>
                    <a:pt x="2969263" y="4449565"/>
                    <a:pt x="2947871" y="4435863"/>
                    <a:pt x="2926704" y="4431630"/>
                  </a:cubicBezTo>
                  <a:cubicBezTo>
                    <a:pt x="2914004" y="4418930"/>
                    <a:pt x="2898567" y="4408474"/>
                    <a:pt x="2888604" y="4393530"/>
                  </a:cubicBezTo>
                  <a:cubicBezTo>
                    <a:pt x="2864897" y="4357970"/>
                    <a:pt x="2878444" y="4352890"/>
                    <a:pt x="2888604" y="4317330"/>
                  </a:cubicBezTo>
                  <a:cubicBezTo>
                    <a:pt x="2893399" y="4300547"/>
                    <a:pt x="2897071" y="4283463"/>
                    <a:pt x="2901304" y="4266530"/>
                  </a:cubicBezTo>
                  <a:cubicBezTo>
                    <a:pt x="2897071" y="4253830"/>
                    <a:pt x="2893877" y="4240735"/>
                    <a:pt x="2888604" y="4228430"/>
                  </a:cubicBezTo>
                  <a:cubicBezTo>
                    <a:pt x="2881146" y="4211029"/>
                    <a:pt x="2865881" y="4196372"/>
                    <a:pt x="2863204" y="4177630"/>
                  </a:cubicBezTo>
                  <a:cubicBezTo>
                    <a:pt x="2861311" y="4164378"/>
                    <a:pt x="2872657" y="4152517"/>
                    <a:pt x="2875904" y="4139530"/>
                  </a:cubicBezTo>
                  <a:cubicBezTo>
                    <a:pt x="2881139" y="4118589"/>
                    <a:pt x="2884371" y="4097197"/>
                    <a:pt x="2888604" y="4076030"/>
                  </a:cubicBezTo>
                  <a:cubicBezTo>
                    <a:pt x="2884371" y="4054863"/>
                    <a:pt x="2891168" y="4027794"/>
                    <a:pt x="2875904" y="4012530"/>
                  </a:cubicBezTo>
                  <a:cubicBezTo>
                    <a:pt x="2860640" y="3997266"/>
                    <a:pt x="2817469" y="4020813"/>
                    <a:pt x="2812404" y="3999830"/>
                  </a:cubicBezTo>
                  <a:cubicBezTo>
                    <a:pt x="2784520" y="3884312"/>
                    <a:pt x="2826744" y="3756224"/>
                    <a:pt x="2787004" y="3644230"/>
                  </a:cubicBezTo>
                  <a:cubicBezTo>
                    <a:pt x="2773574" y="3606381"/>
                    <a:pt x="2710804" y="3618830"/>
                    <a:pt x="2672704" y="3606130"/>
                  </a:cubicBezTo>
                  <a:lnTo>
                    <a:pt x="2634604" y="3593430"/>
                  </a:lnTo>
                  <a:cubicBezTo>
                    <a:pt x="2573973" y="3608588"/>
                    <a:pt x="2523639" y="3607208"/>
                    <a:pt x="2482204" y="3656930"/>
                  </a:cubicBezTo>
                  <a:cubicBezTo>
                    <a:pt x="2473634" y="3667214"/>
                    <a:pt x="2476005" y="3683328"/>
                    <a:pt x="2469504" y="3695030"/>
                  </a:cubicBezTo>
                  <a:cubicBezTo>
                    <a:pt x="2425926" y="3773471"/>
                    <a:pt x="2436260" y="3759526"/>
                    <a:pt x="2380604" y="3796630"/>
                  </a:cubicBezTo>
                  <a:cubicBezTo>
                    <a:pt x="2325571" y="3792397"/>
                    <a:pt x="2268836" y="3798152"/>
                    <a:pt x="2215504" y="3783930"/>
                  </a:cubicBezTo>
                  <a:cubicBezTo>
                    <a:pt x="2156727" y="3768256"/>
                    <a:pt x="2206548" y="3723404"/>
                    <a:pt x="2215504" y="3707730"/>
                  </a:cubicBezTo>
                  <a:cubicBezTo>
                    <a:pt x="2224897" y="3691292"/>
                    <a:pt x="2228784" y="3671474"/>
                    <a:pt x="2240904" y="3656930"/>
                  </a:cubicBezTo>
                  <a:cubicBezTo>
                    <a:pt x="2250675" y="3645204"/>
                    <a:pt x="2266304" y="3639997"/>
                    <a:pt x="2279004" y="3631530"/>
                  </a:cubicBezTo>
                  <a:cubicBezTo>
                    <a:pt x="2287471" y="3589197"/>
                    <a:pt x="2290752" y="3545486"/>
                    <a:pt x="2304404" y="3504530"/>
                  </a:cubicBezTo>
                  <a:cubicBezTo>
                    <a:pt x="2308637" y="3491830"/>
                    <a:pt x="2309678" y="3477569"/>
                    <a:pt x="2317104" y="3466430"/>
                  </a:cubicBezTo>
                  <a:cubicBezTo>
                    <a:pt x="2327067" y="3451486"/>
                    <a:pt x="2344177" y="3442507"/>
                    <a:pt x="2355204" y="3428330"/>
                  </a:cubicBezTo>
                  <a:cubicBezTo>
                    <a:pt x="2373946" y="3404233"/>
                    <a:pt x="2406004" y="3352130"/>
                    <a:pt x="2406004" y="3352130"/>
                  </a:cubicBezTo>
                  <a:cubicBezTo>
                    <a:pt x="2401771" y="3335197"/>
                    <a:pt x="2410477" y="3304452"/>
                    <a:pt x="2393304" y="3301330"/>
                  </a:cubicBezTo>
                  <a:cubicBezTo>
                    <a:pt x="2341963" y="3291995"/>
                    <a:pt x="2254631" y="3331399"/>
                    <a:pt x="2202804" y="3352130"/>
                  </a:cubicBezTo>
                  <a:cubicBezTo>
                    <a:pt x="2098090" y="3325952"/>
                    <a:pt x="2206441" y="3362296"/>
                    <a:pt x="2101204" y="3288630"/>
                  </a:cubicBezTo>
                  <a:cubicBezTo>
                    <a:pt x="2077939" y="3272345"/>
                    <a:pt x="2049355" y="3265141"/>
                    <a:pt x="2025004" y="3250530"/>
                  </a:cubicBezTo>
                  <a:cubicBezTo>
                    <a:pt x="2006854" y="3239640"/>
                    <a:pt x="1991428" y="3224733"/>
                    <a:pt x="1974204" y="3212430"/>
                  </a:cubicBezTo>
                  <a:cubicBezTo>
                    <a:pt x="1961784" y="3203558"/>
                    <a:pt x="1947830" y="3196801"/>
                    <a:pt x="1936104" y="3187030"/>
                  </a:cubicBezTo>
                  <a:cubicBezTo>
                    <a:pt x="1903524" y="3159880"/>
                    <a:pt x="1884636" y="3132755"/>
                    <a:pt x="1859904" y="3098130"/>
                  </a:cubicBezTo>
                  <a:cubicBezTo>
                    <a:pt x="1851032" y="3085710"/>
                    <a:pt x="1844645" y="3071438"/>
                    <a:pt x="1834504" y="3060030"/>
                  </a:cubicBezTo>
                  <a:cubicBezTo>
                    <a:pt x="1810639" y="3033182"/>
                    <a:pt x="1776785" y="3014632"/>
                    <a:pt x="1758304" y="2983830"/>
                  </a:cubicBezTo>
                  <a:cubicBezTo>
                    <a:pt x="1740840" y="2954724"/>
                    <a:pt x="1715920" y="2901553"/>
                    <a:pt x="1682104" y="2882230"/>
                  </a:cubicBezTo>
                  <a:cubicBezTo>
                    <a:pt x="1658609" y="2868804"/>
                    <a:pt x="1530487" y="2856928"/>
                    <a:pt x="1529704" y="2856830"/>
                  </a:cubicBezTo>
                  <a:cubicBezTo>
                    <a:pt x="1470437" y="2865297"/>
                    <a:pt x="1410181" y="2868518"/>
                    <a:pt x="1351904" y="2882230"/>
                  </a:cubicBezTo>
                  <a:cubicBezTo>
                    <a:pt x="1307617" y="2892651"/>
                    <a:pt x="1315758" y="2918376"/>
                    <a:pt x="1288404" y="2945730"/>
                  </a:cubicBezTo>
                  <a:cubicBezTo>
                    <a:pt x="1277611" y="2956523"/>
                    <a:pt x="1263004" y="2962663"/>
                    <a:pt x="1250304" y="2971130"/>
                  </a:cubicBezTo>
                  <a:cubicBezTo>
                    <a:pt x="1241837" y="2983830"/>
                    <a:pt x="1236630" y="2999459"/>
                    <a:pt x="1224904" y="3009230"/>
                  </a:cubicBezTo>
                  <a:cubicBezTo>
                    <a:pt x="1203979" y="3026667"/>
                    <a:pt x="1162473" y="3038507"/>
                    <a:pt x="1136004" y="3047330"/>
                  </a:cubicBezTo>
                  <a:cubicBezTo>
                    <a:pt x="1127537" y="3034630"/>
                    <a:pt x="1115431" y="3023710"/>
                    <a:pt x="1110604" y="3009230"/>
                  </a:cubicBezTo>
                  <a:cubicBezTo>
                    <a:pt x="1102461" y="2984801"/>
                    <a:pt x="1110680" y="2955388"/>
                    <a:pt x="1097904" y="2933030"/>
                  </a:cubicBezTo>
                  <a:cubicBezTo>
                    <a:pt x="1091262" y="2921407"/>
                    <a:pt x="1072504" y="2924563"/>
                    <a:pt x="1059804" y="2920330"/>
                  </a:cubicBezTo>
                  <a:cubicBezTo>
                    <a:pt x="1064037" y="2869530"/>
                    <a:pt x="1062507" y="2817916"/>
                    <a:pt x="1072504" y="2767930"/>
                  </a:cubicBezTo>
                  <a:cubicBezTo>
                    <a:pt x="1075497" y="2752963"/>
                    <a:pt x="1095395" y="2744886"/>
                    <a:pt x="1097904" y="2729830"/>
                  </a:cubicBezTo>
                  <a:cubicBezTo>
                    <a:pt x="1105992" y="2681302"/>
                    <a:pt x="1049956" y="2677631"/>
                    <a:pt x="1021704" y="2666330"/>
                  </a:cubicBezTo>
                  <a:cubicBezTo>
                    <a:pt x="1017471" y="2645163"/>
                    <a:pt x="1016583" y="2623041"/>
                    <a:pt x="1009004" y="2602830"/>
                  </a:cubicBezTo>
                  <a:cubicBezTo>
                    <a:pt x="996105" y="2568432"/>
                    <a:pt x="967964" y="2553582"/>
                    <a:pt x="945504" y="2526630"/>
                  </a:cubicBezTo>
                  <a:cubicBezTo>
                    <a:pt x="923065" y="2499704"/>
                    <a:pt x="910231" y="2468784"/>
                    <a:pt x="894704" y="2437730"/>
                  </a:cubicBezTo>
                  <a:cubicBezTo>
                    <a:pt x="880882" y="2368618"/>
                    <a:pt x="865734" y="2355235"/>
                    <a:pt x="920104" y="2285330"/>
                  </a:cubicBezTo>
                  <a:cubicBezTo>
                    <a:pt x="931727" y="2270386"/>
                    <a:pt x="953971" y="2268397"/>
                    <a:pt x="970904" y="2259930"/>
                  </a:cubicBezTo>
                  <a:cubicBezTo>
                    <a:pt x="962437" y="2242997"/>
                    <a:pt x="959878" y="2221451"/>
                    <a:pt x="945504" y="2209130"/>
                  </a:cubicBezTo>
                  <a:cubicBezTo>
                    <a:pt x="928195" y="2194294"/>
                    <a:pt x="901932" y="2194801"/>
                    <a:pt x="882004" y="2183730"/>
                  </a:cubicBezTo>
                  <a:cubicBezTo>
                    <a:pt x="863501" y="2173451"/>
                    <a:pt x="846937" y="2159790"/>
                    <a:pt x="831204" y="2145630"/>
                  </a:cubicBezTo>
                  <a:cubicBezTo>
                    <a:pt x="726674" y="2051553"/>
                    <a:pt x="798079" y="2078045"/>
                    <a:pt x="691504" y="2056730"/>
                  </a:cubicBezTo>
                  <a:cubicBezTo>
                    <a:pt x="546313" y="2063330"/>
                    <a:pt x="465207" y="2018828"/>
                    <a:pt x="374004" y="2094830"/>
                  </a:cubicBezTo>
                  <a:cubicBezTo>
                    <a:pt x="360206" y="2106328"/>
                    <a:pt x="348604" y="2120230"/>
                    <a:pt x="335904" y="2132930"/>
                  </a:cubicBezTo>
                  <a:cubicBezTo>
                    <a:pt x="248565" y="2074704"/>
                    <a:pt x="288664" y="2072477"/>
                    <a:pt x="221604" y="2094830"/>
                  </a:cubicBezTo>
                  <a:cubicBezTo>
                    <a:pt x="213137" y="2111763"/>
                    <a:pt x="202851" y="2127903"/>
                    <a:pt x="196204" y="2145630"/>
                  </a:cubicBezTo>
                  <a:cubicBezTo>
                    <a:pt x="190075" y="2161973"/>
                    <a:pt x="191981" y="2181172"/>
                    <a:pt x="183504" y="2196430"/>
                  </a:cubicBezTo>
                  <a:cubicBezTo>
                    <a:pt x="152449" y="2252329"/>
                    <a:pt x="138771" y="2255886"/>
                    <a:pt x="94604" y="2285330"/>
                  </a:cubicBezTo>
                  <a:cubicBezTo>
                    <a:pt x="64971" y="2281097"/>
                    <a:pt x="28700" y="2291793"/>
                    <a:pt x="5704" y="2272630"/>
                  </a:cubicBezTo>
                  <a:cubicBezTo>
                    <a:pt x="-7705" y="2261456"/>
                    <a:pt x="4995" y="2233004"/>
                    <a:pt x="18404" y="2221830"/>
                  </a:cubicBezTo>
                  <a:cubicBezTo>
                    <a:pt x="34987" y="2208011"/>
                    <a:pt x="60737" y="2213363"/>
                    <a:pt x="81904" y="2209130"/>
                  </a:cubicBezTo>
                  <a:cubicBezTo>
                    <a:pt x="77671" y="2192197"/>
                    <a:pt x="78886" y="2172853"/>
                    <a:pt x="69204" y="2158330"/>
                  </a:cubicBezTo>
                  <a:cubicBezTo>
                    <a:pt x="60150" y="2144748"/>
                    <a:pt x="-38366" y="2114250"/>
                    <a:pt x="43804" y="2069430"/>
                  </a:cubicBezTo>
                  <a:cubicBezTo>
                    <a:pt x="81154" y="2049057"/>
                    <a:pt x="128471" y="2060963"/>
                    <a:pt x="170804" y="2056730"/>
                  </a:cubicBezTo>
                  <a:cubicBezTo>
                    <a:pt x="175040" y="2014374"/>
                    <a:pt x="177371" y="1929152"/>
                    <a:pt x="196204" y="1878930"/>
                  </a:cubicBezTo>
                  <a:cubicBezTo>
                    <a:pt x="202851" y="1861203"/>
                    <a:pt x="210600" y="1843536"/>
                    <a:pt x="221604" y="1828130"/>
                  </a:cubicBezTo>
                  <a:cubicBezTo>
                    <a:pt x="232043" y="1813515"/>
                    <a:pt x="248015" y="1803667"/>
                    <a:pt x="259704" y="1790030"/>
                  </a:cubicBezTo>
                  <a:cubicBezTo>
                    <a:pt x="273479" y="1773959"/>
                    <a:pt x="285104" y="1756163"/>
                    <a:pt x="297804" y="1739230"/>
                  </a:cubicBezTo>
                  <a:cubicBezTo>
                    <a:pt x="302037" y="1718063"/>
                    <a:pt x="296456" y="1692119"/>
                    <a:pt x="310504" y="1675730"/>
                  </a:cubicBezTo>
                  <a:cubicBezTo>
                    <a:pt x="325340" y="1658421"/>
                    <a:pt x="363088" y="1670344"/>
                    <a:pt x="374004" y="1650330"/>
                  </a:cubicBezTo>
                  <a:cubicBezTo>
                    <a:pt x="498539" y="1422016"/>
                    <a:pt x="279807" y="1621547"/>
                    <a:pt x="450204" y="1485230"/>
                  </a:cubicBezTo>
                  <a:cubicBezTo>
                    <a:pt x="433271" y="1434430"/>
                    <a:pt x="432487" y="1374936"/>
                    <a:pt x="399404" y="1332830"/>
                  </a:cubicBezTo>
                  <a:cubicBezTo>
                    <a:pt x="380363" y="1308596"/>
                    <a:pt x="320761" y="1336492"/>
                    <a:pt x="310504" y="1307430"/>
                  </a:cubicBezTo>
                  <a:cubicBezTo>
                    <a:pt x="258304" y="1159529"/>
                    <a:pt x="303224" y="1136910"/>
                    <a:pt x="374004" y="1066130"/>
                  </a:cubicBezTo>
                  <a:cubicBezTo>
                    <a:pt x="378237" y="1053430"/>
                    <a:pt x="383457" y="1041017"/>
                    <a:pt x="386704" y="1028030"/>
                  </a:cubicBezTo>
                  <a:cubicBezTo>
                    <a:pt x="391939" y="1007089"/>
                    <a:pt x="387964" y="982835"/>
                    <a:pt x="399404" y="964530"/>
                  </a:cubicBezTo>
                  <a:cubicBezTo>
                    <a:pt x="410622" y="946581"/>
                    <a:pt x="435237" y="941397"/>
                    <a:pt x="450204" y="926430"/>
                  </a:cubicBezTo>
                  <a:cubicBezTo>
                    <a:pt x="460997" y="915637"/>
                    <a:pt x="468031" y="901582"/>
                    <a:pt x="475604" y="888330"/>
                  </a:cubicBezTo>
                  <a:cubicBezTo>
                    <a:pt x="484997" y="871892"/>
                    <a:pt x="487617" y="850917"/>
                    <a:pt x="501004" y="837530"/>
                  </a:cubicBezTo>
                  <a:cubicBezTo>
                    <a:pt x="510470" y="828064"/>
                    <a:pt x="526404" y="829063"/>
                    <a:pt x="539104" y="824830"/>
                  </a:cubicBezTo>
                  <a:cubicBezTo>
                    <a:pt x="547571" y="807897"/>
                    <a:pt x="555111" y="790468"/>
                    <a:pt x="564504" y="774030"/>
                  </a:cubicBezTo>
                  <a:cubicBezTo>
                    <a:pt x="572077" y="760778"/>
                    <a:pt x="588522" y="751131"/>
                    <a:pt x="589904" y="735930"/>
                  </a:cubicBezTo>
                  <a:cubicBezTo>
                    <a:pt x="592994" y="701940"/>
                    <a:pt x="561940" y="664857"/>
                    <a:pt x="577204" y="634330"/>
                  </a:cubicBezTo>
                  <a:cubicBezTo>
                    <a:pt x="585671" y="617397"/>
                    <a:pt x="612598" y="648726"/>
                    <a:pt x="628004" y="659730"/>
                  </a:cubicBezTo>
                  <a:cubicBezTo>
                    <a:pt x="713690" y="720935"/>
                    <a:pt x="606268" y="687857"/>
                    <a:pt x="742304" y="710530"/>
                  </a:cubicBezTo>
                  <a:cubicBezTo>
                    <a:pt x="746537" y="731697"/>
                    <a:pt x="744294" y="755288"/>
                    <a:pt x="755004" y="774030"/>
                  </a:cubicBezTo>
                  <a:cubicBezTo>
                    <a:pt x="762577" y="787282"/>
                    <a:pt x="783333" y="787704"/>
                    <a:pt x="793104" y="799430"/>
                  </a:cubicBezTo>
                  <a:cubicBezTo>
                    <a:pt x="805224" y="813974"/>
                    <a:pt x="811222" y="832754"/>
                    <a:pt x="818504" y="850230"/>
                  </a:cubicBezTo>
                  <a:cubicBezTo>
                    <a:pt x="832415" y="883617"/>
                    <a:pt x="832408" y="924945"/>
                    <a:pt x="856604" y="951830"/>
                  </a:cubicBezTo>
                  <a:cubicBezTo>
                    <a:pt x="874515" y="971731"/>
                    <a:pt x="907404" y="968763"/>
                    <a:pt x="932804" y="977230"/>
                  </a:cubicBezTo>
                  <a:cubicBezTo>
                    <a:pt x="1008902" y="1091378"/>
                    <a:pt x="889182" y="899924"/>
                    <a:pt x="970904" y="1104230"/>
                  </a:cubicBezTo>
                  <a:cubicBezTo>
                    <a:pt x="977574" y="1120906"/>
                    <a:pt x="996304" y="1129630"/>
                    <a:pt x="1009004" y="1142330"/>
                  </a:cubicBezTo>
                  <a:cubicBezTo>
                    <a:pt x="1034404" y="1138097"/>
                    <a:pt x="1068898" y="1149560"/>
                    <a:pt x="1085204" y="1129630"/>
                  </a:cubicBezTo>
                  <a:cubicBezTo>
                    <a:pt x="1128256" y="1077011"/>
                    <a:pt x="1136967" y="849689"/>
                    <a:pt x="1148704" y="812130"/>
                  </a:cubicBezTo>
                  <a:cubicBezTo>
                    <a:pt x="1152697" y="799352"/>
                    <a:pt x="1174104" y="803663"/>
                    <a:pt x="1186804" y="799430"/>
                  </a:cubicBezTo>
                  <a:cubicBezTo>
                    <a:pt x="1191037" y="778263"/>
                    <a:pt x="1179026" y="742756"/>
                    <a:pt x="1199504" y="735930"/>
                  </a:cubicBezTo>
                  <a:cubicBezTo>
                    <a:pt x="1288689" y="706202"/>
                    <a:pt x="1321750" y="736994"/>
                    <a:pt x="1377304" y="774030"/>
                  </a:cubicBezTo>
                  <a:cubicBezTo>
                    <a:pt x="1373071" y="790963"/>
                    <a:pt x="1368390" y="807791"/>
                    <a:pt x="1364604" y="824830"/>
                  </a:cubicBezTo>
                  <a:cubicBezTo>
                    <a:pt x="1359921" y="845902"/>
                    <a:pt x="1359483" y="868119"/>
                    <a:pt x="1351904" y="888330"/>
                  </a:cubicBezTo>
                  <a:cubicBezTo>
                    <a:pt x="1346545" y="902622"/>
                    <a:pt x="1333330" y="912778"/>
                    <a:pt x="1326504" y="926430"/>
                  </a:cubicBezTo>
                  <a:cubicBezTo>
                    <a:pt x="1320517" y="938404"/>
                    <a:pt x="1318037" y="951830"/>
                    <a:pt x="1313804" y="964530"/>
                  </a:cubicBezTo>
                  <a:cubicBezTo>
                    <a:pt x="1330737" y="972997"/>
                    <a:pt x="1345788" y="987839"/>
                    <a:pt x="1364604" y="989930"/>
                  </a:cubicBezTo>
                  <a:cubicBezTo>
                    <a:pt x="1415241" y="995556"/>
                    <a:pt x="1423744" y="971062"/>
                    <a:pt x="1466204" y="964530"/>
                  </a:cubicBezTo>
                  <a:cubicBezTo>
                    <a:pt x="1508254" y="958061"/>
                    <a:pt x="1550871" y="956063"/>
                    <a:pt x="1593204" y="951830"/>
                  </a:cubicBezTo>
                  <a:cubicBezTo>
                    <a:pt x="1601671" y="939130"/>
                    <a:pt x="1608833" y="925456"/>
                    <a:pt x="1618604" y="913730"/>
                  </a:cubicBezTo>
                  <a:cubicBezTo>
                    <a:pt x="1630102" y="899932"/>
                    <a:pt x="1647982" y="891330"/>
                    <a:pt x="1656704" y="875630"/>
                  </a:cubicBezTo>
                  <a:cubicBezTo>
                    <a:pt x="1669707" y="852225"/>
                    <a:pt x="1682104" y="799430"/>
                    <a:pt x="1682104" y="799430"/>
                  </a:cubicBezTo>
                  <a:cubicBezTo>
                    <a:pt x="1651210" y="675853"/>
                    <a:pt x="1705147" y="823652"/>
                    <a:pt x="1529704" y="735930"/>
                  </a:cubicBezTo>
                  <a:cubicBezTo>
                    <a:pt x="1510397" y="726277"/>
                    <a:pt x="1533393" y="686478"/>
                    <a:pt x="1517004" y="672430"/>
                  </a:cubicBezTo>
                  <a:cubicBezTo>
                    <a:pt x="1497453" y="655672"/>
                    <a:pt x="1466204" y="663963"/>
                    <a:pt x="1440804" y="659730"/>
                  </a:cubicBezTo>
                  <a:cubicBezTo>
                    <a:pt x="1409020" y="532595"/>
                    <a:pt x="1456809" y="663035"/>
                    <a:pt x="1390004" y="596230"/>
                  </a:cubicBezTo>
                  <a:cubicBezTo>
                    <a:pt x="1383004" y="589230"/>
                    <a:pt x="1365922" y="508978"/>
                    <a:pt x="1364604" y="507330"/>
                  </a:cubicBezTo>
                  <a:cubicBezTo>
                    <a:pt x="1356241" y="496877"/>
                    <a:pt x="1339204" y="498863"/>
                    <a:pt x="1326504" y="494630"/>
                  </a:cubicBezTo>
                  <a:cubicBezTo>
                    <a:pt x="1330737" y="477697"/>
                    <a:pt x="1339204" y="461284"/>
                    <a:pt x="1339204" y="443830"/>
                  </a:cubicBezTo>
                  <a:cubicBezTo>
                    <a:pt x="1339204" y="426376"/>
                    <a:pt x="1315600" y="406660"/>
                    <a:pt x="1326504" y="393030"/>
                  </a:cubicBezTo>
                  <a:cubicBezTo>
                    <a:pt x="1339989" y="376174"/>
                    <a:pt x="1368837" y="384563"/>
                    <a:pt x="1390004" y="380330"/>
                  </a:cubicBezTo>
                  <a:cubicBezTo>
                    <a:pt x="1377304" y="359163"/>
                    <a:pt x="1359710" y="340248"/>
                    <a:pt x="1351904" y="316830"/>
                  </a:cubicBezTo>
                  <a:cubicBezTo>
                    <a:pt x="1311574" y="195839"/>
                    <a:pt x="1377099" y="253193"/>
                    <a:pt x="1301104" y="202530"/>
                  </a:cubicBezTo>
                  <a:cubicBezTo>
                    <a:pt x="1330134" y="115439"/>
                    <a:pt x="1295853" y="223533"/>
                    <a:pt x="1326504" y="100930"/>
                  </a:cubicBezTo>
                  <a:cubicBezTo>
                    <a:pt x="1329751" y="87943"/>
                    <a:pt x="1329738" y="72296"/>
                    <a:pt x="1339204" y="62830"/>
                  </a:cubicBezTo>
                  <a:cubicBezTo>
                    <a:pt x="1348670" y="53364"/>
                    <a:pt x="1364604" y="54363"/>
                    <a:pt x="1377304" y="50130"/>
                  </a:cubicBezTo>
                  <a:cubicBezTo>
                    <a:pt x="1411171" y="54363"/>
                    <a:pt x="1445171" y="57640"/>
                    <a:pt x="1478904" y="62830"/>
                  </a:cubicBezTo>
                  <a:cubicBezTo>
                    <a:pt x="1500239" y="66112"/>
                    <a:pt x="1520851" y="76727"/>
                    <a:pt x="1542404" y="75530"/>
                  </a:cubicBezTo>
                  <a:cubicBezTo>
                    <a:pt x="1597999" y="72441"/>
                    <a:pt x="1652471" y="58597"/>
                    <a:pt x="1707504" y="50130"/>
                  </a:cubicBezTo>
                  <a:cubicBezTo>
                    <a:pt x="1723284" y="-12991"/>
                    <a:pt x="1766771" y="14147"/>
                    <a:pt x="1783704" y="120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a:extLst>
              <a:ext uri="{FF2B5EF4-FFF2-40B4-BE49-F238E27FC236}">
                <a16:creationId xmlns:a16="http://schemas.microsoft.com/office/drawing/2014/main" id="{88761B6F-D037-4E57-A298-672808623C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98013" y="5421933"/>
            <a:ext cx="1411873" cy="1142666"/>
          </a:xfrm>
          <a:prstGeom prst="rect">
            <a:avLst/>
          </a:prstGeom>
          <a:effectLst/>
        </p:spPr>
      </p:pic>
      <p:sp>
        <p:nvSpPr>
          <p:cNvPr id="25" name="!!Rectangle 7">
            <a:extLst>
              <a:ext uri="{FF2B5EF4-FFF2-40B4-BE49-F238E27FC236}">
                <a16:creationId xmlns:a16="http://schemas.microsoft.com/office/drawing/2014/main" id="{59526EE4-EE2A-400D-A4C5-2A7002D6BDEB}"/>
              </a:ext>
            </a:extLst>
          </p:cNvPr>
          <p:cNvSpPr/>
          <p:nvPr/>
        </p:nvSpPr>
        <p:spPr>
          <a:xfrm>
            <a:off x="9844599" y="3109777"/>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Coastal Economy </a:t>
            </a:r>
          </a:p>
        </p:txBody>
      </p:sp>
      <p:sp>
        <p:nvSpPr>
          <p:cNvPr id="26" name="!!Rectangle 7">
            <a:extLst>
              <a:ext uri="{FF2B5EF4-FFF2-40B4-BE49-F238E27FC236}">
                <a16:creationId xmlns:a16="http://schemas.microsoft.com/office/drawing/2014/main" id="{781D7B90-1B86-4356-A4BB-462413A3795D}"/>
              </a:ext>
            </a:extLst>
          </p:cNvPr>
          <p:cNvSpPr/>
          <p:nvPr/>
        </p:nvSpPr>
        <p:spPr>
          <a:xfrm>
            <a:off x="9841450" y="4227085"/>
            <a:ext cx="2112398" cy="10688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Regeneration and development </a:t>
            </a:r>
          </a:p>
        </p:txBody>
      </p:sp>
      <p:sp>
        <p:nvSpPr>
          <p:cNvPr id="27" name="!!Rectangle 7">
            <a:extLst>
              <a:ext uri="{FF2B5EF4-FFF2-40B4-BE49-F238E27FC236}">
                <a16:creationId xmlns:a16="http://schemas.microsoft.com/office/drawing/2014/main" id="{8CF0B0DD-5A3B-42CD-935E-4ACAC30091F3}"/>
              </a:ext>
            </a:extLst>
          </p:cNvPr>
          <p:cNvSpPr/>
          <p:nvPr/>
        </p:nvSpPr>
        <p:spPr>
          <a:xfrm>
            <a:off x="9841450" y="5421933"/>
            <a:ext cx="2112398" cy="9164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Sheerness Ports </a:t>
            </a:r>
          </a:p>
        </p:txBody>
      </p:sp>
      <p:sp>
        <p:nvSpPr>
          <p:cNvPr id="28" name="!!Rectangle 7">
            <a:extLst>
              <a:ext uri="{FF2B5EF4-FFF2-40B4-BE49-F238E27FC236}">
                <a16:creationId xmlns:a16="http://schemas.microsoft.com/office/drawing/2014/main" id="{3F35FFB3-4F8A-4CA5-8C22-A8F46EA1D836}"/>
              </a:ext>
            </a:extLst>
          </p:cNvPr>
          <p:cNvSpPr/>
          <p:nvPr/>
        </p:nvSpPr>
        <p:spPr>
          <a:xfrm>
            <a:off x="9841450" y="1470405"/>
            <a:ext cx="2112398" cy="48604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000" b="1">
                <a:latin typeface="Arial" panose="020B0604020202020204" pitchFamily="34" charset="0"/>
                <a:ea typeface="Cambria" panose="02040503050406030204" pitchFamily="18" charset="0"/>
                <a:cs typeface="Arial" panose="020B0604020202020204" pitchFamily="34" charset="0"/>
              </a:rPr>
              <a:t>Opportunities</a:t>
            </a:r>
          </a:p>
        </p:txBody>
      </p:sp>
    </p:spTree>
    <p:extLst>
      <p:ext uri="{BB962C8B-B14F-4D97-AF65-F5344CB8AC3E}">
        <p14:creationId xmlns:p14="http://schemas.microsoft.com/office/powerpoint/2010/main" val="2372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a:extLst>
              <a:ext uri="{FF2B5EF4-FFF2-40B4-BE49-F238E27FC236}">
                <a16:creationId xmlns:a16="http://schemas.microsoft.com/office/drawing/2014/main" id="{ED0C1998-050E-44E5-B3F6-C288479C6E7D}"/>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5" name="!!Rail3">
            <a:extLst>
              <a:ext uri="{FF2B5EF4-FFF2-40B4-BE49-F238E27FC236}">
                <a16:creationId xmlns:a16="http://schemas.microsoft.com/office/drawing/2014/main" id="{1A991FE4-295B-41A8-AB77-EB40FDA5FBB2}"/>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
        <p:nvSpPr>
          <p:cNvPr id="6" name="Rectangle 5">
            <a:extLst>
              <a:ext uri="{FF2B5EF4-FFF2-40B4-BE49-F238E27FC236}">
                <a16:creationId xmlns:a16="http://schemas.microsoft.com/office/drawing/2014/main" id="{47FAE536-495C-4F91-B855-970FF440ECC1}"/>
              </a:ext>
            </a:extLst>
          </p:cNvPr>
          <p:cNvSpPr/>
          <p:nvPr/>
        </p:nvSpPr>
        <p:spPr>
          <a:xfrm>
            <a:off x="688677" y="2699618"/>
            <a:ext cx="2789137" cy="2026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latin typeface="Arial" panose="020B0604020202020204" pitchFamily="34" charset="0"/>
                <a:ea typeface="Cambria" panose="02040503050406030204" pitchFamily="18" charset="0"/>
                <a:cs typeface="Arial" panose="020B0604020202020204" pitchFamily="34" charset="0"/>
              </a:rPr>
              <a:t>Provide equitable access to opportunity </a:t>
            </a:r>
            <a:endParaRPr lang="en-GB" sz="2600"/>
          </a:p>
        </p:txBody>
      </p:sp>
      <p:sp>
        <p:nvSpPr>
          <p:cNvPr id="7" name="Arrow: Bent 6">
            <a:extLst>
              <a:ext uri="{FF2B5EF4-FFF2-40B4-BE49-F238E27FC236}">
                <a16:creationId xmlns:a16="http://schemas.microsoft.com/office/drawing/2014/main" id="{118AB391-CB0D-469B-A69A-618CF3D951F5}"/>
              </a:ext>
            </a:extLst>
          </p:cNvPr>
          <p:cNvSpPr/>
          <p:nvPr/>
        </p:nvSpPr>
        <p:spPr>
          <a:xfrm>
            <a:off x="2696978" y="1506841"/>
            <a:ext cx="2316812" cy="986319"/>
          </a:xfrm>
          <a:prstGeom prst="bentArrow">
            <a:avLst>
              <a:gd name="adj1" fmla="val 25000"/>
              <a:gd name="adj2" fmla="val 25000"/>
              <a:gd name="adj3" fmla="val 25000"/>
              <a:gd name="adj4"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8" name="Arrow: Right 7">
            <a:extLst>
              <a:ext uri="{FF2B5EF4-FFF2-40B4-BE49-F238E27FC236}">
                <a16:creationId xmlns:a16="http://schemas.microsoft.com/office/drawing/2014/main" id="{A4B4C0D2-8702-4FB1-972B-8B4F2B8CB51A}"/>
              </a:ext>
            </a:extLst>
          </p:cNvPr>
          <p:cNvSpPr/>
          <p:nvPr/>
        </p:nvSpPr>
        <p:spPr>
          <a:xfrm>
            <a:off x="3554880" y="3429000"/>
            <a:ext cx="1458909" cy="588196"/>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Arrow: Bent-Up 8">
            <a:extLst>
              <a:ext uri="{FF2B5EF4-FFF2-40B4-BE49-F238E27FC236}">
                <a16:creationId xmlns:a16="http://schemas.microsoft.com/office/drawing/2014/main" id="{150E208F-C9B1-405E-A240-F684C7A03EF8}"/>
              </a:ext>
            </a:extLst>
          </p:cNvPr>
          <p:cNvSpPr/>
          <p:nvPr/>
        </p:nvSpPr>
        <p:spPr>
          <a:xfrm rot="5400000">
            <a:off x="3404034" y="4122680"/>
            <a:ext cx="839019" cy="2499733"/>
          </a:xfrm>
          <a:prstGeom prst="bentUpArrow">
            <a:avLst>
              <a:gd name="adj1" fmla="val 27643"/>
              <a:gd name="adj2" fmla="val 29624"/>
              <a:gd name="adj3" fmla="val 2500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39">
            <a:extLst>
              <a:ext uri="{FF2B5EF4-FFF2-40B4-BE49-F238E27FC236}">
                <a16:creationId xmlns:a16="http://schemas.microsoft.com/office/drawing/2014/main" id="{DEB6824F-B084-4756-88F6-C1495C4EEB10}"/>
              </a:ext>
            </a:extLst>
          </p:cNvPr>
          <p:cNvSpPr/>
          <p:nvPr/>
        </p:nvSpPr>
        <p:spPr>
          <a:xfrm>
            <a:off x="7079210" y="1412750"/>
            <a:ext cx="3554659" cy="70545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Digital </a:t>
            </a:r>
          </a:p>
        </p:txBody>
      </p:sp>
      <p:sp>
        <p:nvSpPr>
          <p:cNvPr id="11" name="!!Rectangle 39">
            <a:extLst>
              <a:ext uri="{FF2B5EF4-FFF2-40B4-BE49-F238E27FC236}">
                <a16:creationId xmlns:a16="http://schemas.microsoft.com/office/drawing/2014/main" id="{4D4699A9-DE07-462E-92F6-5ADBBD67490B}"/>
              </a:ext>
            </a:extLst>
          </p:cNvPr>
          <p:cNvSpPr/>
          <p:nvPr/>
        </p:nvSpPr>
        <p:spPr>
          <a:xfrm>
            <a:off x="7079212" y="3311739"/>
            <a:ext cx="3554659" cy="70545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Mobility</a:t>
            </a:r>
          </a:p>
        </p:txBody>
      </p:sp>
      <p:sp>
        <p:nvSpPr>
          <p:cNvPr id="12" name="!!Rectangle 39">
            <a:extLst>
              <a:ext uri="{FF2B5EF4-FFF2-40B4-BE49-F238E27FC236}">
                <a16:creationId xmlns:a16="http://schemas.microsoft.com/office/drawing/2014/main" id="{BAC177AF-4F7D-483A-A54B-B635D78BAB0D}"/>
              </a:ext>
            </a:extLst>
          </p:cNvPr>
          <p:cNvSpPr/>
          <p:nvPr/>
        </p:nvSpPr>
        <p:spPr>
          <a:xfrm>
            <a:off x="7079210" y="5210728"/>
            <a:ext cx="3554659" cy="70545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Alignment</a:t>
            </a:r>
          </a:p>
        </p:txBody>
      </p:sp>
      <p:sp>
        <p:nvSpPr>
          <p:cNvPr id="16" name="!!Rectangle 39">
            <a:extLst>
              <a:ext uri="{FF2B5EF4-FFF2-40B4-BE49-F238E27FC236}">
                <a16:creationId xmlns:a16="http://schemas.microsoft.com/office/drawing/2014/main" id="{2AEC26D1-C1A6-4573-AB39-10D847ADD3BA}"/>
              </a:ext>
            </a:extLst>
          </p:cNvPr>
          <p:cNvSpPr/>
          <p:nvPr/>
        </p:nvSpPr>
        <p:spPr>
          <a:xfrm>
            <a:off x="5742172" y="1412750"/>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7" name="!!Rectangle 39">
            <a:extLst>
              <a:ext uri="{FF2B5EF4-FFF2-40B4-BE49-F238E27FC236}">
                <a16:creationId xmlns:a16="http://schemas.microsoft.com/office/drawing/2014/main" id="{21C28D2A-4C5F-4E76-B0BB-AC703C3D90B6}"/>
              </a:ext>
            </a:extLst>
          </p:cNvPr>
          <p:cNvSpPr/>
          <p:nvPr/>
        </p:nvSpPr>
        <p:spPr>
          <a:xfrm>
            <a:off x="5742172" y="3311738"/>
            <a:ext cx="1337038" cy="705457"/>
          </a:xfrm>
          <a:prstGeom prst="rect">
            <a:avLst/>
          </a:prstGeom>
          <a: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8" name="!!Rectangle 39">
            <a:extLst>
              <a:ext uri="{FF2B5EF4-FFF2-40B4-BE49-F238E27FC236}">
                <a16:creationId xmlns:a16="http://schemas.microsoft.com/office/drawing/2014/main" id="{A1A5B398-7113-4DF4-B037-2CC8946F9F64}"/>
              </a:ext>
            </a:extLst>
          </p:cNvPr>
          <p:cNvSpPr/>
          <p:nvPr/>
        </p:nvSpPr>
        <p:spPr>
          <a:xfrm>
            <a:off x="5742172" y="5210726"/>
            <a:ext cx="1337038" cy="705457"/>
          </a:xfrm>
          <a:prstGeom prst="rect">
            <a:avLst/>
          </a:prstGeom>
          <a: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19007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66CF58-2CC1-422C-A7F3-402C5D66AC04}"/>
              </a:ext>
            </a:extLst>
          </p:cNvPr>
          <p:cNvSpPr/>
          <p:nvPr/>
        </p:nvSpPr>
        <p:spPr>
          <a:xfrm>
            <a:off x="289692" y="2794570"/>
            <a:ext cx="1736024" cy="18493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ea typeface="Cambria" panose="02040503050406030204" pitchFamily="18" charset="0"/>
                <a:cs typeface="Arial" panose="020B0604020202020204" pitchFamily="34" charset="0"/>
              </a:rPr>
              <a:t>How do…</a:t>
            </a:r>
            <a:endParaRPr lang="en-GB" sz="2400"/>
          </a:p>
        </p:txBody>
      </p:sp>
      <p:sp>
        <p:nvSpPr>
          <p:cNvPr id="14" name="Arrow: Bent 13">
            <a:extLst>
              <a:ext uri="{FF2B5EF4-FFF2-40B4-BE49-F238E27FC236}">
                <a16:creationId xmlns:a16="http://schemas.microsoft.com/office/drawing/2014/main" id="{14E8B842-F08E-489A-A7D9-6687351589CE}"/>
              </a:ext>
            </a:extLst>
          </p:cNvPr>
          <p:cNvSpPr/>
          <p:nvPr/>
        </p:nvSpPr>
        <p:spPr>
          <a:xfrm>
            <a:off x="1279144" y="1445196"/>
            <a:ext cx="2316812" cy="986319"/>
          </a:xfrm>
          <a:prstGeom prst="bentArrow">
            <a:avLst>
              <a:gd name="adj1" fmla="val 25000"/>
              <a:gd name="adj2" fmla="val 25000"/>
              <a:gd name="adj3" fmla="val 25000"/>
              <a:gd name="adj4"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5" name="Arrow: Right 14">
            <a:extLst>
              <a:ext uri="{FF2B5EF4-FFF2-40B4-BE49-F238E27FC236}">
                <a16:creationId xmlns:a16="http://schemas.microsoft.com/office/drawing/2014/main" id="{D8507A05-63D5-4B79-BCEB-6568639A3031}"/>
              </a:ext>
            </a:extLst>
          </p:cNvPr>
          <p:cNvSpPr/>
          <p:nvPr/>
        </p:nvSpPr>
        <p:spPr>
          <a:xfrm>
            <a:off x="2137046" y="3367355"/>
            <a:ext cx="1458909" cy="588196"/>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Arrow: Bent-Up 15">
            <a:extLst>
              <a:ext uri="{FF2B5EF4-FFF2-40B4-BE49-F238E27FC236}">
                <a16:creationId xmlns:a16="http://schemas.microsoft.com/office/drawing/2014/main" id="{9F0D1072-3673-47D9-A5D3-FCD911980E00}"/>
              </a:ext>
            </a:extLst>
          </p:cNvPr>
          <p:cNvSpPr/>
          <p:nvPr/>
        </p:nvSpPr>
        <p:spPr>
          <a:xfrm rot="5400000">
            <a:off x="1986200" y="4061035"/>
            <a:ext cx="839019" cy="2499733"/>
          </a:xfrm>
          <a:prstGeom prst="bentUpArrow">
            <a:avLst>
              <a:gd name="adj1" fmla="val 27643"/>
              <a:gd name="adj2" fmla="val 29624"/>
              <a:gd name="adj3" fmla="val 2500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7">
            <a:extLst>
              <a:ext uri="{FF2B5EF4-FFF2-40B4-BE49-F238E27FC236}">
                <a16:creationId xmlns:a16="http://schemas.microsoft.com/office/drawing/2014/main" id="{2A917226-C95B-4954-96B1-040DBC9E1673}"/>
              </a:ext>
            </a:extLst>
          </p:cNvPr>
          <p:cNvSpPr/>
          <p:nvPr/>
        </p:nvSpPr>
        <p:spPr>
          <a:xfrm>
            <a:off x="8142722" y="1767155"/>
            <a:ext cx="3584771" cy="853794"/>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24" name="!!number1">
            <a:extLst>
              <a:ext uri="{FF2B5EF4-FFF2-40B4-BE49-F238E27FC236}">
                <a16:creationId xmlns:a16="http://schemas.microsoft.com/office/drawing/2014/main" id="{4A3F7EEE-65ED-4D64-A198-04A1E2AAB7DD}"/>
              </a:ext>
            </a:extLst>
          </p:cNvPr>
          <p:cNvSpPr/>
          <p:nvPr/>
        </p:nvSpPr>
        <p:spPr>
          <a:xfrm>
            <a:off x="7766327" y="1445196"/>
            <a:ext cx="650782" cy="705456"/>
          </a:xfrm>
          <a:prstGeom prst="ellipse">
            <a:avLst/>
          </a:prstGeom>
          <a:solidFill>
            <a:schemeClr val="tx1">
              <a:lumMod val="95000"/>
              <a:lumOff val="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25" name="!!Rectangle 7">
            <a:extLst>
              <a:ext uri="{FF2B5EF4-FFF2-40B4-BE49-F238E27FC236}">
                <a16:creationId xmlns:a16="http://schemas.microsoft.com/office/drawing/2014/main" id="{188F2495-0A83-4728-8455-21695FF1E25C}"/>
              </a:ext>
            </a:extLst>
          </p:cNvPr>
          <p:cNvSpPr/>
          <p:nvPr/>
        </p:nvSpPr>
        <p:spPr>
          <a:xfrm>
            <a:off x="8142722" y="3167899"/>
            <a:ext cx="3584771" cy="853794"/>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26" name="!!number1">
            <a:extLst>
              <a:ext uri="{FF2B5EF4-FFF2-40B4-BE49-F238E27FC236}">
                <a16:creationId xmlns:a16="http://schemas.microsoft.com/office/drawing/2014/main" id="{7C856192-A38A-4019-87EA-A46D684BF996}"/>
              </a:ext>
            </a:extLst>
          </p:cNvPr>
          <p:cNvSpPr/>
          <p:nvPr/>
        </p:nvSpPr>
        <p:spPr>
          <a:xfrm>
            <a:off x="7766327" y="2845940"/>
            <a:ext cx="650782" cy="705456"/>
          </a:xfrm>
          <a:prstGeom prst="ellipse">
            <a:avLst/>
          </a:prstGeom>
          <a:solidFill>
            <a:schemeClr val="tx1">
              <a:lumMod val="95000"/>
              <a:lumOff val="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27" name="!!Rectangle 7">
            <a:extLst>
              <a:ext uri="{FF2B5EF4-FFF2-40B4-BE49-F238E27FC236}">
                <a16:creationId xmlns:a16="http://schemas.microsoft.com/office/drawing/2014/main" id="{1FF52AF5-44BB-4E36-A737-56E2A2EA0103}"/>
              </a:ext>
            </a:extLst>
          </p:cNvPr>
          <p:cNvSpPr/>
          <p:nvPr/>
        </p:nvSpPr>
        <p:spPr>
          <a:xfrm>
            <a:off x="8142722" y="4568643"/>
            <a:ext cx="3584771" cy="853794"/>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28" name="!!number1">
            <a:extLst>
              <a:ext uri="{FF2B5EF4-FFF2-40B4-BE49-F238E27FC236}">
                <a16:creationId xmlns:a16="http://schemas.microsoft.com/office/drawing/2014/main" id="{2A3D573D-88E7-4E54-9347-6C17555E7DC3}"/>
              </a:ext>
            </a:extLst>
          </p:cNvPr>
          <p:cNvSpPr/>
          <p:nvPr/>
        </p:nvSpPr>
        <p:spPr>
          <a:xfrm>
            <a:off x="7766327" y="4246684"/>
            <a:ext cx="650782" cy="705456"/>
          </a:xfrm>
          <a:prstGeom prst="ellipse">
            <a:avLst/>
          </a:prstGeom>
          <a:solidFill>
            <a:schemeClr val="tx1">
              <a:lumMod val="95000"/>
              <a:lumOff val="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29" name="!!Rectangle 39">
            <a:extLst>
              <a:ext uri="{FF2B5EF4-FFF2-40B4-BE49-F238E27FC236}">
                <a16:creationId xmlns:a16="http://schemas.microsoft.com/office/drawing/2014/main" id="{D966A12F-6F3D-4A7C-9E97-5829E2250A99}"/>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30" name="!!Rail3">
            <a:extLst>
              <a:ext uri="{FF2B5EF4-FFF2-40B4-BE49-F238E27FC236}">
                <a16:creationId xmlns:a16="http://schemas.microsoft.com/office/drawing/2014/main" id="{00722E38-4524-49DC-8AC8-5EC42FBFC013}"/>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
        <p:nvSpPr>
          <p:cNvPr id="31" name="!!Rectangle 39">
            <a:extLst>
              <a:ext uri="{FF2B5EF4-FFF2-40B4-BE49-F238E27FC236}">
                <a16:creationId xmlns:a16="http://schemas.microsoft.com/office/drawing/2014/main" id="{443BC63C-8290-48E0-BDB2-1E180E149D56}"/>
              </a:ext>
            </a:extLst>
          </p:cNvPr>
          <p:cNvSpPr/>
          <p:nvPr/>
        </p:nvSpPr>
        <p:spPr>
          <a:xfrm>
            <a:off x="5178491" y="3313361"/>
            <a:ext cx="2403837" cy="70545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200" b="1">
                <a:latin typeface="Arial" panose="020B0604020202020204" pitchFamily="34" charset="0"/>
                <a:ea typeface="Cambria" panose="02040503050406030204" pitchFamily="18" charset="0"/>
                <a:cs typeface="Arial" panose="020B0604020202020204" pitchFamily="34" charset="0"/>
              </a:rPr>
              <a:t>Digital </a:t>
            </a:r>
          </a:p>
        </p:txBody>
      </p:sp>
      <p:sp>
        <p:nvSpPr>
          <p:cNvPr id="32" name="!!Rectangle 39">
            <a:extLst>
              <a:ext uri="{FF2B5EF4-FFF2-40B4-BE49-F238E27FC236}">
                <a16:creationId xmlns:a16="http://schemas.microsoft.com/office/drawing/2014/main" id="{A2753354-B267-4F0D-BAA9-B8ACEAE23728}"/>
              </a:ext>
            </a:extLst>
          </p:cNvPr>
          <p:cNvSpPr/>
          <p:nvPr/>
        </p:nvSpPr>
        <p:spPr>
          <a:xfrm>
            <a:off x="5228498" y="5212293"/>
            <a:ext cx="2403837" cy="70545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200" b="1">
                <a:latin typeface="Arial" panose="020B0604020202020204" pitchFamily="34" charset="0"/>
                <a:ea typeface="Cambria" panose="02040503050406030204" pitchFamily="18" charset="0"/>
                <a:cs typeface="Arial" panose="020B0604020202020204" pitchFamily="34" charset="0"/>
              </a:rPr>
              <a:t>Mobility</a:t>
            </a:r>
          </a:p>
        </p:txBody>
      </p:sp>
      <p:sp>
        <p:nvSpPr>
          <p:cNvPr id="33" name="!!Rectangle 39">
            <a:extLst>
              <a:ext uri="{FF2B5EF4-FFF2-40B4-BE49-F238E27FC236}">
                <a16:creationId xmlns:a16="http://schemas.microsoft.com/office/drawing/2014/main" id="{8DF29088-AA22-48F9-A9D7-5446F471CAAB}"/>
              </a:ext>
            </a:extLst>
          </p:cNvPr>
          <p:cNvSpPr/>
          <p:nvPr/>
        </p:nvSpPr>
        <p:spPr>
          <a:xfrm>
            <a:off x="5228498" y="1414428"/>
            <a:ext cx="2403837" cy="70545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200" b="1">
                <a:latin typeface="Arial" panose="020B0604020202020204" pitchFamily="34" charset="0"/>
                <a:ea typeface="Cambria" panose="02040503050406030204" pitchFamily="18" charset="0"/>
                <a:cs typeface="Arial" panose="020B0604020202020204" pitchFamily="34" charset="0"/>
              </a:rPr>
              <a:t>Alignment</a:t>
            </a:r>
          </a:p>
        </p:txBody>
      </p:sp>
      <p:sp>
        <p:nvSpPr>
          <p:cNvPr id="34" name="!!Rectangle 39">
            <a:extLst>
              <a:ext uri="{FF2B5EF4-FFF2-40B4-BE49-F238E27FC236}">
                <a16:creationId xmlns:a16="http://schemas.microsoft.com/office/drawing/2014/main" id="{6FF153C8-C441-4A37-A714-44CA7FDD9DC9}"/>
              </a:ext>
            </a:extLst>
          </p:cNvPr>
          <p:cNvSpPr/>
          <p:nvPr/>
        </p:nvSpPr>
        <p:spPr>
          <a:xfrm>
            <a:off x="3841453" y="3313360"/>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35" name="!!Rectangle 39">
            <a:extLst>
              <a:ext uri="{FF2B5EF4-FFF2-40B4-BE49-F238E27FC236}">
                <a16:creationId xmlns:a16="http://schemas.microsoft.com/office/drawing/2014/main" id="{B7E9AC38-DA91-44CA-B425-2A9E911A28E4}"/>
              </a:ext>
            </a:extLst>
          </p:cNvPr>
          <p:cNvSpPr/>
          <p:nvPr/>
        </p:nvSpPr>
        <p:spPr>
          <a:xfrm>
            <a:off x="3891458" y="5212292"/>
            <a:ext cx="1337038" cy="705457"/>
          </a:xfrm>
          <a:prstGeom prst="rect">
            <a:avLst/>
          </a:prstGeom>
          <a: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36" name="!!Rectangle 39">
            <a:extLst>
              <a:ext uri="{FF2B5EF4-FFF2-40B4-BE49-F238E27FC236}">
                <a16:creationId xmlns:a16="http://schemas.microsoft.com/office/drawing/2014/main" id="{FC062E9D-D79B-4622-A7B6-A1E9C946BE8B}"/>
              </a:ext>
            </a:extLst>
          </p:cNvPr>
          <p:cNvSpPr/>
          <p:nvPr/>
        </p:nvSpPr>
        <p:spPr>
          <a:xfrm>
            <a:off x="3891460" y="1414426"/>
            <a:ext cx="1337038" cy="705457"/>
          </a:xfrm>
          <a:prstGeom prst="rect">
            <a:avLst/>
          </a:prstGeom>
          <a: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45653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9">
            <a:extLst>
              <a:ext uri="{FF2B5EF4-FFF2-40B4-BE49-F238E27FC236}">
                <a16:creationId xmlns:a16="http://schemas.microsoft.com/office/drawing/2014/main" id="{48973A49-F73F-498A-8D8F-147E26E2344C}"/>
              </a:ext>
            </a:extLst>
          </p:cNvPr>
          <p:cNvSpPr/>
          <p:nvPr/>
        </p:nvSpPr>
        <p:spPr>
          <a:xfrm>
            <a:off x="500477" y="1294245"/>
            <a:ext cx="1337038" cy="705457"/>
          </a:xfrm>
          <a:prstGeom prst="rect">
            <a:avLst/>
          </a:prstGeom>
          <a:blipFill>
            <a:blip r:embed="rId3" cstate="email">
              <a:duotone>
                <a:prstClr val="black"/>
                <a:srgbClr val="FF0000">
                  <a:tint val="45000"/>
                  <a:satMod val="400000"/>
                </a:srgb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3" name="!!Rectangle 39">
            <a:extLst>
              <a:ext uri="{FF2B5EF4-FFF2-40B4-BE49-F238E27FC236}">
                <a16:creationId xmlns:a16="http://schemas.microsoft.com/office/drawing/2014/main" id="{841B16C1-C06C-42B6-805D-E247889AEB24}"/>
              </a:ext>
            </a:extLst>
          </p:cNvPr>
          <p:cNvSpPr/>
          <p:nvPr/>
        </p:nvSpPr>
        <p:spPr>
          <a:xfrm>
            <a:off x="1837514" y="1294246"/>
            <a:ext cx="8856679" cy="70545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Building Block 1: Alignment Between Employers, Education, Skills and Training </a:t>
            </a:r>
          </a:p>
        </p:txBody>
      </p:sp>
      <p:sp>
        <p:nvSpPr>
          <p:cNvPr id="15" name="!!Rectangle 39">
            <a:extLst>
              <a:ext uri="{FF2B5EF4-FFF2-40B4-BE49-F238E27FC236}">
                <a16:creationId xmlns:a16="http://schemas.microsoft.com/office/drawing/2014/main" id="{99FDB337-9618-4FD7-B072-9117B80120B2}"/>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6" name="!!Rail3">
            <a:extLst>
              <a:ext uri="{FF2B5EF4-FFF2-40B4-BE49-F238E27FC236}">
                <a16:creationId xmlns:a16="http://schemas.microsoft.com/office/drawing/2014/main" id="{EF1D17E5-8555-4F28-BBF6-9004954501E5}"/>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graphicFrame>
        <p:nvGraphicFramePr>
          <p:cNvPr id="19" name="Diagram 18">
            <a:extLst>
              <a:ext uri="{FF2B5EF4-FFF2-40B4-BE49-F238E27FC236}">
                <a16:creationId xmlns:a16="http://schemas.microsoft.com/office/drawing/2014/main" id="{1B9D8790-5F24-4606-9462-E48CDEAC8FDB}"/>
              </a:ext>
            </a:extLst>
          </p:cNvPr>
          <p:cNvGraphicFramePr/>
          <p:nvPr>
            <p:extLst>
              <p:ext uri="{D42A27DB-BD31-4B8C-83A1-F6EECF244321}">
                <p14:modId xmlns:p14="http://schemas.microsoft.com/office/powerpoint/2010/main" val="1721171887"/>
              </p:ext>
            </p:extLst>
          </p:nvPr>
        </p:nvGraphicFramePr>
        <p:xfrm>
          <a:off x="2411105" y="2098406"/>
          <a:ext cx="7369790" cy="4667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2712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9">
            <a:extLst>
              <a:ext uri="{FF2B5EF4-FFF2-40B4-BE49-F238E27FC236}">
                <a16:creationId xmlns:a16="http://schemas.microsoft.com/office/drawing/2014/main" id="{99FDB337-9618-4FD7-B072-9117B80120B2}"/>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6" name="!!Rail3">
            <a:extLst>
              <a:ext uri="{FF2B5EF4-FFF2-40B4-BE49-F238E27FC236}">
                <a16:creationId xmlns:a16="http://schemas.microsoft.com/office/drawing/2014/main" id="{EF1D17E5-8555-4F28-BBF6-9004954501E5}"/>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
        <p:nvSpPr>
          <p:cNvPr id="17" name="!!Rectangle 39">
            <a:extLst>
              <a:ext uri="{FF2B5EF4-FFF2-40B4-BE49-F238E27FC236}">
                <a16:creationId xmlns:a16="http://schemas.microsoft.com/office/drawing/2014/main" id="{11EE9268-FBEB-4C8E-B67E-6735233DAA63}"/>
              </a:ext>
            </a:extLst>
          </p:cNvPr>
          <p:cNvSpPr/>
          <p:nvPr/>
        </p:nvSpPr>
        <p:spPr>
          <a:xfrm>
            <a:off x="925015" y="1232242"/>
            <a:ext cx="8920101" cy="13395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3600" b="1">
                <a:latin typeface="Arial" panose="020B0604020202020204" pitchFamily="34" charset="0"/>
                <a:ea typeface="Cambria" panose="02040503050406030204" pitchFamily="18" charset="0"/>
                <a:cs typeface="Arial" panose="020B0604020202020204" pitchFamily="34" charset="0"/>
              </a:rPr>
              <a:t>Health and Care Academy Clacton Case Study</a:t>
            </a:r>
          </a:p>
        </p:txBody>
      </p:sp>
      <p:sp>
        <p:nvSpPr>
          <p:cNvPr id="18" name="Rectangle 17">
            <a:extLst>
              <a:ext uri="{FF2B5EF4-FFF2-40B4-BE49-F238E27FC236}">
                <a16:creationId xmlns:a16="http://schemas.microsoft.com/office/drawing/2014/main" id="{468F1E9F-4AA0-4C4A-A342-AB8487207F9A}"/>
              </a:ext>
            </a:extLst>
          </p:cNvPr>
          <p:cNvSpPr/>
          <p:nvPr/>
        </p:nvSpPr>
        <p:spPr>
          <a:xfrm>
            <a:off x="936861" y="2894744"/>
            <a:ext cx="9428330" cy="461665"/>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400" b="1">
                <a:latin typeface="Arial" panose="020B0604020202020204" pitchFamily="34" charset="0"/>
                <a:ea typeface="Cambria" panose="02040503050406030204" pitchFamily="18" charset="0"/>
                <a:cs typeface="Arial" panose="020B0604020202020204" pitchFamily="34" charset="0"/>
              </a:rPr>
              <a:t>Supported by HEE and the Integrated Care System</a:t>
            </a:r>
          </a:p>
        </p:txBody>
      </p:sp>
      <p:sp>
        <p:nvSpPr>
          <p:cNvPr id="19" name="Rectangle 18">
            <a:extLst>
              <a:ext uri="{FF2B5EF4-FFF2-40B4-BE49-F238E27FC236}">
                <a16:creationId xmlns:a16="http://schemas.microsoft.com/office/drawing/2014/main" id="{508CD0F6-F40B-430A-BCD6-CB8604BE292C}"/>
              </a:ext>
            </a:extLst>
          </p:cNvPr>
          <p:cNvSpPr/>
          <p:nvPr/>
        </p:nvSpPr>
        <p:spPr>
          <a:xfrm>
            <a:off x="936862" y="4549143"/>
            <a:ext cx="8121414" cy="522175"/>
          </a:xfrm>
          <a:prstGeom prst="rect">
            <a:avLst/>
          </a:prstGeom>
          <a:solidFill>
            <a:srgbClr val="0070C0"/>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000" b="1">
                <a:solidFill>
                  <a:prstClr val="white"/>
                </a:solidFill>
                <a:latin typeface="Arial" panose="020B0604020202020204" pitchFamily="34" charset="0"/>
                <a:cs typeface="Arial" panose="020B0604020202020204" pitchFamily="34" charset="0"/>
              </a:rPr>
              <a:t>Senior (16-18) cohorts</a:t>
            </a:r>
            <a:endParaRPr kumimoji="0" lang="en-GB" sz="2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C335728-BEFC-4EC9-A09F-2D191160E4C4}"/>
              </a:ext>
            </a:extLst>
          </p:cNvPr>
          <p:cNvSpPr/>
          <p:nvPr/>
        </p:nvSpPr>
        <p:spPr>
          <a:xfrm>
            <a:off x="936861" y="5116938"/>
            <a:ext cx="8121414" cy="650588"/>
          </a:xfrm>
          <a:prstGeom prst="rect">
            <a:avLst/>
          </a:prstGeom>
          <a:solidFill>
            <a:srgbClr val="0070C0"/>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000" b="1">
                <a:solidFill>
                  <a:prstClr val="white"/>
                </a:solidFill>
                <a:latin typeface="Arial" panose="020B0604020202020204" pitchFamily="34" charset="0"/>
                <a:cs typeface="Arial" panose="020B0604020202020204" pitchFamily="34" charset="0"/>
              </a:rPr>
              <a:t>Bespoke learning interventions for the Junior (14-16) audience</a:t>
            </a:r>
          </a:p>
        </p:txBody>
      </p:sp>
      <p:sp>
        <p:nvSpPr>
          <p:cNvPr id="21" name="Rectangle 20">
            <a:extLst>
              <a:ext uri="{FF2B5EF4-FFF2-40B4-BE49-F238E27FC236}">
                <a16:creationId xmlns:a16="http://schemas.microsoft.com/office/drawing/2014/main" id="{9A48E144-C2C0-413F-BFE6-601D17123E2A}"/>
              </a:ext>
            </a:extLst>
          </p:cNvPr>
          <p:cNvSpPr/>
          <p:nvPr/>
        </p:nvSpPr>
        <p:spPr>
          <a:xfrm>
            <a:off x="936861" y="5818926"/>
            <a:ext cx="8121414" cy="650588"/>
          </a:xfrm>
          <a:prstGeom prst="rect">
            <a:avLst/>
          </a:prstGeom>
          <a:solidFill>
            <a:srgbClr val="0070C0"/>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000" b="1">
                <a:solidFill>
                  <a:prstClr val="white"/>
                </a:solidFill>
                <a:latin typeface="Arial" panose="020B0604020202020204" pitchFamily="34" charset="0"/>
                <a:cs typeface="Arial" panose="020B0604020202020204" pitchFamily="34" charset="0"/>
              </a:rPr>
              <a:t>Providing young under-achievers in Tendring with opportunities to expand their horizons</a:t>
            </a:r>
          </a:p>
        </p:txBody>
      </p:sp>
      <p:sp>
        <p:nvSpPr>
          <p:cNvPr id="22" name="Rectangle 21">
            <a:extLst>
              <a:ext uri="{FF2B5EF4-FFF2-40B4-BE49-F238E27FC236}">
                <a16:creationId xmlns:a16="http://schemas.microsoft.com/office/drawing/2014/main" id="{A3E14B8A-080E-4B8B-9B2D-254F87B184CA}"/>
              </a:ext>
            </a:extLst>
          </p:cNvPr>
          <p:cNvSpPr/>
          <p:nvPr/>
        </p:nvSpPr>
        <p:spPr>
          <a:xfrm>
            <a:off x="936861" y="3558632"/>
            <a:ext cx="9428330" cy="83099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square" lIns="252000" rtlCol="0" anchor="ctr">
            <a:spAutoFit/>
          </a:bodyPr>
          <a:lstStyle/>
          <a:p>
            <a:r>
              <a:rPr lang="en-GB" sz="2400" b="1">
                <a:latin typeface="Arial" panose="020B0604020202020204" pitchFamily="34" charset="0"/>
                <a:ea typeface="Cambria" panose="02040503050406030204" pitchFamily="18" charset="0"/>
                <a:cs typeface="Arial" panose="020B0604020202020204" pitchFamily="34" charset="0"/>
              </a:rPr>
              <a:t>Supporting NHS recruitment, but also teaching skills, which are </a:t>
            </a:r>
            <a:r>
              <a:rPr lang="en-GB" sz="2400" b="1">
                <a:highlight>
                  <a:srgbClr val="FF0000"/>
                </a:highlight>
                <a:latin typeface="Arial" panose="020B0604020202020204" pitchFamily="34" charset="0"/>
                <a:ea typeface="Cambria" panose="02040503050406030204" pitchFamily="18" charset="0"/>
                <a:cs typeface="Arial" panose="020B0604020202020204" pitchFamily="34" charset="0"/>
              </a:rPr>
              <a:t>transferable across all sectors </a:t>
            </a:r>
          </a:p>
        </p:txBody>
      </p:sp>
    </p:spTree>
    <p:extLst>
      <p:ext uri="{BB962C8B-B14F-4D97-AF65-F5344CB8AC3E}">
        <p14:creationId xmlns:p14="http://schemas.microsoft.com/office/powerpoint/2010/main" val="41922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5A03E55-5D24-451F-B5CD-7FD881BE22D0}"/>
              </a:ext>
            </a:extLst>
          </p:cNvPr>
          <p:cNvSpPr/>
          <p:nvPr/>
        </p:nvSpPr>
        <p:spPr>
          <a:xfrm>
            <a:off x="739680" y="2575206"/>
            <a:ext cx="3584771" cy="8537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7" name="!!number1">
            <a:extLst>
              <a:ext uri="{FF2B5EF4-FFF2-40B4-BE49-F238E27FC236}">
                <a16:creationId xmlns:a16="http://schemas.microsoft.com/office/drawing/2014/main" id="{86CF94E0-B195-4865-9B46-84D5A6AA12D6}"/>
              </a:ext>
            </a:extLst>
          </p:cNvPr>
          <p:cNvSpPr/>
          <p:nvPr/>
        </p:nvSpPr>
        <p:spPr>
          <a:xfrm>
            <a:off x="363285" y="2253247"/>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8" name="!!Rectangle 7">
            <a:extLst>
              <a:ext uri="{FF2B5EF4-FFF2-40B4-BE49-F238E27FC236}">
                <a16:creationId xmlns:a16="http://schemas.microsoft.com/office/drawing/2014/main" id="{8060D090-353F-444C-9F0F-5F81C453045D}"/>
              </a:ext>
            </a:extLst>
          </p:cNvPr>
          <p:cNvSpPr/>
          <p:nvPr/>
        </p:nvSpPr>
        <p:spPr>
          <a:xfrm>
            <a:off x="739680" y="3975950"/>
            <a:ext cx="3584771" cy="8537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9" name="!!number1">
            <a:extLst>
              <a:ext uri="{FF2B5EF4-FFF2-40B4-BE49-F238E27FC236}">
                <a16:creationId xmlns:a16="http://schemas.microsoft.com/office/drawing/2014/main" id="{07F594BD-A801-42B6-B597-8FA21FD85D65}"/>
              </a:ext>
            </a:extLst>
          </p:cNvPr>
          <p:cNvSpPr/>
          <p:nvPr/>
        </p:nvSpPr>
        <p:spPr>
          <a:xfrm>
            <a:off x="363285" y="3653991"/>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10" name="!!Rectangle 7">
            <a:extLst>
              <a:ext uri="{FF2B5EF4-FFF2-40B4-BE49-F238E27FC236}">
                <a16:creationId xmlns:a16="http://schemas.microsoft.com/office/drawing/2014/main" id="{0CC1A27E-3E8B-4E49-B62A-E759C46E7DD4}"/>
              </a:ext>
            </a:extLst>
          </p:cNvPr>
          <p:cNvSpPr/>
          <p:nvPr/>
        </p:nvSpPr>
        <p:spPr>
          <a:xfrm>
            <a:off x="739680" y="5376694"/>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11" name="!!number1">
            <a:extLst>
              <a:ext uri="{FF2B5EF4-FFF2-40B4-BE49-F238E27FC236}">
                <a16:creationId xmlns:a16="http://schemas.microsoft.com/office/drawing/2014/main" id="{7D795E2B-EAA3-49DA-99FC-2C37076C088E}"/>
              </a:ext>
            </a:extLst>
          </p:cNvPr>
          <p:cNvSpPr/>
          <p:nvPr/>
        </p:nvSpPr>
        <p:spPr>
          <a:xfrm>
            <a:off x="363285" y="5054735"/>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12" name="!!Rectangle 39">
            <a:extLst>
              <a:ext uri="{FF2B5EF4-FFF2-40B4-BE49-F238E27FC236}">
                <a16:creationId xmlns:a16="http://schemas.microsoft.com/office/drawing/2014/main" id="{48973A49-F73F-498A-8D8F-147E26E2344C}"/>
              </a:ext>
            </a:extLst>
          </p:cNvPr>
          <p:cNvSpPr/>
          <p:nvPr/>
        </p:nvSpPr>
        <p:spPr>
          <a:xfrm>
            <a:off x="500477" y="1294245"/>
            <a:ext cx="1337038" cy="705457"/>
          </a:xfrm>
          <a:prstGeom prst="rect">
            <a:avLst/>
          </a:prstGeom>
          <a: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3" name="!!Rectangle 39">
            <a:extLst>
              <a:ext uri="{FF2B5EF4-FFF2-40B4-BE49-F238E27FC236}">
                <a16:creationId xmlns:a16="http://schemas.microsoft.com/office/drawing/2014/main" id="{841B16C1-C06C-42B6-805D-E247889AEB24}"/>
              </a:ext>
            </a:extLst>
          </p:cNvPr>
          <p:cNvSpPr/>
          <p:nvPr/>
        </p:nvSpPr>
        <p:spPr>
          <a:xfrm>
            <a:off x="1837516" y="1294246"/>
            <a:ext cx="2023694" cy="7054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Alignment</a:t>
            </a:r>
          </a:p>
        </p:txBody>
      </p:sp>
      <p:sp>
        <p:nvSpPr>
          <p:cNvPr id="15" name="!!Rectangle 39">
            <a:extLst>
              <a:ext uri="{FF2B5EF4-FFF2-40B4-BE49-F238E27FC236}">
                <a16:creationId xmlns:a16="http://schemas.microsoft.com/office/drawing/2014/main" id="{99FDB337-9618-4FD7-B072-9117B80120B2}"/>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6" name="!!Rail3">
            <a:extLst>
              <a:ext uri="{FF2B5EF4-FFF2-40B4-BE49-F238E27FC236}">
                <a16:creationId xmlns:a16="http://schemas.microsoft.com/office/drawing/2014/main" id="{EF1D17E5-8555-4F28-BBF6-9004954501E5}"/>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
        <p:nvSpPr>
          <p:cNvPr id="17" name="!!Rectangle 39">
            <a:extLst>
              <a:ext uri="{FF2B5EF4-FFF2-40B4-BE49-F238E27FC236}">
                <a16:creationId xmlns:a16="http://schemas.microsoft.com/office/drawing/2014/main" id="{11EE9268-FBEB-4C8E-B67E-6735233DAA63}"/>
              </a:ext>
            </a:extLst>
          </p:cNvPr>
          <p:cNvSpPr/>
          <p:nvPr/>
        </p:nvSpPr>
        <p:spPr>
          <a:xfrm>
            <a:off x="5227137" y="1381087"/>
            <a:ext cx="5280827" cy="219866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By working with parents, carers, and students we will gain a wider understanding of the challenges they are facing</a:t>
            </a:r>
          </a:p>
        </p:txBody>
      </p:sp>
      <p:sp>
        <p:nvSpPr>
          <p:cNvPr id="23" name="!!Rectangle 39">
            <a:extLst>
              <a:ext uri="{FF2B5EF4-FFF2-40B4-BE49-F238E27FC236}">
                <a16:creationId xmlns:a16="http://schemas.microsoft.com/office/drawing/2014/main" id="{141D61E4-B9B1-4FC1-8043-DFBA209DBBF7}"/>
              </a:ext>
            </a:extLst>
          </p:cNvPr>
          <p:cNvSpPr/>
          <p:nvPr/>
        </p:nvSpPr>
        <p:spPr>
          <a:xfrm>
            <a:off x="5227136" y="3829959"/>
            <a:ext cx="5280827" cy="240052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By including the groups as part of the co-production process it provides them with a sense of purpose and motivation </a:t>
            </a:r>
          </a:p>
        </p:txBody>
      </p:sp>
    </p:spTree>
    <p:extLst>
      <p:ext uri="{BB962C8B-B14F-4D97-AF65-F5344CB8AC3E}">
        <p14:creationId xmlns:p14="http://schemas.microsoft.com/office/powerpoint/2010/main" val="2488979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A917226-C95B-4954-96B1-040DBC9E1673}"/>
              </a:ext>
            </a:extLst>
          </p:cNvPr>
          <p:cNvSpPr/>
          <p:nvPr/>
        </p:nvSpPr>
        <p:spPr>
          <a:xfrm>
            <a:off x="739680" y="2575206"/>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24" name="!!number1">
            <a:extLst>
              <a:ext uri="{FF2B5EF4-FFF2-40B4-BE49-F238E27FC236}">
                <a16:creationId xmlns:a16="http://schemas.microsoft.com/office/drawing/2014/main" id="{4A3F7EEE-65ED-4D64-A198-04A1E2AAB7DD}"/>
              </a:ext>
            </a:extLst>
          </p:cNvPr>
          <p:cNvSpPr/>
          <p:nvPr/>
        </p:nvSpPr>
        <p:spPr>
          <a:xfrm>
            <a:off x="363285" y="2253247"/>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25" name="!!Rectangle 7">
            <a:extLst>
              <a:ext uri="{FF2B5EF4-FFF2-40B4-BE49-F238E27FC236}">
                <a16:creationId xmlns:a16="http://schemas.microsoft.com/office/drawing/2014/main" id="{188F2495-0A83-4728-8455-21695FF1E25C}"/>
              </a:ext>
            </a:extLst>
          </p:cNvPr>
          <p:cNvSpPr/>
          <p:nvPr/>
        </p:nvSpPr>
        <p:spPr>
          <a:xfrm>
            <a:off x="739680" y="3975950"/>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26" name="!!number1">
            <a:extLst>
              <a:ext uri="{FF2B5EF4-FFF2-40B4-BE49-F238E27FC236}">
                <a16:creationId xmlns:a16="http://schemas.microsoft.com/office/drawing/2014/main" id="{7C856192-A38A-4019-87EA-A46D684BF996}"/>
              </a:ext>
            </a:extLst>
          </p:cNvPr>
          <p:cNvSpPr/>
          <p:nvPr/>
        </p:nvSpPr>
        <p:spPr>
          <a:xfrm>
            <a:off x="363285" y="3653991"/>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27" name="!!Rectangle 7">
            <a:extLst>
              <a:ext uri="{FF2B5EF4-FFF2-40B4-BE49-F238E27FC236}">
                <a16:creationId xmlns:a16="http://schemas.microsoft.com/office/drawing/2014/main" id="{1FF52AF5-44BB-4E36-A737-56E2A2EA0103}"/>
              </a:ext>
            </a:extLst>
          </p:cNvPr>
          <p:cNvSpPr/>
          <p:nvPr/>
        </p:nvSpPr>
        <p:spPr>
          <a:xfrm>
            <a:off x="739680" y="5376694"/>
            <a:ext cx="3584771" cy="8537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28" name="!!number1">
            <a:extLst>
              <a:ext uri="{FF2B5EF4-FFF2-40B4-BE49-F238E27FC236}">
                <a16:creationId xmlns:a16="http://schemas.microsoft.com/office/drawing/2014/main" id="{2A3D573D-88E7-4E54-9347-6C17555E7DC3}"/>
              </a:ext>
            </a:extLst>
          </p:cNvPr>
          <p:cNvSpPr/>
          <p:nvPr/>
        </p:nvSpPr>
        <p:spPr>
          <a:xfrm>
            <a:off x="363285" y="5054735"/>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14" name="!!Rectangle 39">
            <a:extLst>
              <a:ext uri="{FF2B5EF4-FFF2-40B4-BE49-F238E27FC236}">
                <a16:creationId xmlns:a16="http://schemas.microsoft.com/office/drawing/2014/main" id="{75F43317-440D-45D3-BB7E-F1EB2C1C18FF}"/>
              </a:ext>
            </a:extLst>
          </p:cNvPr>
          <p:cNvSpPr/>
          <p:nvPr/>
        </p:nvSpPr>
        <p:spPr>
          <a:xfrm>
            <a:off x="1837516" y="1294246"/>
            <a:ext cx="2023694" cy="7054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Alignment</a:t>
            </a:r>
          </a:p>
        </p:txBody>
      </p:sp>
      <p:sp>
        <p:nvSpPr>
          <p:cNvPr id="15" name="!!Rectangle 39">
            <a:extLst>
              <a:ext uri="{FF2B5EF4-FFF2-40B4-BE49-F238E27FC236}">
                <a16:creationId xmlns:a16="http://schemas.microsoft.com/office/drawing/2014/main" id="{41709397-83F5-4377-8077-8406FB723AA5}"/>
              </a:ext>
            </a:extLst>
          </p:cNvPr>
          <p:cNvSpPr/>
          <p:nvPr/>
        </p:nvSpPr>
        <p:spPr>
          <a:xfrm>
            <a:off x="500477" y="1294245"/>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pic>
        <p:nvPicPr>
          <p:cNvPr id="1026" name="Picture 2" descr="Kent County Council : Kent International Business">
            <a:extLst>
              <a:ext uri="{FF2B5EF4-FFF2-40B4-BE49-F238E27FC236}">
                <a16:creationId xmlns:a16="http://schemas.microsoft.com/office/drawing/2014/main" id="{D9AB3BD1-ED3B-4016-8E44-0FA87EDC33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7737" y="1297128"/>
            <a:ext cx="26765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partment for Education - Wikipedia">
            <a:extLst>
              <a:ext uri="{FF2B5EF4-FFF2-40B4-BE49-F238E27FC236}">
                <a16:creationId xmlns:a16="http://schemas.microsoft.com/office/drawing/2014/main" id="{235E698E-2464-416B-A482-AB26D398EA5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96632" y="1325702"/>
            <a:ext cx="27813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7750C33-A89F-45F0-8E85-83151A6CDAD9}"/>
              </a:ext>
            </a:extLst>
          </p:cNvPr>
          <p:cNvSpPr/>
          <p:nvPr/>
        </p:nvSpPr>
        <p:spPr>
          <a:xfrm>
            <a:off x="4771575" y="3309230"/>
            <a:ext cx="6680745" cy="1745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A programme of engagement with KCC and DfE to focus on improved education outcomes needs to consider the important of aligning with skills and workforce needs in the borough </a:t>
            </a:r>
          </a:p>
        </p:txBody>
      </p:sp>
      <p:sp>
        <p:nvSpPr>
          <p:cNvPr id="17" name="!!Rectangle 39">
            <a:extLst>
              <a:ext uri="{FF2B5EF4-FFF2-40B4-BE49-F238E27FC236}">
                <a16:creationId xmlns:a16="http://schemas.microsoft.com/office/drawing/2014/main" id="{10D94798-1B71-42CD-95AD-1C20296110D7}"/>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8" name="!!Rail3">
            <a:extLst>
              <a:ext uri="{FF2B5EF4-FFF2-40B4-BE49-F238E27FC236}">
                <a16:creationId xmlns:a16="http://schemas.microsoft.com/office/drawing/2014/main" id="{3166983A-1D45-4908-BB2A-8CFB6B212323}"/>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
        <p:nvSpPr>
          <p:cNvPr id="19" name="Rectangle 18">
            <a:extLst>
              <a:ext uri="{FF2B5EF4-FFF2-40B4-BE49-F238E27FC236}">
                <a16:creationId xmlns:a16="http://schemas.microsoft.com/office/drawing/2014/main" id="{C71C3E29-BC02-4D73-A2A4-95AFBC1F902E}"/>
              </a:ext>
            </a:extLst>
          </p:cNvPr>
          <p:cNvSpPr/>
          <p:nvPr/>
        </p:nvSpPr>
        <p:spPr>
          <a:xfrm>
            <a:off x="4771575" y="5155547"/>
            <a:ext cx="6680745" cy="10749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Align with expansion of Sheppey College via the Levelling Up bid </a:t>
            </a:r>
          </a:p>
        </p:txBody>
      </p:sp>
    </p:spTree>
    <p:extLst>
      <p:ext uri="{BB962C8B-B14F-4D97-AF65-F5344CB8AC3E}">
        <p14:creationId xmlns:p14="http://schemas.microsoft.com/office/powerpoint/2010/main" val="2123973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9">
            <a:extLst>
              <a:ext uri="{FF2B5EF4-FFF2-40B4-BE49-F238E27FC236}">
                <a16:creationId xmlns:a16="http://schemas.microsoft.com/office/drawing/2014/main" id="{5E941115-DAC1-4204-B7CB-B04B16B8E1AB}"/>
              </a:ext>
            </a:extLst>
          </p:cNvPr>
          <p:cNvSpPr/>
          <p:nvPr/>
        </p:nvSpPr>
        <p:spPr>
          <a:xfrm>
            <a:off x="1700324" y="1414426"/>
            <a:ext cx="6936470" cy="70545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Building Block 2: Digital </a:t>
            </a:r>
          </a:p>
        </p:txBody>
      </p:sp>
      <p:sp>
        <p:nvSpPr>
          <p:cNvPr id="20" name="!!Rectangle 39">
            <a:extLst>
              <a:ext uri="{FF2B5EF4-FFF2-40B4-BE49-F238E27FC236}">
                <a16:creationId xmlns:a16="http://schemas.microsoft.com/office/drawing/2014/main" id="{C22D2750-DFD1-4770-93BE-834CE50FBED1}"/>
              </a:ext>
            </a:extLst>
          </p:cNvPr>
          <p:cNvSpPr/>
          <p:nvPr/>
        </p:nvSpPr>
        <p:spPr>
          <a:xfrm>
            <a:off x="363285" y="1414425"/>
            <a:ext cx="1337038" cy="705457"/>
          </a:xfrm>
          <a:prstGeom prst="rect">
            <a:avLst/>
          </a:prstGeom>
          <a:blipFill>
            <a:blip r:embed="rId2" cstate="email">
              <a:duotone>
                <a:prstClr val="black"/>
                <a:srgbClr val="C00000">
                  <a:tint val="45000"/>
                  <a:satMod val="400000"/>
                </a:srgb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6" name="!!Rectangle 39">
            <a:extLst>
              <a:ext uri="{FF2B5EF4-FFF2-40B4-BE49-F238E27FC236}">
                <a16:creationId xmlns:a16="http://schemas.microsoft.com/office/drawing/2014/main" id="{510A6515-0554-441B-B48A-D4EA07AC5C45}"/>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8" name="!!Rail3">
            <a:extLst>
              <a:ext uri="{FF2B5EF4-FFF2-40B4-BE49-F238E27FC236}">
                <a16:creationId xmlns:a16="http://schemas.microsoft.com/office/drawing/2014/main" id="{AA953DB4-203F-4169-B2D5-13E24C9F408A}"/>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A6AAB017-EF7A-4E9E-A90A-143A0CC3BA74}"/>
              </a:ext>
            </a:extLst>
          </p:cNvPr>
          <p:cNvSpPr txBox="1"/>
          <p:nvPr/>
        </p:nvSpPr>
        <p:spPr>
          <a:xfrm>
            <a:off x="363285" y="2440364"/>
            <a:ext cx="6936471" cy="1200329"/>
          </a:xfrm>
          <a:prstGeom prst="rect">
            <a:avLst/>
          </a:prstGeom>
          <a:solidFill>
            <a:srgbClr val="0070C0"/>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Inform digital interventions </a:t>
            </a:r>
            <a:r>
              <a:rPr lang="en-GB" sz="2400" b="1" err="1">
                <a:solidFill>
                  <a:schemeClr val="bg1"/>
                </a:solidFill>
                <a:latin typeface="Arial" panose="020B0604020202020204" pitchFamily="34" charset="0"/>
                <a:cs typeface="Arial" panose="020B0604020202020204" pitchFamily="34" charset="0"/>
              </a:rPr>
              <a:t>i.e</a:t>
            </a:r>
            <a:r>
              <a:rPr lang="en-GB" sz="2400" b="1">
                <a:solidFill>
                  <a:schemeClr val="bg1"/>
                </a:solidFill>
                <a:latin typeface="Arial" panose="020B0604020202020204" pitchFamily="34" charset="0"/>
                <a:cs typeface="Arial" panose="020B0604020202020204" pitchFamily="34" charset="0"/>
              </a:rPr>
              <a:t>: apprenticeship through lived experience of residents including most at risk communities</a:t>
            </a:r>
          </a:p>
        </p:txBody>
      </p:sp>
    </p:spTree>
    <p:extLst>
      <p:ext uri="{BB962C8B-B14F-4D97-AF65-F5344CB8AC3E}">
        <p14:creationId xmlns:p14="http://schemas.microsoft.com/office/powerpoint/2010/main" val="2909899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a:latin typeface="Gadugi" panose="020B0502040204020203" pitchFamily="34" charset="0"/>
                <a:ea typeface="Gadugi" panose="020B0502040204020203"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Rectangular Callout 15">
            <a:extLst>
              <a:ext uri="{FF2B5EF4-FFF2-40B4-BE49-F238E27FC236}">
                <a16:creationId xmlns:a16="http://schemas.microsoft.com/office/drawing/2014/main" id="{84ED86CF-15FE-465C-8D85-601B459A970A}"/>
              </a:ext>
            </a:extLst>
          </p:cNvPr>
          <p:cNvSpPr/>
          <p:nvPr/>
        </p:nvSpPr>
        <p:spPr>
          <a:xfrm>
            <a:off x="5130414" y="1274618"/>
            <a:ext cx="6761019" cy="3338946"/>
          </a:xfrm>
          <a:prstGeom prst="wedgeRectCallout">
            <a:avLst>
              <a:gd name="adj1" fmla="val -53255"/>
              <a:gd name="adj2" fmla="val -7860"/>
            </a:avLst>
          </a:prstGeom>
          <a:solidFill>
            <a:schemeClr val="bg1"/>
          </a:solidFill>
          <a:ln w="28575" cap="flat" cmpd="sng" algn="ctr">
            <a:solidFill>
              <a:schemeClr val="accent1">
                <a:lumMod val="75000"/>
              </a:schemeClr>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08C262DF-41A7-4FDB-B92A-2C30A18F586D}"/>
              </a:ext>
            </a:extLst>
          </p:cNvPr>
          <p:cNvSpPr/>
          <p:nvPr/>
        </p:nvSpPr>
        <p:spPr>
          <a:xfrm>
            <a:off x="5279790" y="2017498"/>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9" name="Rectangle 28">
            <a:extLst>
              <a:ext uri="{FF2B5EF4-FFF2-40B4-BE49-F238E27FC236}">
                <a16:creationId xmlns:a16="http://schemas.microsoft.com/office/drawing/2014/main" id="{F6292FD1-EC07-4D2A-94CB-B9CA02AF87CB}"/>
              </a:ext>
            </a:extLst>
          </p:cNvPr>
          <p:cNvSpPr/>
          <p:nvPr/>
        </p:nvSpPr>
        <p:spPr>
          <a:xfrm>
            <a:off x="5778591" y="1823211"/>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Inclusion and empowerment </a:t>
            </a:r>
          </a:p>
        </p:txBody>
      </p:sp>
      <p:sp>
        <p:nvSpPr>
          <p:cNvPr id="30" name="Oval 29">
            <a:extLst>
              <a:ext uri="{FF2B5EF4-FFF2-40B4-BE49-F238E27FC236}">
                <a16:creationId xmlns:a16="http://schemas.microsoft.com/office/drawing/2014/main" id="{628AADC0-24F5-4C93-9AEF-6F246EA2B463}"/>
              </a:ext>
            </a:extLst>
          </p:cNvPr>
          <p:cNvSpPr/>
          <p:nvPr/>
        </p:nvSpPr>
        <p:spPr>
          <a:xfrm>
            <a:off x="5294157" y="2920208"/>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1" name="Rectangle 30">
            <a:extLst>
              <a:ext uri="{FF2B5EF4-FFF2-40B4-BE49-F238E27FC236}">
                <a16:creationId xmlns:a16="http://schemas.microsoft.com/office/drawing/2014/main" id="{FC4260CC-49C4-4E22-8D20-1571D5E777B1}"/>
              </a:ext>
            </a:extLst>
          </p:cNvPr>
          <p:cNvSpPr/>
          <p:nvPr/>
        </p:nvSpPr>
        <p:spPr>
          <a:xfrm>
            <a:off x="5792958" y="2725921"/>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Sustainability </a:t>
            </a:r>
          </a:p>
        </p:txBody>
      </p:sp>
      <p:sp>
        <p:nvSpPr>
          <p:cNvPr id="32" name="Oval 31">
            <a:extLst>
              <a:ext uri="{FF2B5EF4-FFF2-40B4-BE49-F238E27FC236}">
                <a16:creationId xmlns:a16="http://schemas.microsoft.com/office/drawing/2014/main" id="{AD546A18-AB4B-4C6F-AC33-07B4A5BC52CB}"/>
              </a:ext>
            </a:extLst>
          </p:cNvPr>
          <p:cNvSpPr/>
          <p:nvPr/>
        </p:nvSpPr>
        <p:spPr>
          <a:xfrm>
            <a:off x="5294157" y="3834895"/>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3" name="Rectangle 32">
            <a:extLst>
              <a:ext uri="{FF2B5EF4-FFF2-40B4-BE49-F238E27FC236}">
                <a16:creationId xmlns:a16="http://schemas.microsoft.com/office/drawing/2014/main" id="{719BC7BC-683C-40A7-A20A-F293D364381D}"/>
              </a:ext>
            </a:extLst>
          </p:cNvPr>
          <p:cNvSpPr/>
          <p:nvPr/>
        </p:nvSpPr>
        <p:spPr>
          <a:xfrm>
            <a:off x="5792958" y="3640608"/>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Community support</a:t>
            </a:r>
          </a:p>
        </p:txBody>
      </p:sp>
      <p:sp>
        <p:nvSpPr>
          <p:cNvPr id="20" name="Title 1">
            <a:extLst>
              <a:ext uri="{FF2B5EF4-FFF2-40B4-BE49-F238E27FC236}">
                <a16:creationId xmlns:a16="http://schemas.microsoft.com/office/drawing/2014/main" id="{33FEB832-4AE9-4EEF-BBFA-529675E49479}"/>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Tree>
    <p:extLst>
      <p:ext uri="{BB962C8B-B14F-4D97-AF65-F5344CB8AC3E}">
        <p14:creationId xmlns:p14="http://schemas.microsoft.com/office/powerpoint/2010/main" val="38481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9">
            <a:extLst>
              <a:ext uri="{FF2B5EF4-FFF2-40B4-BE49-F238E27FC236}">
                <a16:creationId xmlns:a16="http://schemas.microsoft.com/office/drawing/2014/main" id="{5E941115-DAC1-4204-B7CB-B04B16B8E1AB}"/>
              </a:ext>
            </a:extLst>
          </p:cNvPr>
          <p:cNvSpPr/>
          <p:nvPr/>
        </p:nvSpPr>
        <p:spPr>
          <a:xfrm>
            <a:off x="1700324" y="1414426"/>
            <a:ext cx="2023694" cy="7054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Digital </a:t>
            </a:r>
          </a:p>
        </p:txBody>
      </p:sp>
      <p:sp>
        <p:nvSpPr>
          <p:cNvPr id="20" name="!!Rectangle 39">
            <a:extLst>
              <a:ext uri="{FF2B5EF4-FFF2-40B4-BE49-F238E27FC236}">
                <a16:creationId xmlns:a16="http://schemas.microsoft.com/office/drawing/2014/main" id="{C22D2750-DFD1-4770-93BE-834CE50FBED1}"/>
              </a:ext>
            </a:extLst>
          </p:cNvPr>
          <p:cNvSpPr/>
          <p:nvPr/>
        </p:nvSpPr>
        <p:spPr>
          <a:xfrm>
            <a:off x="363285" y="1414425"/>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23" name="!!Rectangle 7">
            <a:extLst>
              <a:ext uri="{FF2B5EF4-FFF2-40B4-BE49-F238E27FC236}">
                <a16:creationId xmlns:a16="http://schemas.microsoft.com/office/drawing/2014/main" id="{2A917226-C95B-4954-96B1-040DBC9E1673}"/>
              </a:ext>
            </a:extLst>
          </p:cNvPr>
          <p:cNvSpPr/>
          <p:nvPr/>
        </p:nvSpPr>
        <p:spPr>
          <a:xfrm>
            <a:off x="739680" y="2575206"/>
            <a:ext cx="3584771" cy="853794"/>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24" name="!!number1">
            <a:extLst>
              <a:ext uri="{FF2B5EF4-FFF2-40B4-BE49-F238E27FC236}">
                <a16:creationId xmlns:a16="http://schemas.microsoft.com/office/drawing/2014/main" id="{4A3F7EEE-65ED-4D64-A198-04A1E2AAB7DD}"/>
              </a:ext>
            </a:extLst>
          </p:cNvPr>
          <p:cNvSpPr/>
          <p:nvPr/>
        </p:nvSpPr>
        <p:spPr>
          <a:xfrm>
            <a:off x="363285" y="2253247"/>
            <a:ext cx="650782" cy="705456"/>
          </a:xfrm>
          <a:prstGeom prst="ellipse">
            <a:avLst/>
          </a:prstGeom>
          <a:solidFill>
            <a:schemeClr val="tx1">
              <a:lumMod val="95000"/>
              <a:lumOff val="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25" name="!!Rectangle 7">
            <a:extLst>
              <a:ext uri="{FF2B5EF4-FFF2-40B4-BE49-F238E27FC236}">
                <a16:creationId xmlns:a16="http://schemas.microsoft.com/office/drawing/2014/main" id="{188F2495-0A83-4728-8455-21695FF1E25C}"/>
              </a:ext>
            </a:extLst>
          </p:cNvPr>
          <p:cNvSpPr/>
          <p:nvPr/>
        </p:nvSpPr>
        <p:spPr>
          <a:xfrm>
            <a:off x="739680" y="3975950"/>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26" name="!!number1">
            <a:extLst>
              <a:ext uri="{FF2B5EF4-FFF2-40B4-BE49-F238E27FC236}">
                <a16:creationId xmlns:a16="http://schemas.microsoft.com/office/drawing/2014/main" id="{7C856192-A38A-4019-87EA-A46D684BF996}"/>
              </a:ext>
            </a:extLst>
          </p:cNvPr>
          <p:cNvSpPr/>
          <p:nvPr/>
        </p:nvSpPr>
        <p:spPr>
          <a:xfrm>
            <a:off x="363285" y="3653991"/>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27" name="!!Rectangle 7">
            <a:extLst>
              <a:ext uri="{FF2B5EF4-FFF2-40B4-BE49-F238E27FC236}">
                <a16:creationId xmlns:a16="http://schemas.microsoft.com/office/drawing/2014/main" id="{1FF52AF5-44BB-4E36-A737-56E2A2EA0103}"/>
              </a:ext>
            </a:extLst>
          </p:cNvPr>
          <p:cNvSpPr/>
          <p:nvPr/>
        </p:nvSpPr>
        <p:spPr>
          <a:xfrm>
            <a:off x="739680" y="5376694"/>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28" name="!!number1">
            <a:extLst>
              <a:ext uri="{FF2B5EF4-FFF2-40B4-BE49-F238E27FC236}">
                <a16:creationId xmlns:a16="http://schemas.microsoft.com/office/drawing/2014/main" id="{2A3D573D-88E7-4E54-9347-6C17555E7DC3}"/>
              </a:ext>
            </a:extLst>
          </p:cNvPr>
          <p:cNvSpPr/>
          <p:nvPr/>
        </p:nvSpPr>
        <p:spPr>
          <a:xfrm>
            <a:off x="363285" y="5054735"/>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2" name="Rectangle 1">
            <a:extLst>
              <a:ext uri="{FF2B5EF4-FFF2-40B4-BE49-F238E27FC236}">
                <a16:creationId xmlns:a16="http://schemas.microsoft.com/office/drawing/2014/main" id="{B32D835C-7B13-42BE-8D80-8165AB79BE0B}"/>
              </a:ext>
            </a:extLst>
          </p:cNvPr>
          <p:cNvSpPr/>
          <p:nvPr/>
        </p:nvSpPr>
        <p:spPr>
          <a:xfrm>
            <a:off x="4700846" y="1299999"/>
            <a:ext cx="7237725" cy="13120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Digital advances can bring opportunities closer quicker</a:t>
            </a:r>
          </a:p>
        </p:txBody>
      </p:sp>
      <p:sp>
        <p:nvSpPr>
          <p:cNvPr id="29" name="Rectangle 28">
            <a:extLst>
              <a:ext uri="{FF2B5EF4-FFF2-40B4-BE49-F238E27FC236}">
                <a16:creationId xmlns:a16="http://schemas.microsoft.com/office/drawing/2014/main" id="{48F2C340-4DA6-4B83-958A-4E34F403AF8E}"/>
              </a:ext>
            </a:extLst>
          </p:cNvPr>
          <p:cNvSpPr/>
          <p:nvPr/>
        </p:nvSpPr>
        <p:spPr>
          <a:xfrm>
            <a:off x="4700843" y="2845647"/>
            <a:ext cx="7237725" cy="14002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Virtual apprenticeships are an accessible and affordable way to bridge the gap from education to employment</a:t>
            </a:r>
          </a:p>
        </p:txBody>
      </p:sp>
      <p:sp>
        <p:nvSpPr>
          <p:cNvPr id="31" name="Rectangle 30">
            <a:extLst>
              <a:ext uri="{FF2B5EF4-FFF2-40B4-BE49-F238E27FC236}">
                <a16:creationId xmlns:a16="http://schemas.microsoft.com/office/drawing/2014/main" id="{E190DCC4-980B-489C-8157-C138FFD20F33}"/>
              </a:ext>
            </a:extLst>
          </p:cNvPr>
          <p:cNvSpPr/>
          <p:nvPr/>
        </p:nvSpPr>
        <p:spPr>
          <a:xfrm>
            <a:off x="4700843" y="4517723"/>
            <a:ext cx="7237725" cy="1312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This cannot be designed in a lab. Courses need to be targeted and tailored for the circumstances of at risk groups</a:t>
            </a:r>
          </a:p>
        </p:txBody>
      </p:sp>
      <p:sp>
        <p:nvSpPr>
          <p:cNvPr id="16" name="!!Rectangle 39">
            <a:extLst>
              <a:ext uri="{FF2B5EF4-FFF2-40B4-BE49-F238E27FC236}">
                <a16:creationId xmlns:a16="http://schemas.microsoft.com/office/drawing/2014/main" id="{510A6515-0554-441B-B48A-D4EA07AC5C45}"/>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8" name="!!Rail3">
            <a:extLst>
              <a:ext uri="{FF2B5EF4-FFF2-40B4-BE49-F238E27FC236}">
                <a16:creationId xmlns:a16="http://schemas.microsoft.com/office/drawing/2014/main" id="{AA953DB4-203F-4169-B2D5-13E24C9F408A}"/>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Tree>
    <p:extLst>
      <p:ext uri="{BB962C8B-B14F-4D97-AF65-F5344CB8AC3E}">
        <p14:creationId xmlns:p14="http://schemas.microsoft.com/office/powerpoint/2010/main" val="1852495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9">
            <a:extLst>
              <a:ext uri="{FF2B5EF4-FFF2-40B4-BE49-F238E27FC236}">
                <a16:creationId xmlns:a16="http://schemas.microsoft.com/office/drawing/2014/main" id="{5E941115-DAC1-4204-B7CB-B04B16B8E1AB}"/>
              </a:ext>
            </a:extLst>
          </p:cNvPr>
          <p:cNvSpPr/>
          <p:nvPr/>
        </p:nvSpPr>
        <p:spPr>
          <a:xfrm>
            <a:off x="1700324" y="1414426"/>
            <a:ext cx="2023694" cy="7054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Digital </a:t>
            </a:r>
          </a:p>
        </p:txBody>
      </p:sp>
      <p:sp>
        <p:nvSpPr>
          <p:cNvPr id="20" name="!!Rectangle 39">
            <a:extLst>
              <a:ext uri="{FF2B5EF4-FFF2-40B4-BE49-F238E27FC236}">
                <a16:creationId xmlns:a16="http://schemas.microsoft.com/office/drawing/2014/main" id="{C22D2750-DFD1-4770-93BE-834CE50FBED1}"/>
              </a:ext>
            </a:extLst>
          </p:cNvPr>
          <p:cNvSpPr/>
          <p:nvPr/>
        </p:nvSpPr>
        <p:spPr>
          <a:xfrm>
            <a:off x="363285" y="1414425"/>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23" name="!!Rectangle 7">
            <a:extLst>
              <a:ext uri="{FF2B5EF4-FFF2-40B4-BE49-F238E27FC236}">
                <a16:creationId xmlns:a16="http://schemas.microsoft.com/office/drawing/2014/main" id="{2A917226-C95B-4954-96B1-040DBC9E1673}"/>
              </a:ext>
            </a:extLst>
          </p:cNvPr>
          <p:cNvSpPr/>
          <p:nvPr/>
        </p:nvSpPr>
        <p:spPr>
          <a:xfrm>
            <a:off x="739680" y="2575206"/>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24" name="!!number1">
            <a:extLst>
              <a:ext uri="{FF2B5EF4-FFF2-40B4-BE49-F238E27FC236}">
                <a16:creationId xmlns:a16="http://schemas.microsoft.com/office/drawing/2014/main" id="{4A3F7EEE-65ED-4D64-A198-04A1E2AAB7DD}"/>
              </a:ext>
            </a:extLst>
          </p:cNvPr>
          <p:cNvSpPr/>
          <p:nvPr/>
        </p:nvSpPr>
        <p:spPr>
          <a:xfrm>
            <a:off x="363285" y="2253247"/>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25" name="!!Rectangle 7">
            <a:extLst>
              <a:ext uri="{FF2B5EF4-FFF2-40B4-BE49-F238E27FC236}">
                <a16:creationId xmlns:a16="http://schemas.microsoft.com/office/drawing/2014/main" id="{188F2495-0A83-4728-8455-21695FF1E25C}"/>
              </a:ext>
            </a:extLst>
          </p:cNvPr>
          <p:cNvSpPr/>
          <p:nvPr/>
        </p:nvSpPr>
        <p:spPr>
          <a:xfrm>
            <a:off x="739680" y="3975950"/>
            <a:ext cx="3584771" cy="8537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26" name="!!number1">
            <a:extLst>
              <a:ext uri="{FF2B5EF4-FFF2-40B4-BE49-F238E27FC236}">
                <a16:creationId xmlns:a16="http://schemas.microsoft.com/office/drawing/2014/main" id="{7C856192-A38A-4019-87EA-A46D684BF996}"/>
              </a:ext>
            </a:extLst>
          </p:cNvPr>
          <p:cNvSpPr/>
          <p:nvPr/>
        </p:nvSpPr>
        <p:spPr>
          <a:xfrm>
            <a:off x="363285" y="3653991"/>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27" name="!!Rectangle 7">
            <a:extLst>
              <a:ext uri="{FF2B5EF4-FFF2-40B4-BE49-F238E27FC236}">
                <a16:creationId xmlns:a16="http://schemas.microsoft.com/office/drawing/2014/main" id="{1FF52AF5-44BB-4E36-A737-56E2A2EA0103}"/>
              </a:ext>
            </a:extLst>
          </p:cNvPr>
          <p:cNvSpPr/>
          <p:nvPr/>
        </p:nvSpPr>
        <p:spPr>
          <a:xfrm>
            <a:off x="739680" y="5376694"/>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28" name="!!number1">
            <a:extLst>
              <a:ext uri="{FF2B5EF4-FFF2-40B4-BE49-F238E27FC236}">
                <a16:creationId xmlns:a16="http://schemas.microsoft.com/office/drawing/2014/main" id="{2A3D573D-88E7-4E54-9347-6C17555E7DC3}"/>
              </a:ext>
            </a:extLst>
          </p:cNvPr>
          <p:cNvSpPr/>
          <p:nvPr/>
        </p:nvSpPr>
        <p:spPr>
          <a:xfrm>
            <a:off x="363285" y="5054735"/>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12" name="Rectangle 11">
            <a:extLst>
              <a:ext uri="{FF2B5EF4-FFF2-40B4-BE49-F238E27FC236}">
                <a16:creationId xmlns:a16="http://schemas.microsoft.com/office/drawing/2014/main" id="{A43184C0-4E65-477A-90B9-08A35E55553F}"/>
              </a:ext>
            </a:extLst>
          </p:cNvPr>
          <p:cNvSpPr/>
          <p:nvPr/>
        </p:nvSpPr>
        <p:spPr>
          <a:xfrm>
            <a:off x="5260367" y="1218126"/>
            <a:ext cx="6191951" cy="17405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i="0">
                <a:solidFill>
                  <a:schemeClr val="bg1"/>
                </a:solidFill>
                <a:effectLst/>
                <a:latin typeface="Arial" panose="020B0604020202020204" pitchFamily="34" charset="0"/>
                <a:cs typeface="Arial" panose="020B0604020202020204" pitchFamily="34" charset="0"/>
              </a:rPr>
              <a:t>Only 41% of households in Kent reach UK national average connection speeds</a:t>
            </a:r>
            <a:endParaRPr lang="en-GB" sz="2800" b="1">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8D5044C-5CD0-4874-93CE-73AF92B0157A}"/>
              </a:ext>
            </a:extLst>
          </p:cNvPr>
          <p:cNvSpPr/>
          <p:nvPr/>
        </p:nvSpPr>
        <p:spPr>
          <a:xfrm>
            <a:off x="5260367" y="3441701"/>
            <a:ext cx="6191951" cy="30608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59% of Sheppey’s workforce presently  travel off the island-</a:t>
            </a:r>
          </a:p>
          <a:p>
            <a:r>
              <a:rPr lang="en-GB" sz="2800" b="1">
                <a:latin typeface="Arial" panose="020B0604020202020204" pitchFamily="34" charset="0"/>
                <a:cs typeface="Arial" panose="020B0604020202020204" pitchFamily="34" charset="0"/>
              </a:rPr>
              <a:t> </a:t>
            </a:r>
          </a:p>
          <a:p>
            <a:r>
              <a:rPr lang="en-GB" sz="2800" b="1">
                <a:latin typeface="Arial" panose="020B0604020202020204" pitchFamily="34" charset="0"/>
                <a:cs typeface="Arial" panose="020B0604020202020204" pitchFamily="34" charset="0"/>
              </a:rPr>
              <a:t>New hybrid working models would keep more residents on the island, increasing work life balance and local economy</a:t>
            </a:r>
          </a:p>
        </p:txBody>
      </p:sp>
      <p:sp>
        <p:nvSpPr>
          <p:cNvPr id="14" name="!!Rectangle 39">
            <a:extLst>
              <a:ext uri="{FF2B5EF4-FFF2-40B4-BE49-F238E27FC236}">
                <a16:creationId xmlns:a16="http://schemas.microsoft.com/office/drawing/2014/main" id="{B0AC7DA0-A843-461E-97B6-EB8BBB04117B}"/>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5" name="!!Rail3">
            <a:extLst>
              <a:ext uri="{FF2B5EF4-FFF2-40B4-BE49-F238E27FC236}">
                <a16:creationId xmlns:a16="http://schemas.microsoft.com/office/drawing/2014/main" id="{F21E6306-162E-48DE-9146-5D070E12C7E2}"/>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Tree>
    <p:extLst>
      <p:ext uri="{BB962C8B-B14F-4D97-AF65-F5344CB8AC3E}">
        <p14:creationId xmlns:p14="http://schemas.microsoft.com/office/powerpoint/2010/main" val="2754031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9">
            <a:extLst>
              <a:ext uri="{FF2B5EF4-FFF2-40B4-BE49-F238E27FC236}">
                <a16:creationId xmlns:a16="http://schemas.microsoft.com/office/drawing/2014/main" id="{5E941115-DAC1-4204-B7CB-B04B16B8E1AB}"/>
              </a:ext>
            </a:extLst>
          </p:cNvPr>
          <p:cNvSpPr/>
          <p:nvPr/>
        </p:nvSpPr>
        <p:spPr>
          <a:xfrm>
            <a:off x="1700324" y="1414426"/>
            <a:ext cx="2023694" cy="7054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Digital </a:t>
            </a:r>
          </a:p>
        </p:txBody>
      </p:sp>
      <p:sp>
        <p:nvSpPr>
          <p:cNvPr id="20" name="!!Rectangle 39">
            <a:extLst>
              <a:ext uri="{FF2B5EF4-FFF2-40B4-BE49-F238E27FC236}">
                <a16:creationId xmlns:a16="http://schemas.microsoft.com/office/drawing/2014/main" id="{C22D2750-DFD1-4770-93BE-834CE50FBED1}"/>
              </a:ext>
            </a:extLst>
          </p:cNvPr>
          <p:cNvSpPr/>
          <p:nvPr/>
        </p:nvSpPr>
        <p:spPr>
          <a:xfrm>
            <a:off x="363285" y="1414425"/>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23" name="!!Rectangle 7">
            <a:extLst>
              <a:ext uri="{FF2B5EF4-FFF2-40B4-BE49-F238E27FC236}">
                <a16:creationId xmlns:a16="http://schemas.microsoft.com/office/drawing/2014/main" id="{2A917226-C95B-4954-96B1-040DBC9E1673}"/>
              </a:ext>
            </a:extLst>
          </p:cNvPr>
          <p:cNvSpPr/>
          <p:nvPr/>
        </p:nvSpPr>
        <p:spPr>
          <a:xfrm>
            <a:off x="739680" y="2575206"/>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24" name="!!number1">
            <a:extLst>
              <a:ext uri="{FF2B5EF4-FFF2-40B4-BE49-F238E27FC236}">
                <a16:creationId xmlns:a16="http://schemas.microsoft.com/office/drawing/2014/main" id="{4A3F7EEE-65ED-4D64-A198-04A1E2AAB7DD}"/>
              </a:ext>
            </a:extLst>
          </p:cNvPr>
          <p:cNvSpPr/>
          <p:nvPr/>
        </p:nvSpPr>
        <p:spPr>
          <a:xfrm>
            <a:off x="363285" y="2253247"/>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25" name="!!Rectangle 7">
            <a:extLst>
              <a:ext uri="{FF2B5EF4-FFF2-40B4-BE49-F238E27FC236}">
                <a16:creationId xmlns:a16="http://schemas.microsoft.com/office/drawing/2014/main" id="{188F2495-0A83-4728-8455-21695FF1E25C}"/>
              </a:ext>
            </a:extLst>
          </p:cNvPr>
          <p:cNvSpPr/>
          <p:nvPr/>
        </p:nvSpPr>
        <p:spPr>
          <a:xfrm>
            <a:off x="739680" y="3975950"/>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26" name="!!number1">
            <a:extLst>
              <a:ext uri="{FF2B5EF4-FFF2-40B4-BE49-F238E27FC236}">
                <a16:creationId xmlns:a16="http://schemas.microsoft.com/office/drawing/2014/main" id="{7C856192-A38A-4019-87EA-A46D684BF996}"/>
              </a:ext>
            </a:extLst>
          </p:cNvPr>
          <p:cNvSpPr/>
          <p:nvPr/>
        </p:nvSpPr>
        <p:spPr>
          <a:xfrm>
            <a:off x="363285" y="3653991"/>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27" name="!!Rectangle 7">
            <a:extLst>
              <a:ext uri="{FF2B5EF4-FFF2-40B4-BE49-F238E27FC236}">
                <a16:creationId xmlns:a16="http://schemas.microsoft.com/office/drawing/2014/main" id="{1FF52AF5-44BB-4E36-A737-56E2A2EA0103}"/>
              </a:ext>
            </a:extLst>
          </p:cNvPr>
          <p:cNvSpPr/>
          <p:nvPr/>
        </p:nvSpPr>
        <p:spPr>
          <a:xfrm>
            <a:off x="739680" y="5376694"/>
            <a:ext cx="3584771" cy="8537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28" name="!!number1">
            <a:extLst>
              <a:ext uri="{FF2B5EF4-FFF2-40B4-BE49-F238E27FC236}">
                <a16:creationId xmlns:a16="http://schemas.microsoft.com/office/drawing/2014/main" id="{2A3D573D-88E7-4E54-9347-6C17555E7DC3}"/>
              </a:ext>
            </a:extLst>
          </p:cNvPr>
          <p:cNvSpPr/>
          <p:nvPr/>
        </p:nvSpPr>
        <p:spPr>
          <a:xfrm>
            <a:off x="363285" y="5054735"/>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12" name="Rectangle 11">
            <a:extLst>
              <a:ext uri="{FF2B5EF4-FFF2-40B4-BE49-F238E27FC236}">
                <a16:creationId xmlns:a16="http://schemas.microsoft.com/office/drawing/2014/main" id="{B9AEA120-B432-4F52-8B01-D7BC3C7AA2C1}"/>
              </a:ext>
            </a:extLst>
          </p:cNvPr>
          <p:cNvSpPr/>
          <p:nvPr/>
        </p:nvSpPr>
        <p:spPr>
          <a:xfrm>
            <a:off x="5260368" y="1373076"/>
            <a:ext cx="6191951" cy="8801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latin typeface="Arial" panose="020B0604020202020204" pitchFamily="34" charset="0"/>
                <a:cs typeface="Arial" panose="020B0604020202020204" pitchFamily="34" charset="0"/>
              </a:rPr>
              <a:t>HEE Coastal and Rural Communities Paper recognises a lack of digital literacy as a “significant threat to development”</a:t>
            </a:r>
          </a:p>
        </p:txBody>
      </p:sp>
      <p:pic>
        <p:nvPicPr>
          <p:cNvPr id="2050" name="Picture 2" descr="NHS England deputy chief nurse to take up HEE role - Nursing in Practice">
            <a:extLst>
              <a:ext uri="{FF2B5EF4-FFF2-40B4-BE49-F238E27FC236}">
                <a16:creationId xmlns:a16="http://schemas.microsoft.com/office/drawing/2014/main" id="{FC93A22D-B25B-436C-A78D-AA8E1E2B34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354774" y="167756"/>
            <a:ext cx="2271024" cy="109447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9">
            <a:extLst>
              <a:ext uri="{FF2B5EF4-FFF2-40B4-BE49-F238E27FC236}">
                <a16:creationId xmlns:a16="http://schemas.microsoft.com/office/drawing/2014/main" id="{9CF96834-A686-42EF-A8B3-925CC7CC4F22}"/>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22" name="!!Rail3">
            <a:extLst>
              <a:ext uri="{FF2B5EF4-FFF2-40B4-BE49-F238E27FC236}">
                <a16:creationId xmlns:a16="http://schemas.microsoft.com/office/drawing/2014/main" id="{CEB901E6-8E9C-42CD-9E88-D369D3E3B97F}"/>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pic>
        <p:nvPicPr>
          <p:cNvPr id="29" name="Picture 2" descr="Levelling Up the United Kingdomr">
            <a:extLst>
              <a:ext uri="{FF2B5EF4-FFF2-40B4-BE49-F238E27FC236}">
                <a16:creationId xmlns:a16="http://schemas.microsoft.com/office/drawing/2014/main" id="{3442CF2D-225E-4A23-B5A2-53F52E12F1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9834" y="2364097"/>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3A818C4C-F7EF-4D2F-81D9-B4DB38B8A911}"/>
              </a:ext>
            </a:extLst>
          </p:cNvPr>
          <p:cNvSpPr/>
          <p:nvPr/>
        </p:nvSpPr>
        <p:spPr>
          <a:xfrm>
            <a:off x="7479587" y="2344267"/>
            <a:ext cx="3972732" cy="2343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By 2030, the UK aims to have nationwide gigabit-capable</a:t>
            </a:r>
          </a:p>
          <a:p>
            <a:r>
              <a:rPr lang="en-GB" sz="2400" b="1">
                <a:latin typeface="Arial" panose="020B0604020202020204" pitchFamily="34" charset="0"/>
                <a:cs typeface="Arial" panose="020B0604020202020204" pitchFamily="34" charset="0"/>
              </a:rPr>
              <a:t>broadband and 4G coverage through the Shared Rural Network</a:t>
            </a:r>
          </a:p>
        </p:txBody>
      </p:sp>
      <p:sp>
        <p:nvSpPr>
          <p:cNvPr id="32" name="Rectangle 31">
            <a:extLst>
              <a:ext uri="{FF2B5EF4-FFF2-40B4-BE49-F238E27FC236}">
                <a16:creationId xmlns:a16="http://schemas.microsoft.com/office/drawing/2014/main" id="{E8CBCFBE-00CC-4009-BBB2-7F1DC29F90B0}"/>
              </a:ext>
            </a:extLst>
          </p:cNvPr>
          <p:cNvSpPr/>
          <p:nvPr/>
        </p:nvSpPr>
        <p:spPr>
          <a:xfrm>
            <a:off x="5259834" y="4798267"/>
            <a:ext cx="6192485" cy="18919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a:latin typeface="Arial" panose="020B0604020202020204" pitchFamily="34" charset="0"/>
                <a:cs typeface="Arial" panose="020B0604020202020204" pitchFamily="34" charset="0"/>
              </a:rPr>
              <a:t>UK National Academy – an online education and skills service designed to open up access for skills development to school students </a:t>
            </a:r>
          </a:p>
        </p:txBody>
      </p:sp>
    </p:spTree>
    <p:extLst>
      <p:ext uri="{BB962C8B-B14F-4D97-AF65-F5344CB8AC3E}">
        <p14:creationId xmlns:p14="http://schemas.microsoft.com/office/powerpoint/2010/main" val="464444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A917226-C95B-4954-96B1-040DBC9E1673}"/>
              </a:ext>
            </a:extLst>
          </p:cNvPr>
          <p:cNvSpPr/>
          <p:nvPr/>
        </p:nvSpPr>
        <p:spPr>
          <a:xfrm>
            <a:off x="739680" y="2575206"/>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24" name="!!number1">
            <a:extLst>
              <a:ext uri="{FF2B5EF4-FFF2-40B4-BE49-F238E27FC236}">
                <a16:creationId xmlns:a16="http://schemas.microsoft.com/office/drawing/2014/main" id="{4A3F7EEE-65ED-4D64-A198-04A1E2AAB7DD}"/>
              </a:ext>
            </a:extLst>
          </p:cNvPr>
          <p:cNvSpPr/>
          <p:nvPr/>
        </p:nvSpPr>
        <p:spPr>
          <a:xfrm>
            <a:off x="363285" y="2253247"/>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25" name="!!Rectangle 7">
            <a:extLst>
              <a:ext uri="{FF2B5EF4-FFF2-40B4-BE49-F238E27FC236}">
                <a16:creationId xmlns:a16="http://schemas.microsoft.com/office/drawing/2014/main" id="{188F2495-0A83-4728-8455-21695FF1E25C}"/>
              </a:ext>
            </a:extLst>
          </p:cNvPr>
          <p:cNvSpPr/>
          <p:nvPr/>
        </p:nvSpPr>
        <p:spPr>
          <a:xfrm>
            <a:off x="739680" y="3975950"/>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26" name="!!number1">
            <a:extLst>
              <a:ext uri="{FF2B5EF4-FFF2-40B4-BE49-F238E27FC236}">
                <a16:creationId xmlns:a16="http://schemas.microsoft.com/office/drawing/2014/main" id="{7C856192-A38A-4019-87EA-A46D684BF996}"/>
              </a:ext>
            </a:extLst>
          </p:cNvPr>
          <p:cNvSpPr/>
          <p:nvPr/>
        </p:nvSpPr>
        <p:spPr>
          <a:xfrm>
            <a:off x="363285" y="3653991"/>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27" name="!!Rectangle 7">
            <a:extLst>
              <a:ext uri="{FF2B5EF4-FFF2-40B4-BE49-F238E27FC236}">
                <a16:creationId xmlns:a16="http://schemas.microsoft.com/office/drawing/2014/main" id="{1FF52AF5-44BB-4E36-A737-56E2A2EA0103}"/>
              </a:ext>
            </a:extLst>
          </p:cNvPr>
          <p:cNvSpPr/>
          <p:nvPr/>
        </p:nvSpPr>
        <p:spPr>
          <a:xfrm>
            <a:off x="739680" y="5376694"/>
            <a:ext cx="3584771" cy="8537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28" name="!!number1">
            <a:extLst>
              <a:ext uri="{FF2B5EF4-FFF2-40B4-BE49-F238E27FC236}">
                <a16:creationId xmlns:a16="http://schemas.microsoft.com/office/drawing/2014/main" id="{2A3D573D-88E7-4E54-9347-6C17555E7DC3}"/>
              </a:ext>
            </a:extLst>
          </p:cNvPr>
          <p:cNvSpPr/>
          <p:nvPr/>
        </p:nvSpPr>
        <p:spPr>
          <a:xfrm>
            <a:off x="363285" y="5054735"/>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12" name="!!Rectangle 39">
            <a:extLst>
              <a:ext uri="{FF2B5EF4-FFF2-40B4-BE49-F238E27FC236}">
                <a16:creationId xmlns:a16="http://schemas.microsoft.com/office/drawing/2014/main" id="{7919DCD7-F3C2-4ED9-B4C0-E6817B0EF1AA}"/>
              </a:ext>
            </a:extLst>
          </p:cNvPr>
          <p:cNvSpPr/>
          <p:nvPr/>
        </p:nvSpPr>
        <p:spPr>
          <a:xfrm>
            <a:off x="1786145" y="1318934"/>
            <a:ext cx="2023694" cy="7054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Mobility</a:t>
            </a:r>
          </a:p>
        </p:txBody>
      </p:sp>
      <p:sp>
        <p:nvSpPr>
          <p:cNvPr id="13" name="!!Rectangle 39">
            <a:extLst>
              <a:ext uri="{FF2B5EF4-FFF2-40B4-BE49-F238E27FC236}">
                <a16:creationId xmlns:a16="http://schemas.microsoft.com/office/drawing/2014/main" id="{CD54081A-4551-4EA1-8F28-D4EC9959E682}"/>
              </a:ext>
            </a:extLst>
          </p:cNvPr>
          <p:cNvSpPr/>
          <p:nvPr/>
        </p:nvSpPr>
        <p:spPr>
          <a:xfrm>
            <a:off x="449104" y="1318934"/>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pic>
        <p:nvPicPr>
          <p:cNvPr id="13314" name="Picture 2" descr="Levelling Up the United Kingdomr">
            <a:extLst>
              <a:ext uri="{FF2B5EF4-FFF2-40B4-BE49-F238E27FC236}">
                <a16:creationId xmlns:a16="http://schemas.microsoft.com/office/drawing/2014/main" id="{2CA9341D-F265-4CB9-95C5-941FF87A53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00846" y="1434400"/>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8CFDD51-E37F-41D0-B6E9-9E7F826E66B8}"/>
              </a:ext>
            </a:extLst>
          </p:cNvPr>
          <p:cNvSpPr/>
          <p:nvPr/>
        </p:nvSpPr>
        <p:spPr>
          <a:xfrm>
            <a:off x="6813480" y="2391453"/>
            <a:ext cx="4638840" cy="24948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latin typeface="Arial" panose="020B0604020202020204" pitchFamily="34" charset="0"/>
                <a:cs typeface="Arial" panose="020B0604020202020204" pitchFamily="34" charset="0"/>
              </a:rPr>
              <a:t>Transport and mobility recognised as a key cause of geographical disparities nationally and locally</a:t>
            </a:r>
          </a:p>
        </p:txBody>
      </p:sp>
      <p:sp>
        <p:nvSpPr>
          <p:cNvPr id="17" name="!!Rectangle 39">
            <a:extLst>
              <a:ext uri="{FF2B5EF4-FFF2-40B4-BE49-F238E27FC236}">
                <a16:creationId xmlns:a16="http://schemas.microsoft.com/office/drawing/2014/main" id="{2BB5DA37-7C8E-4DCD-97B4-8380148DE940}"/>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9" name="!!Rail3">
            <a:extLst>
              <a:ext uri="{FF2B5EF4-FFF2-40B4-BE49-F238E27FC236}">
                <a16:creationId xmlns:a16="http://schemas.microsoft.com/office/drawing/2014/main" id="{FD9E95A8-6BE4-4E75-9F99-6ED1938B859F}"/>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pic>
        <p:nvPicPr>
          <p:cNvPr id="14" name="Picture 13">
            <a:extLst>
              <a:ext uri="{FF2B5EF4-FFF2-40B4-BE49-F238E27FC236}">
                <a16:creationId xmlns:a16="http://schemas.microsoft.com/office/drawing/2014/main" id="{B5C8BC18-EE83-4740-AA95-749B9E956B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24720" y="3844840"/>
            <a:ext cx="2128751" cy="2925333"/>
          </a:xfrm>
          <a:prstGeom prst="rect">
            <a:avLst/>
          </a:prstGeom>
        </p:spPr>
      </p:pic>
    </p:spTree>
    <p:extLst>
      <p:ext uri="{BB962C8B-B14F-4D97-AF65-F5344CB8AC3E}">
        <p14:creationId xmlns:p14="http://schemas.microsoft.com/office/powerpoint/2010/main" val="476075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9">
            <a:extLst>
              <a:ext uri="{FF2B5EF4-FFF2-40B4-BE49-F238E27FC236}">
                <a16:creationId xmlns:a16="http://schemas.microsoft.com/office/drawing/2014/main" id="{8BB288BF-F223-4C42-983E-AF7384C62C9E}"/>
              </a:ext>
            </a:extLst>
          </p:cNvPr>
          <p:cNvSpPr/>
          <p:nvPr/>
        </p:nvSpPr>
        <p:spPr>
          <a:xfrm>
            <a:off x="1786145" y="1318934"/>
            <a:ext cx="5426314" cy="70545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Building Block 3: Mobility</a:t>
            </a:r>
          </a:p>
        </p:txBody>
      </p:sp>
      <p:sp>
        <p:nvSpPr>
          <p:cNvPr id="13" name="!!Rectangle 39">
            <a:extLst>
              <a:ext uri="{FF2B5EF4-FFF2-40B4-BE49-F238E27FC236}">
                <a16:creationId xmlns:a16="http://schemas.microsoft.com/office/drawing/2014/main" id="{CFC92806-813E-4701-A8FD-EFA17B5D7335}"/>
              </a:ext>
            </a:extLst>
          </p:cNvPr>
          <p:cNvSpPr/>
          <p:nvPr/>
        </p:nvSpPr>
        <p:spPr>
          <a:xfrm>
            <a:off x="449104" y="1318934"/>
            <a:ext cx="1337038" cy="705457"/>
          </a:xfrm>
          <a:prstGeom prst="rect">
            <a:avLst/>
          </a:prstGeom>
          <a:blipFill>
            <a:blip r:embed="rId2" cstate="email">
              <a:duotone>
                <a:prstClr val="black"/>
                <a:srgbClr val="C00000">
                  <a:tint val="45000"/>
                  <a:satMod val="400000"/>
                </a:srgb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7" name="!!Rectangle 39">
            <a:extLst>
              <a:ext uri="{FF2B5EF4-FFF2-40B4-BE49-F238E27FC236}">
                <a16:creationId xmlns:a16="http://schemas.microsoft.com/office/drawing/2014/main" id="{50CE4720-3CEB-4027-96DA-368DA9A3D6F8}"/>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8" name="!!Rail3">
            <a:extLst>
              <a:ext uri="{FF2B5EF4-FFF2-40B4-BE49-F238E27FC236}">
                <a16:creationId xmlns:a16="http://schemas.microsoft.com/office/drawing/2014/main" id="{CC0E20F2-B0A6-4232-9937-082666C4B228}"/>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0C93B5BE-FC10-4DDD-9B2C-29FFEF337306}"/>
              </a:ext>
            </a:extLst>
          </p:cNvPr>
          <p:cNvSpPr txBox="1"/>
          <p:nvPr/>
        </p:nvSpPr>
        <p:spPr>
          <a:xfrm>
            <a:off x="363284" y="2635073"/>
            <a:ext cx="7580565" cy="1200329"/>
          </a:xfrm>
          <a:prstGeom prst="rect">
            <a:avLst/>
          </a:prstGeom>
          <a:solidFill>
            <a:schemeClr val="accent1"/>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Through co-production inform how levelling up and wider transport investments can connect residents to off-shore employment and vice versa</a:t>
            </a:r>
          </a:p>
        </p:txBody>
      </p:sp>
      <p:sp>
        <p:nvSpPr>
          <p:cNvPr id="16" name="TextBox 15">
            <a:extLst>
              <a:ext uri="{FF2B5EF4-FFF2-40B4-BE49-F238E27FC236}">
                <a16:creationId xmlns:a16="http://schemas.microsoft.com/office/drawing/2014/main" id="{9A6BFB4F-A7E2-4608-8FD5-0E7150B05B5D}"/>
              </a:ext>
            </a:extLst>
          </p:cNvPr>
          <p:cNvSpPr txBox="1"/>
          <p:nvPr/>
        </p:nvSpPr>
        <p:spPr>
          <a:xfrm>
            <a:off x="363283" y="4023342"/>
            <a:ext cx="7580565" cy="1569660"/>
          </a:xfrm>
          <a:prstGeom prst="rect">
            <a:avLst/>
          </a:prstGeom>
          <a:solidFill>
            <a:schemeClr val="accent1"/>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Test appetite for innovative approaches </a:t>
            </a:r>
            <a:r>
              <a:rPr lang="en-GB" sz="2400" b="1" err="1">
                <a:solidFill>
                  <a:schemeClr val="bg1"/>
                </a:solidFill>
                <a:latin typeface="Arial" panose="020B0604020202020204" pitchFamily="34" charset="0"/>
                <a:cs typeface="Arial" panose="020B0604020202020204" pitchFamily="34" charset="0"/>
              </a:rPr>
              <a:t>ie</a:t>
            </a:r>
            <a:r>
              <a:rPr lang="en-GB" sz="2400" b="1">
                <a:solidFill>
                  <a:schemeClr val="bg1"/>
                </a:solidFill>
                <a:latin typeface="Arial" panose="020B0604020202020204" pitchFamily="34" charset="0"/>
                <a:cs typeface="Arial" panose="020B0604020202020204" pitchFamily="34" charset="0"/>
              </a:rPr>
              <a:t>: employer supported transport initiatives that connect communities to major employment centres</a:t>
            </a:r>
          </a:p>
        </p:txBody>
      </p:sp>
    </p:spTree>
    <p:extLst>
      <p:ext uri="{BB962C8B-B14F-4D97-AF65-F5344CB8AC3E}">
        <p14:creationId xmlns:p14="http://schemas.microsoft.com/office/powerpoint/2010/main" val="281642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A917226-C95B-4954-96B1-040DBC9E1673}"/>
              </a:ext>
            </a:extLst>
          </p:cNvPr>
          <p:cNvSpPr/>
          <p:nvPr/>
        </p:nvSpPr>
        <p:spPr>
          <a:xfrm>
            <a:off x="739680" y="2575206"/>
            <a:ext cx="3584771" cy="853794"/>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24" name="!!number1">
            <a:extLst>
              <a:ext uri="{FF2B5EF4-FFF2-40B4-BE49-F238E27FC236}">
                <a16:creationId xmlns:a16="http://schemas.microsoft.com/office/drawing/2014/main" id="{4A3F7EEE-65ED-4D64-A198-04A1E2AAB7DD}"/>
              </a:ext>
            </a:extLst>
          </p:cNvPr>
          <p:cNvSpPr/>
          <p:nvPr/>
        </p:nvSpPr>
        <p:spPr>
          <a:xfrm>
            <a:off x="363285" y="2253247"/>
            <a:ext cx="650782" cy="705456"/>
          </a:xfrm>
          <a:prstGeom prst="ellipse">
            <a:avLst/>
          </a:prstGeom>
          <a:solidFill>
            <a:schemeClr val="tx1">
              <a:lumMod val="95000"/>
              <a:lumOff val="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25" name="!!Rectangle 7">
            <a:extLst>
              <a:ext uri="{FF2B5EF4-FFF2-40B4-BE49-F238E27FC236}">
                <a16:creationId xmlns:a16="http://schemas.microsoft.com/office/drawing/2014/main" id="{188F2495-0A83-4728-8455-21695FF1E25C}"/>
              </a:ext>
            </a:extLst>
          </p:cNvPr>
          <p:cNvSpPr/>
          <p:nvPr/>
        </p:nvSpPr>
        <p:spPr>
          <a:xfrm>
            <a:off x="739680" y="3975950"/>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26" name="!!number1">
            <a:extLst>
              <a:ext uri="{FF2B5EF4-FFF2-40B4-BE49-F238E27FC236}">
                <a16:creationId xmlns:a16="http://schemas.microsoft.com/office/drawing/2014/main" id="{7C856192-A38A-4019-87EA-A46D684BF996}"/>
              </a:ext>
            </a:extLst>
          </p:cNvPr>
          <p:cNvSpPr/>
          <p:nvPr/>
        </p:nvSpPr>
        <p:spPr>
          <a:xfrm>
            <a:off x="363285" y="3653991"/>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27" name="!!Rectangle 7">
            <a:extLst>
              <a:ext uri="{FF2B5EF4-FFF2-40B4-BE49-F238E27FC236}">
                <a16:creationId xmlns:a16="http://schemas.microsoft.com/office/drawing/2014/main" id="{1FF52AF5-44BB-4E36-A737-56E2A2EA0103}"/>
              </a:ext>
            </a:extLst>
          </p:cNvPr>
          <p:cNvSpPr/>
          <p:nvPr/>
        </p:nvSpPr>
        <p:spPr>
          <a:xfrm>
            <a:off x="739680" y="5376694"/>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28" name="!!number1">
            <a:extLst>
              <a:ext uri="{FF2B5EF4-FFF2-40B4-BE49-F238E27FC236}">
                <a16:creationId xmlns:a16="http://schemas.microsoft.com/office/drawing/2014/main" id="{2A3D573D-88E7-4E54-9347-6C17555E7DC3}"/>
              </a:ext>
            </a:extLst>
          </p:cNvPr>
          <p:cNvSpPr/>
          <p:nvPr/>
        </p:nvSpPr>
        <p:spPr>
          <a:xfrm>
            <a:off x="363285" y="5054735"/>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12" name="!!Rectangle 39">
            <a:extLst>
              <a:ext uri="{FF2B5EF4-FFF2-40B4-BE49-F238E27FC236}">
                <a16:creationId xmlns:a16="http://schemas.microsoft.com/office/drawing/2014/main" id="{8BB288BF-F223-4C42-983E-AF7384C62C9E}"/>
              </a:ext>
            </a:extLst>
          </p:cNvPr>
          <p:cNvSpPr/>
          <p:nvPr/>
        </p:nvSpPr>
        <p:spPr>
          <a:xfrm>
            <a:off x="1786145" y="1318934"/>
            <a:ext cx="2023694" cy="7054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Mobility</a:t>
            </a:r>
          </a:p>
        </p:txBody>
      </p:sp>
      <p:sp>
        <p:nvSpPr>
          <p:cNvPr id="13" name="!!Rectangle 39">
            <a:extLst>
              <a:ext uri="{FF2B5EF4-FFF2-40B4-BE49-F238E27FC236}">
                <a16:creationId xmlns:a16="http://schemas.microsoft.com/office/drawing/2014/main" id="{CFC92806-813E-4701-A8FD-EFA17B5D7335}"/>
              </a:ext>
            </a:extLst>
          </p:cNvPr>
          <p:cNvSpPr/>
          <p:nvPr/>
        </p:nvSpPr>
        <p:spPr>
          <a:xfrm>
            <a:off x="449104" y="1318934"/>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5" name="Rectangle 14">
            <a:extLst>
              <a:ext uri="{FF2B5EF4-FFF2-40B4-BE49-F238E27FC236}">
                <a16:creationId xmlns:a16="http://schemas.microsoft.com/office/drawing/2014/main" id="{22CC8E0B-5FFD-4091-B4A1-6CB12EDCF202}"/>
              </a:ext>
            </a:extLst>
          </p:cNvPr>
          <p:cNvSpPr/>
          <p:nvPr/>
        </p:nvSpPr>
        <p:spPr>
          <a:xfrm>
            <a:off x="5260366" y="1259337"/>
            <a:ext cx="6191951" cy="25887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Off-island employment opportunities and the means of accessing them need to be included within the plan (Science Park, Thames Estuary, Medical School)</a:t>
            </a:r>
          </a:p>
        </p:txBody>
      </p:sp>
      <p:sp>
        <p:nvSpPr>
          <p:cNvPr id="17" name="!!Rectangle 39">
            <a:extLst>
              <a:ext uri="{FF2B5EF4-FFF2-40B4-BE49-F238E27FC236}">
                <a16:creationId xmlns:a16="http://schemas.microsoft.com/office/drawing/2014/main" id="{50CE4720-3CEB-4027-96DA-368DA9A3D6F8}"/>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8" name="!!Rail3">
            <a:extLst>
              <a:ext uri="{FF2B5EF4-FFF2-40B4-BE49-F238E27FC236}">
                <a16:creationId xmlns:a16="http://schemas.microsoft.com/office/drawing/2014/main" id="{CC0E20F2-B0A6-4232-9937-082666C4B228}"/>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Tree>
    <p:extLst>
      <p:ext uri="{BB962C8B-B14F-4D97-AF65-F5344CB8AC3E}">
        <p14:creationId xmlns:p14="http://schemas.microsoft.com/office/powerpoint/2010/main" val="45363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A917226-C95B-4954-96B1-040DBC9E1673}"/>
              </a:ext>
            </a:extLst>
          </p:cNvPr>
          <p:cNvSpPr/>
          <p:nvPr/>
        </p:nvSpPr>
        <p:spPr>
          <a:xfrm>
            <a:off x="739680" y="2575206"/>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2400" b="1">
                <a:latin typeface="Arial" panose="020B0604020202020204" pitchFamily="34" charset="0"/>
                <a:ea typeface="Cambria" panose="02040503050406030204" pitchFamily="18" charset="0"/>
                <a:cs typeface="Arial" panose="020B0604020202020204" pitchFamily="34" charset="0"/>
              </a:rPr>
              <a:t>Take opportunities forward?</a:t>
            </a:r>
          </a:p>
        </p:txBody>
      </p:sp>
      <p:sp>
        <p:nvSpPr>
          <p:cNvPr id="24" name="!!number1">
            <a:extLst>
              <a:ext uri="{FF2B5EF4-FFF2-40B4-BE49-F238E27FC236}">
                <a16:creationId xmlns:a16="http://schemas.microsoft.com/office/drawing/2014/main" id="{4A3F7EEE-65ED-4D64-A198-04A1E2AAB7DD}"/>
              </a:ext>
            </a:extLst>
          </p:cNvPr>
          <p:cNvSpPr/>
          <p:nvPr/>
        </p:nvSpPr>
        <p:spPr>
          <a:xfrm>
            <a:off x="363285" y="2253247"/>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1</a:t>
            </a:r>
          </a:p>
        </p:txBody>
      </p:sp>
      <p:sp>
        <p:nvSpPr>
          <p:cNvPr id="25" name="!!Rectangle 7">
            <a:extLst>
              <a:ext uri="{FF2B5EF4-FFF2-40B4-BE49-F238E27FC236}">
                <a16:creationId xmlns:a16="http://schemas.microsoft.com/office/drawing/2014/main" id="{188F2495-0A83-4728-8455-21695FF1E25C}"/>
              </a:ext>
            </a:extLst>
          </p:cNvPr>
          <p:cNvSpPr/>
          <p:nvPr/>
        </p:nvSpPr>
        <p:spPr>
          <a:xfrm>
            <a:off x="739680" y="3975950"/>
            <a:ext cx="3584771" cy="8537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Address challenges?</a:t>
            </a:r>
          </a:p>
        </p:txBody>
      </p:sp>
      <p:sp>
        <p:nvSpPr>
          <p:cNvPr id="26" name="!!number1">
            <a:extLst>
              <a:ext uri="{FF2B5EF4-FFF2-40B4-BE49-F238E27FC236}">
                <a16:creationId xmlns:a16="http://schemas.microsoft.com/office/drawing/2014/main" id="{7C856192-A38A-4019-87EA-A46D684BF996}"/>
              </a:ext>
            </a:extLst>
          </p:cNvPr>
          <p:cNvSpPr/>
          <p:nvPr/>
        </p:nvSpPr>
        <p:spPr>
          <a:xfrm>
            <a:off x="363285" y="3653991"/>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2</a:t>
            </a:r>
          </a:p>
        </p:txBody>
      </p:sp>
      <p:sp>
        <p:nvSpPr>
          <p:cNvPr id="27" name="!!Rectangle 7">
            <a:extLst>
              <a:ext uri="{FF2B5EF4-FFF2-40B4-BE49-F238E27FC236}">
                <a16:creationId xmlns:a16="http://schemas.microsoft.com/office/drawing/2014/main" id="{1FF52AF5-44BB-4E36-A737-56E2A2EA0103}"/>
              </a:ext>
            </a:extLst>
          </p:cNvPr>
          <p:cNvSpPr/>
          <p:nvPr/>
        </p:nvSpPr>
        <p:spPr>
          <a:xfrm>
            <a:off x="739680" y="5376694"/>
            <a:ext cx="3584771" cy="85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Align with policy?</a:t>
            </a:r>
          </a:p>
        </p:txBody>
      </p:sp>
      <p:sp>
        <p:nvSpPr>
          <p:cNvPr id="28" name="!!number1">
            <a:extLst>
              <a:ext uri="{FF2B5EF4-FFF2-40B4-BE49-F238E27FC236}">
                <a16:creationId xmlns:a16="http://schemas.microsoft.com/office/drawing/2014/main" id="{2A3D573D-88E7-4E54-9347-6C17555E7DC3}"/>
              </a:ext>
            </a:extLst>
          </p:cNvPr>
          <p:cNvSpPr/>
          <p:nvPr/>
        </p:nvSpPr>
        <p:spPr>
          <a:xfrm>
            <a:off x="363285" y="5054735"/>
            <a:ext cx="650782" cy="70545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Arial" panose="020B0604020202020204" pitchFamily="34" charset="0"/>
                <a:cs typeface="Arial" panose="020B0604020202020204" pitchFamily="34" charset="0"/>
              </a:rPr>
              <a:t>3</a:t>
            </a:r>
          </a:p>
        </p:txBody>
      </p:sp>
      <p:sp>
        <p:nvSpPr>
          <p:cNvPr id="14" name="!!Rectangle 39">
            <a:extLst>
              <a:ext uri="{FF2B5EF4-FFF2-40B4-BE49-F238E27FC236}">
                <a16:creationId xmlns:a16="http://schemas.microsoft.com/office/drawing/2014/main" id="{E59426A3-B69A-4F17-8426-B85C095B8263}"/>
              </a:ext>
            </a:extLst>
          </p:cNvPr>
          <p:cNvSpPr/>
          <p:nvPr/>
        </p:nvSpPr>
        <p:spPr>
          <a:xfrm>
            <a:off x="1786145" y="1318934"/>
            <a:ext cx="2023694" cy="7054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Mobility</a:t>
            </a:r>
          </a:p>
        </p:txBody>
      </p:sp>
      <p:sp>
        <p:nvSpPr>
          <p:cNvPr id="15" name="!!Rectangle 39">
            <a:extLst>
              <a:ext uri="{FF2B5EF4-FFF2-40B4-BE49-F238E27FC236}">
                <a16:creationId xmlns:a16="http://schemas.microsoft.com/office/drawing/2014/main" id="{1F7CA2D0-44F4-40A1-B63E-007D353B6378}"/>
              </a:ext>
            </a:extLst>
          </p:cNvPr>
          <p:cNvSpPr/>
          <p:nvPr/>
        </p:nvSpPr>
        <p:spPr>
          <a:xfrm>
            <a:off x="449104" y="1318934"/>
            <a:ext cx="1337038" cy="705457"/>
          </a:xfrm>
          <a:prstGeom prst="rect">
            <a:avLst/>
          </a:prstGeom>
          <a: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E1D95085-BBEA-48EE-BAD5-74873B1095B0}"/>
              </a:ext>
            </a:extLst>
          </p:cNvPr>
          <p:cNvSpPr/>
          <p:nvPr/>
        </p:nvSpPr>
        <p:spPr>
          <a:xfrm>
            <a:off x="5095980" y="1550994"/>
            <a:ext cx="6191951" cy="1407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Better transport and mobility will increase access not only to employment but health and skills</a:t>
            </a:r>
          </a:p>
        </p:txBody>
      </p:sp>
      <p:sp>
        <p:nvSpPr>
          <p:cNvPr id="17" name="!!Rectangle 39">
            <a:extLst>
              <a:ext uri="{FF2B5EF4-FFF2-40B4-BE49-F238E27FC236}">
                <a16:creationId xmlns:a16="http://schemas.microsoft.com/office/drawing/2014/main" id="{4B841D65-DEDB-4B1A-BE3B-1686CB320929}"/>
              </a:ext>
            </a:extLst>
          </p:cNvPr>
          <p:cNvSpPr/>
          <p:nvPr/>
        </p:nvSpPr>
        <p:spPr>
          <a:xfrm>
            <a:off x="936861" y="388486"/>
            <a:ext cx="6275598" cy="70545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a:latin typeface="Impact" panose="020B0806030902050204" pitchFamily="34" charset="0"/>
                <a:ea typeface="Cambria" panose="02040503050406030204" pitchFamily="18" charset="0"/>
                <a:cs typeface="Arial" panose="020B0604020202020204" pitchFamily="34" charset="0"/>
              </a:rPr>
              <a:t>The Dominant Strategy</a:t>
            </a:r>
          </a:p>
        </p:txBody>
      </p:sp>
      <p:sp>
        <p:nvSpPr>
          <p:cNvPr id="19" name="!!Rail3">
            <a:extLst>
              <a:ext uri="{FF2B5EF4-FFF2-40B4-BE49-F238E27FC236}">
                <a16:creationId xmlns:a16="http://schemas.microsoft.com/office/drawing/2014/main" id="{E8998723-61DA-4DF3-81EF-D93E7C38F3D9}"/>
              </a:ext>
            </a:extLst>
          </p:cNvPr>
          <p:cNvSpPr/>
          <p:nvPr/>
        </p:nvSpPr>
        <p:spPr>
          <a:xfrm>
            <a:off x="363285" y="362263"/>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4</a:t>
            </a:r>
          </a:p>
        </p:txBody>
      </p:sp>
      <p:sp>
        <p:nvSpPr>
          <p:cNvPr id="20" name="Rectangle 19">
            <a:extLst>
              <a:ext uri="{FF2B5EF4-FFF2-40B4-BE49-F238E27FC236}">
                <a16:creationId xmlns:a16="http://schemas.microsoft.com/office/drawing/2014/main" id="{9EEDCBDE-BCCD-44E7-B383-D06AB50A6B5A}"/>
              </a:ext>
            </a:extLst>
          </p:cNvPr>
          <p:cNvSpPr/>
          <p:nvPr/>
        </p:nvSpPr>
        <p:spPr>
          <a:xfrm>
            <a:off x="5095980" y="3171717"/>
            <a:ext cx="2834326" cy="6466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Science Park</a:t>
            </a:r>
          </a:p>
        </p:txBody>
      </p:sp>
      <p:sp>
        <p:nvSpPr>
          <p:cNvPr id="21" name="Rectangle 20">
            <a:extLst>
              <a:ext uri="{FF2B5EF4-FFF2-40B4-BE49-F238E27FC236}">
                <a16:creationId xmlns:a16="http://schemas.microsoft.com/office/drawing/2014/main" id="{49697C07-4E55-4647-9BC0-D5608F45EE7D}"/>
              </a:ext>
            </a:extLst>
          </p:cNvPr>
          <p:cNvSpPr/>
          <p:nvPr/>
        </p:nvSpPr>
        <p:spPr>
          <a:xfrm>
            <a:off x="8406364" y="3144763"/>
            <a:ext cx="2834326" cy="67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Medical school</a:t>
            </a:r>
          </a:p>
        </p:txBody>
      </p:sp>
      <p:sp>
        <p:nvSpPr>
          <p:cNvPr id="22" name="Rectangle 21">
            <a:extLst>
              <a:ext uri="{FF2B5EF4-FFF2-40B4-BE49-F238E27FC236}">
                <a16:creationId xmlns:a16="http://schemas.microsoft.com/office/drawing/2014/main" id="{BE9BDBF4-1F36-4605-BB5B-C9DF3C3854AF}"/>
              </a:ext>
            </a:extLst>
          </p:cNvPr>
          <p:cNvSpPr/>
          <p:nvPr/>
        </p:nvSpPr>
        <p:spPr>
          <a:xfrm>
            <a:off x="5095980" y="3878850"/>
            <a:ext cx="2834326" cy="4363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30mins Sheerness East</a:t>
            </a:r>
          </a:p>
        </p:txBody>
      </p:sp>
      <p:sp>
        <p:nvSpPr>
          <p:cNvPr id="29" name="Rectangle 28">
            <a:extLst>
              <a:ext uri="{FF2B5EF4-FFF2-40B4-BE49-F238E27FC236}">
                <a16:creationId xmlns:a16="http://schemas.microsoft.com/office/drawing/2014/main" id="{3B4F18AF-545C-440F-962F-4B471EA2B746}"/>
              </a:ext>
            </a:extLst>
          </p:cNvPr>
          <p:cNvSpPr/>
          <p:nvPr/>
        </p:nvSpPr>
        <p:spPr>
          <a:xfrm>
            <a:off x="8406364" y="3896643"/>
            <a:ext cx="2834326" cy="4363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55mins Sheerness East</a:t>
            </a:r>
          </a:p>
        </p:txBody>
      </p:sp>
      <p:pic>
        <p:nvPicPr>
          <p:cNvPr id="5122" name="Picture 2" descr="Homepage | Kent Science Park">
            <a:extLst>
              <a:ext uri="{FF2B5EF4-FFF2-40B4-BE49-F238E27FC236}">
                <a16:creationId xmlns:a16="http://schemas.microsoft.com/office/drawing/2014/main" id="{912175FE-49D3-4927-8748-5434FA2DBC4C}"/>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95980" y="4505156"/>
            <a:ext cx="283432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ent and Medway Medical School receives over 1,500 applications from  aspiring doctors - Kent Live">
            <a:extLst>
              <a:ext uri="{FF2B5EF4-FFF2-40B4-BE49-F238E27FC236}">
                <a16:creationId xmlns:a16="http://schemas.microsoft.com/office/drawing/2014/main" id="{56ABA3B0-22CB-4D36-A800-9A60B5798ACE}"/>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06364" y="4516875"/>
            <a:ext cx="2834326"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311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56D8270-C0B9-4A89-9AD3-7EC5099789FF}"/>
              </a:ext>
            </a:extLst>
          </p:cNvPr>
          <p:cNvSpPr/>
          <p:nvPr/>
        </p:nvSpPr>
        <p:spPr>
          <a:xfrm>
            <a:off x="150301" y="849467"/>
            <a:ext cx="2288099" cy="5868967"/>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Context, challenges, and consequen-ces</a:t>
            </a:r>
          </a:p>
        </p:txBody>
      </p:sp>
      <p:sp>
        <p:nvSpPr>
          <p:cNvPr id="10" name="!!Rectangle 7">
            <a:extLst>
              <a:ext uri="{FF2B5EF4-FFF2-40B4-BE49-F238E27FC236}">
                <a16:creationId xmlns:a16="http://schemas.microsoft.com/office/drawing/2014/main" id="{75CEBA40-6FF4-4815-B6F3-C0C2B6CCBA86}"/>
              </a:ext>
            </a:extLst>
          </p:cNvPr>
          <p:cNvSpPr/>
          <p:nvPr/>
        </p:nvSpPr>
        <p:spPr>
          <a:xfrm>
            <a:off x="4950901" y="8748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Agree place-based approach</a:t>
            </a:r>
          </a:p>
        </p:txBody>
      </p:sp>
      <p:sp>
        <p:nvSpPr>
          <p:cNvPr id="12" name="!!Rectangle 7">
            <a:extLst>
              <a:ext uri="{FF2B5EF4-FFF2-40B4-BE49-F238E27FC236}">
                <a16:creationId xmlns:a16="http://schemas.microsoft.com/office/drawing/2014/main" id="{1E744DD5-8717-41DA-9DA6-E4100D815FFB}"/>
              </a:ext>
            </a:extLst>
          </p:cNvPr>
          <p:cNvSpPr/>
          <p:nvPr/>
        </p:nvSpPr>
        <p:spPr>
          <a:xfrm>
            <a:off x="2550601" y="849467"/>
            <a:ext cx="2288099" cy="58689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Enabling policies and programmes</a:t>
            </a:r>
          </a:p>
        </p:txBody>
      </p:sp>
      <p:sp>
        <p:nvSpPr>
          <p:cNvPr id="13" name="!!Rectangle 7">
            <a:extLst>
              <a:ext uri="{FF2B5EF4-FFF2-40B4-BE49-F238E27FC236}">
                <a16:creationId xmlns:a16="http://schemas.microsoft.com/office/drawing/2014/main" id="{80105E43-B6E1-46EF-8D6C-907345555E78}"/>
              </a:ext>
            </a:extLst>
          </p:cNvPr>
          <p:cNvSpPr/>
          <p:nvPr/>
        </p:nvSpPr>
        <p:spPr>
          <a:xfrm>
            <a:off x="9753600" y="874867"/>
            <a:ext cx="2288099" cy="58689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2100">
              <a:latin typeface="Arial" panose="020B0604020202020204" pitchFamily="34" charset="0"/>
              <a:ea typeface="Cambria" panose="02040503050406030204" pitchFamily="18" charset="0"/>
              <a:cs typeface="Arial" panose="020B0604020202020204" pitchFamily="34" charset="0"/>
            </a:endParaRPr>
          </a:p>
        </p:txBody>
      </p:sp>
      <p:sp>
        <p:nvSpPr>
          <p:cNvPr id="14" name="!!Rectangle 7">
            <a:extLst>
              <a:ext uri="{FF2B5EF4-FFF2-40B4-BE49-F238E27FC236}">
                <a16:creationId xmlns:a16="http://schemas.microsoft.com/office/drawing/2014/main" id="{78B7ECC9-926E-494D-9988-B9FE76A1ABE4}"/>
              </a:ext>
            </a:extLst>
          </p:cNvPr>
          <p:cNvSpPr/>
          <p:nvPr/>
        </p:nvSpPr>
        <p:spPr>
          <a:xfrm>
            <a:off x="7366000" y="849467"/>
            <a:ext cx="2173799"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600" b="1">
                <a:latin typeface="Arial" panose="020B0604020202020204" pitchFamily="34" charset="0"/>
                <a:ea typeface="Cambria" panose="02040503050406030204" pitchFamily="18" charset="0"/>
                <a:cs typeface="Arial" panose="020B0604020202020204" pitchFamily="34" charset="0"/>
              </a:rPr>
              <a:t>Co-production</a:t>
            </a:r>
          </a:p>
        </p:txBody>
      </p:sp>
      <p:sp>
        <p:nvSpPr>
          <p:cNvPr id="15" name="!!Rectangle 7">
            <a:extLst>
              <a:ext uri="{FF2B5EF4-FFF2-40B4-BE49-F238E27FC236}">
                <a16:creationId xmlns:a16="http://schemas.microsoft.com/office/drawing/2014/main" id="{7536D9CB-D6A7-45ED-A596-4D6E830B8FC8}"/>
              </a:ext>
            </a:extLst>
          </p:cNvPr>
          <p:cNvSpPr/>
          <p:nvPr/>
        </p:nvSpPr>
        <p:spPr>
          <a:xfrm>
            <a:off x="4991100" y="3173567"/>
            <a:ext cx="3350316" cy="21223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Swale Playbook Programme </a:t>
            </a:r>
          </a:p>
        </p:txBody>
      </p:sp>
      <p:sp>
        <p:nvSpPr>
          <p:cNvPr id="16" name="Isosceles Triangle 15">
            <a:extLst>
              <a:ext uri="{FF2B5EF4-FFF2-40B4-BE49-F238E27FC236}">
                <a16:creationId xmlns:a16="http://schemas.microsoft.com/office/drawing/2014/main" id="{B442764E-3A7F-484E-8718-28C747DBEB17}"/>
              </a:ext>
            </a:extLst>
          </p:cNvPr>
          <p:cNvSpPr/>
          <p:nvPr/>
        </p:nvSpPr>
        <p:spPr>
          <a:xfrm rot="5400000">
            <a:off x="7554347" y="3960634"/>
            <a:ext cx="2122337" cy="5481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number1">
            <a:extLst>
              <a:ext uri="{FF2B5EF4-FFF2-40B4-BE49-F238E27FC236}">
                <a16:creationId xmlns:a16="http://schemas.microsoft.com/office/drawing/2014/main" id="{282A86C8-F002-43CD-9854-DCD6FD120208}"/>
              </a:ext>
            </a:extLst>
          </p:cNvPr>
          <p:cNvSpPr/>
          <p:nvPr/>
        </p:nvSpPr>
        <p:spPr>
          <a:xfrm>
            <a:off x="23301" y="678488"/>
            <a:ext cx="650782" cy="705456"/>
          </a:xfrm>
          <a:prstGeom prst="ellipse">
            <a:avLst/>
          </a:prstGeom>
          <a:solidFill>
            <a:srgbClr val="D6043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1</a:t>
            </a:r>
          </a:p>
        </p:txBody>
      </p:sp>
      <p:sp>
        <p:nvSpPr>
          <p:cNvPr id="19" name="!!number1">
            <a:extLst>
              <a:ext uri="{FF2B5EF4-FFF2-40B4-BE49-F238E27FC236}">
                <a16:creationId xmlns:a16="http://schemas.microsoft.com/office/drawing/2014/main" id="{90EC461A-C54C-4B48-8C12-E6601FD81705}"/>
              </a:ext>
            </a:extLst>
          </p:cNvPr>
          <p:cNvSpPr/>
          <p:nvPr/>
        </p:nvSpPr>
        <p:spPr>
          <a:xfrm>
            <a:off x="2515583" y="728932"/>
            <a:ext cx="650782" cy="705456"/>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3</a:t>
            </a:r>
          </a:p>
        </p:txBody>
      </p:sp>
      <p:sp>
        <p:nvSpPr>
          <p:cNvPr id="20" name="!!number1">
            <a:extLst>
              <a:ext uri="{FF2B5EF4-FFF2-40B4-BE49-F238E27FC236}">
                <a16:creationId xmlns:a16="http://schemas.microsoft.com/office/drawing/2014/main" id="{D1DB0178-8968-4EDB-828E-FB33F7003699}"/>
              </a:ext>
            </a:extLst>
          </p:cNvPr>
          <p:cNvSpPr/>
          <p:nvPr/>
        </p:nvSpPr>
        <p:spPr>
          <a:xfrm>
            <a:off x="9676417" y="728932"/>
            <a:ext cx="650782" cy="70545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latin typeface="Impact" panose="020B0806030902050204" pitchFamily="34" charset="0"/>
                <a:cs typeface="Arial" panose="020B0604020202020204" pitchFamily="34" charset="0"/>
              </a:rPr>
              <a:t>2</a:t>
            </a:r>
          </a:p>
        </p:txBody>
      </p:sp>
      <p:grpSp>
        <p:nvGrpSpPr>
          <p:cNvPr id="21" name="Group 20">
            <a:extLst>
              <a:ext uri="{FF2B5EF4-FFF2-40B4-BE49-F238E27FC236}">
                <a16:creationId xmlns:a16="http://schemas.microsoft.com/office/drawing/2014/main" id="{B0AAD80D-076A-43E6-9C3D-EA10CC30E0EB}"/>
              </a:ext>
            </a:extLst>
          </p:cNvPr>
          <p:cNvGrpSpPr>
            <a:grpSpLocks noChangeAspect="1"/>
          </p:cNvGrpSpPr>
          <p:nvPr/>
        </p:nvGrpSpPr>
        <p:grpSpPr>
          <a:xfrm>
            <a:off x="7076383" y="5497665"/>
            <a:ext cx="1265033" cy="1066934"/>
            <a:chOff x="9749367" y="-346304"/>
            <a:chExt cx="5997434" cy="5058259"/>
          </a:xfrm>
          <a:solidFill>
            <a:schemeClr val="tx1"/>
          </a:solidFill>
        </p:grpSpPr>
        <p:sp>
          <p:nvSpPr>
            <p:cNvPr id="22" name="Freeform: Shape 21">
              <a:extLst>
                <a:ext uri="{FF2B5EF4-FFF2-40B4-BE49-F238E27FC236}">
                  <a16:creationId xmlns:a16="http://schemas.microsoft.com/office/drawing/2014/main" id="{CE2A8E8E-926C-4B0E-A632-45B0DE3FEADD}"/>
                </a:ext>
              </a:extLst>
            </p:cNvPr>
            <p:cNvSpPr/>
            <p:nvPr/>
          </p:nvSpPr>
          <p:spPr>
            <a:xfrm>
              <a:off x="11456877" y="-346304"/>
              <a:ext cx="3294195" cy="2052035"/>
            </a:xfrm>
            <a:custGeom>
              <a:avLst/>
              <a:gdLst>
                <a:gd name="connsiteX0" fmla="*/ 651758 w 3294195"/>
                <a:gd name="connsiteY0" fmla="*/ 1747235 h 2052035"/>
                <a:gd name="connsiteX1" fmla="*/ 664458 w 3294195"/>
                <a:gd name="connsiteY1" fmla="*/ 1544035 h 2052035"/>
                <a:gd name="connsiteX2" fmla="*/ 715258 w 3294195"/>
                <a:gd name="connsiteY2" fmla="*/ 1493235 h 2052035"/>
                <a:gd name="connsiteX3" fmla="*/ 639058 w 3294195"/>
                <a:gd name="connsiteY3" fmla="*/ 1378935 h 2052035"/>
                <a:gd name="connsiteX4" fmla="*/ 550158 w 3294195"/>
                <a:gd name="connsiteY4" fmla="*/ 1366235 h 2052035"/>
                <a:gd name="connsiteX5" fmla="*/ 473958 w 3294195"/>
                <a:gd name="connsiteY5" fmla="*/ 1290035 h 2052035"/>
                <a:gd name="connsiteX6" fmla="*/ 397758 w 3294195"/>
                <a:gd name="connsiteY6" fmla="*/ 1226535 h 2052035"/>
                <a:gd name="connsiteX7" fmla="*/ 346958 w 3294195"/>
                <a:gd name="connsiteY7" fmla="*/ 1163035 h 2052035"/>
                <a:gd name="connsiteX8" fmla="*/ 194558 w 3294195"/>
                <a:gd name="connsiteY8" fmla="*/ 1124935 h 2052035"/>
                <a:gd name="connsiteX9" fmla="*/ 143758 w 3294195"/>
                <a:gd name="connsiteY9" fmla="*/ 1074135 h 2052035"/>
                <a:gd name="connsiteX10" fmla="*/ 118358 w 3294195"/>
                <a:gd name="connsiteY10" fmla="*/ 1036035 h 2052035"/>
                <a:gd name="connsiteX11" fmla="*/ 80258 w 3294195"/>
                <a:gd name="connsiteY11" fmla="*/ 1010635 h 2052035"/>
                <a:gd name="connsiteX12" fmla="*/ 29458 w 3294195"/>
                <a:gd name="connsiteY12" fmla="*/ 896335 h 2052035"/>
                <a:gd name="connsiteX13" fmla="*/ 16758 w 3294195"/>
                <a:gd name="connsiteY13" fmla="*/ 845535 h 2052035"/>
                <a:gd name="connsiteX14" fmla="*/ 4058 w 3294195"/>
                <a:gd name="connsiteY14" fmla="*/ 807435 h 2052035"/>
                <a:gd name="connsiteX15" fmla="*/ 92958 w 3294195"/>
                <a:gd name="connsiteY15" fmla="*/ 896335 h 2052035"/>
                <a:gd name="connsiteX16" fmla="*/ 143758 w 3294195"/>
                <a:gd name="connsiteY16" fmla="*/ 934435 h 2052035"/>
                <a:gd name="connsiteX17" fmla="*/ 232658 w 3294195"/>
                <a:gd name="connsiteY17" fmla="*/ 909035 h 2052035"/>
                <a:gd name="connsiteX18" fmla="*/ 245358 w 3294195"/>
                <a:gd name="connsiteY18" fmla="*/ 832835 h 2052035"/>
                <a:gd name="connsiteX19" fmla="*/ 258058 w 3294195"/>
                <a:gd name="connsiteY19" fmla="*/ 782035 h 2052035"/>
                <a:gd name="connsiteX20" fmla="*/ 245358 w 3294195"/>
                <a:gd name="connsiteY20" fmla="*/ 578835 h 2052035"/>
                <a:gd name="connsiteX21" fmla="*/ 181858 w 3294195"/>
                <a:gd name="connsiteY21" fmla="*/ 566135 h 2052035"/>
                <a:gd name="connsiteX22" fmla="*/ 169158 w 3294195"/>
                <a:gd name="connsiteY22" fmla="*/ 528035 h 2052035"/>
                <a:gd name="connsiteX23" fmla="*/ 181858 w 3294195"/>
                <a:gd name="connsiteY23" fmla="*/ 489935 h 2052035"/>
                <a:gd name="connsiteX24" fmla="*/ 296158 w 3294195"/>
                <a:gd name="connsiteY24" fmla="*/ 426435 h 2052035"/>
                <a:gd name="connsiteX25" fmla="*/ 283458 w 3294195"/>
                <a:gd name="connsiteY25" fmla="*/ 197835 h 2052035"/>
                <a:gd name="connsiteX26" fmla="*/ 258058 w 3294195"/>
                <a:gd name="connsiteY26" fmla="*/ 159735 h 2052035"/>
                <a:gd name="connsiteX27" fmla="*/ 270758 w 3294195"/>
                <a:gd name="connsiteY27" fmla="*/ 7335 h 2052035"/>
                <a:gd name="connsiteX28" fmla="*/ 334258 w 3294195"/>
                <a:gd name="connsiteY28" fmla="*/ 20035 h 2052035"/>
                <a:gd name="connsiteX29" fmla="*/ 410458 w 3294195"/>
                <a:gd name="connsiteY29" fmla="*/ 70835 h 2052035"/>
                <a:gd name="connsiteX30" fmla="*/ 435858 w 3294195"/>
                <a:gd name="connsiteY30" fmla="*/ 108935 h 2052035"/>
                <a:gd name="connsiteX31" fmla="*/ 499358 w 3294195"/>
                <a:gd name="connsiteY31" fmla="*/ 121635 h 2052035"/>
                <a:gd name="connsiteX32" fmla="*/ 804158 w 3294195"/>
                <a:gd name="connsiteY32" fmla="*/ 134335 h 2052035"/>
                <a:gd name="connsiteX33" fmla="*/ 905758 w 3294195"/>
                <a:gd name="connsiteY33" fmla="*/ 185135 h 2052035"/>
                <a:gd name="connsiteX34" fmla="*/ 1058158 w 3294195"/>
                <a:gd name="connsiteY34" fmla="*/ 235935 h 2052035"/>
                <a:gd name="connsiteX35" fmla="*/ 1083558 w 3294195"/>
                <a:gd name="connsiteY35" fmla="*/ 274035 h 2052035"/>
                <a:gd name="connsiteX36" fmla="*/ 1172458 w 3294195"/>
                <a:gd name="connsiteY36" fmla="*/ 324835 h 2052035"/>
                <a:gd name="connsiteX37" fmla="*/ 1210558 w 3294195"/>
                <a:gd name="connsiteY37" fmla="*/ 350235 h 2052035"/>
                <a:gd name="connsiteX38" fmla="*/ 1261358 w 3294195"/>
                <a:gd name="connsiteY38" fmla="*/ 375635 h 2052035"/>
                <a:gd name="connsiteX39" fmla="*/ 1299458 w 3294195"/>
                <a:gd name="connsiteY39" fmla="*/ 401035 h 2052035"/>
                <a:gd name="connsiteX40" fmla="*/ 1375658 w 3294195"/>
                <a:gd name="connsiteY40" fmla="*/ 426435 h 2052035"/>
                <a:gd name="connsiteX41" fmla="*/ 1451858 w 3294195"/>
                <a:gd name="connsiteY41" fmla="*/ 477235 h 2052035"/>
                <a:gd name="connsiteX42" fmla="*/ 1629658 w 3294195"/>
                <a:gd name="connsiteY42" fmla="*/ 502635 h 2052035"/>
                <a:gd name="connsiteX43" fmla="*/ 1705858 w 3294195"/>
                <a:gd name="connsiteY43" fmla="*/ 515335 h 2052035"/>
                <a:gd name="connsiteX44" fmla="*/ 2378958 w 3294195"/>
                <a:gd name="connsiteY44" fmla="*/ 528035 h 2052035"/>
                <a:gd name="connsiteX45" fmla="*/ 2417058 w 3294195"/>
                <a:gd name="connsiteY45" fmla="*/ 566135 h 2052035"/>
                <a:gd name="connsiteX46" fmla="*/ 2505958 w 3294195"/>
                <a:gd name="connsiteY46" fmla="*/ 604235 h 2052035"/>
                <a:gd name="connsiteX47" fmla="*/ 2594858 w 3294195"/>
                <a:gd name="connsiteY47" fmla="*/ 667735 h 2052035"/>
                <a:gd name="connsiteX48" fmla="*/ 2620258 w 3294195"/>
                <a:gd name="connsiteY48" fmla="*/ 718535 h 2052035"/>
                <a:gd name="connsiteX49" fmla="*/ 2632958 w 3294195"/>
                <a:gd name="connsiteY49" fmla="*/ 807435 h 2052035"/>
                <a:gd name="connsiteX50" fmla="*/ 2747258 w 3294195"/>
                <a:gd name="connsiteY50" fmla="*/ 909035 h 2052035"/>
                <a:gd name="connsiteX51" fmla="*/ 2810758 w 3294195"/>
                <a:gd name="connsiteY51" fmla="*/ 959835 h 2052035"/>
                <a:gd name="connsiteX52" fmla="*/ 2886958 w 3294195"/>
                <a:gd name="connsiteY52" fmla="*/ 1036035 h 2052035"/>
                <a:gd name="connsiteX53" fmla="*/ 2912358 w 3294195"/>
                <a:gd name="connsiteY53" fmla="*/ 1074135 h 2052035"/>
                <a:gd name="connsiteX54" fmla="*/ 2988558 w 3294195"/>
                <a:gd name="connsiteY54" fmla="*/ 1112235 h 2052035"/>
                <a:gd name="connsiteX55" fmla="*/ 3115558 w 3294195"/>
                <a:gd name="connsiteY55" fmla="*/ 1226535 h 2052035"/>
                <a:gd name="connsiteX56" fmla="*/ 3140958 w 3294195"/>
                <a:gd name="connsiteY56" fmla="*/ 1264635 h 2052035"/>
                <a:gd name="connsiteX57" fmla="*/ 3153658 w 3294195"/>
                <a:gd name="connsiteY57" fmla="*/ 1315435 h 2052035"/>
                <a:gd name="connsiteX58" fmla="*/ 3217158 w 3294195"/>
                <a:gd name="connsiteY58" fmla="*/ 1391635 h 2052035"/>
                <a:gd name="connsiteX59" fmla="*/ 3267958 w 3294195"/>
                <a:gd name="connsiteY59" fmla="*/ 1480535 h 2052035"/>
                <a:gd name="connsiteX60" fmla="*/ 3293358 w 3294195"/>
                <a:gd name="connsiteY60" fmla="*/ 1544035 h 2052035"/>
                <a:gd name="connsiteX61" fmla="*/ 3280658 w 3294195"/>
                <a:gd name="connsiteY61" fmla="*/ 1709135 h 2052035"/>
                <a:gd name="connsiteX62" fmla="*/ 3204458 w 3294195"/>
                <a:gd name="connsiteY62" fmla="*/ 1734535 h 2052035"/>
                <a:gd name="connsiteX63" fmla="*/ 3166358 w 3294195"/>
                <a:gd name="connsiteY63" fmla="*/ 1645635 h 2052035"/>
                <a:gd name="connsiteX64" fmla="*/ 3090158 w 3294195"/>
                <a:gd name="connsiteY64" fmla="*/ 1658335 h 2052035"/>
                <a:gd name="connsiteX65" fmla="*/ 3077458 w 3294195"/>
                <a:gd name="connsiteY65" fmla="*/ 1721835 h 2052035"/>
                <a:gd name="connsiteX66" fmla="*/ 3026658 w 3294195"/>
                <a:gd name="connsiteY66" fmla="*/ 1759935 h 2052035"/>
                <a:gd name="connsiteX67" fmla="*/ 2988558 w 3294195"/>
                <a:gd name="connsiteY67" fmla="*/ 1798035 h 2052035"/>
                <a:gd name="connsiteX68" fmla="*/ 2899658 w 3294195"/>
                <a:gd name="connsiteY68" fmla="*/ 1886935 h 2052035"/>
                <a:gd name="connsiteX69" fmla="*/ 2861558 w 3294195"/>
                <a:gd name="connsiteY69" fmla="*/ 1912335 h 2052035"/>
                <a:gd name="connsiteX70" fmla="*/ 2798058 w 3294195"/>
                <a:gd name="connsiteY70" fmla="*/ 1963135 h 2052035"/>
                <a:gd name="connsiteX71" fmla="*/ 2747258 w 3294195"/>
                <a:gd name="connsiteY71" fmla="*/ 2001235 h 2052035"/>
                <a:gd name="connsiteX72" fmla="*/ 2658358 w 3294195"/>
                <a:gd name="connsiteY72" fmla="*/ 2026635 h 2052035"/>
                <a:gd name="connsiteX73" fmla="*/ 2607558 w 3294195"/>
                <a:gd name="connsiteY73" fmla="*/ 2052035 h 2052035"/>
                <a:gd name="connsiteX74" fmla="*/ 2442458 w 3294195"/>
                <a:gd name="connsiteY74" fmla="*/ 2039335 h 2052035"/>
                <a:gd name="connsiteX75" fmla="*/ 2404358 w 3294195"/>
                <a:gd name="connsiteY75" fmla="*/ 2026635 h 2052035"/>
                <a:gd name="connsiteX76" fmla="*/ 2315458 w 3294195"/>
                <a:gd name="connsiteY76" fmla="*/ 1963135 h 2052035"/>
                <a:gd name="connsiteX77" fmla="*/ 2290058 w 3294195"/>
                <a:gd name="connsiteY77" fmla="*/ 1925035 h 2052035"/>
                <a:gd name="connsiteX78" fmla="*/ 2201158 w 3294195"/>
                <a:gd name="connsiteY78" fmla="*/ 1823435 h 2052035"/>
                <a:gd name="connsiteX79" fmla="*/ 1959858 w 3294195"/>
                <a:gd name="connsiteY79" fmla="*/ 1836135 h 2052035"/>
                <a:gd name="connsiteX80" fmla="*/ 1756658 w 3294195"/>
                <a:gd name="connsiteY80" fmla="*/ 1848835 h 2052035"/>
                <a:gd name="connsiteX81" fmla="*/ 1489958 w 3294195"/>
                <a:gd name="connsiteY81" fmla="*/ 1836135 h 2052035"/>
                <a:gd name="connsiteX82" fmla="*/ 1451858 w 3294195"/>
                <a:gd name="connsiteY82" fmla="*/ 1798035 h 2052035"/>
                <a:gd name="connsiteX83" fmla="*/ 1185158 w 3294195"/>
                <a:gd name="connsiteY83" fmla="*/ 1759935 h 2052035"/>
                <a:gd name="connsiteX84" fmla="*/ 1108958 w 3294195"/>
                <a:gd name="connsiteY84" fmla="*/ 1772635 h 2052035"/>
                <a:gd name="connsiteX85" fmla="*/ 1070858 w 3294195"/>
                <a:gd name="connsiteY85" fmla="*/ 1823435 h 2052035"/>
                <a:gd name="connsiteX86" fmla="*/ 1007358 w 3294195"/>
                <a:gd name="connsiteY86" fmla="*/ 1632935 h 2052035"/>
                <a:gd name="connsiteX87" fmla="*/ 943858 w 3294195"/>
                <a:gd name="connsiteY87" fmla="*/ 1658335 h 2052035"/>
                <a:gd name="connsiteX88" fmla="*/ 918458 w 3294195"/>
                <a:gd name="connsiteY88" fmla="*/ 1696435 h 2052035"/>
                <a:gd name="connsiteX89" fmla="*/ 867658 w 3294195"/>
                <a:gd name="connsiteY89" fmla="*/ 1747235 h 2052035"/>
                <a:gd name="connsiteX90" fmla="*/ 829558 w 3294195"/>
                <a:gd name="connsiteY90" fmla="*/ 1772635 h 2052035"/>
                <a:gd name="connsiteX91" fmla="*/ 778758 w 3294195"/>
                <a:gd name="connsiteY91" fmla="*/ 1810735 h 2052035"/>
                <a:gd name="connsiteX92" fmla="*/ 651758 w 3294195"/>
                <a:gd name="connsiteY92" fmla="*/ 1747235 h 205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94195" h="2052035">
                  <a:moveTo>
                    <a:pt x="651758" y="1747235"/>
                  </a:moveTo>
                  <a:cubicBezTo>
                    <a:pt x="632708" y="1702785"/>
                    <a:pt x="647998" y="1609874"/>
                    <a:pt x="664458" y="1544035"/>
                  </a:cubicBezTo>
                  <a:cubicBezTo>
                    <a:pt x="670266" y="1520803"/>
                    <a:pt x="710974" y="1516796"/>
                    <a:pt x="715258" y="1493235"/>
                  </a:cubicBezTo>
                  <a:cubicBezTo>
                    <a:pt x="727343" y="1426766"/>
                    <a:pt x="691202" y="1393156"/>
                    <a:pt x="639058" y="1378935"/>
                  </a:cubicBezTo>
                  <a:cubicBezTo>
                    <a:pt x="610179" y="1371059"/>
                    <a:pt x="579791" y="1370468"/>
                    <a:pt x="550158" y="1366235"/>
                  </a:cubicBezTo>
                  <a:cubicBezTo>
                    <a:pt x="524758" y="1340835"/>
                    <a:pt x="503846" y="1309960"/>
                    <a:pt x="473958" y="1290035"/>
                  </a:cubicBezTo>
                  <a:cubicBezTo>
                    <a:pt x="433379" y="1262982"/>
                    <a:pt x="431983" y="1265649"/>
                    <a:pt x="397758" y="1226535"/>
                  </a:cubicBezTo>
                  <a:cubicBezTo>
                    <a:pt x="379908" y="1206135"/>
                    <a:pt x="371203" y="1175157"/>
                    <a:pt x="346958" y="1163035"/>
                  </a:cubicBezTo>
                  <a:cubicBezTo>
                    <a:pt x="300123" y="1139617"/>
                    <a:pt x="194558" y="1124935"/>
                    <a:pt x="194558" y="1124935"/>
                  </a:cubicBezTo>
                  <a:cubicBezTo>
                    <a:pt x="177625" y="1108002"/>
                    <a:pt x="159343" y="1092317"/>
                    <a:pt x="143758" y="1074135"/>
                  </a:cubicBezTo>
                  <a:cubicBezTo>
                    <a:pt x="133825" y="1062546"/>
                    <a:pt x="129151" y="1046828"/>
                    <a:pt x="118358" y="1036035"/>
                  </a:cubicBezTo>
                  <a:cubicBezTo>
                    <a:pt x="107565" y="1025242"/>
                    <a:pt x="92958" y="1019102"/>
                    <a:pt x="80258" y="1010635"/>
                  </a:cubicBezTo>
                  <a:cubicBezTo>
                    <a:pt x="46899" y="960597"/>
                    <a:pt x="47594" y="968879"/>
                    <a:pt x="29458" y="896335"/>
                  </a:cubicBezTo>
                  <a:cubicBezTo>
                    <a:pt x="25225" y="879402"/>
                    <a:pt x="21553" y="862318"/>
                    <a:pt x="16758" y="845535"/>
                  </a:cubicBezTo>
                  <a:cubicBezTo>
                    <a:pt x="13080" y="832663"/>
                    <a:pt x="-8929" y="804188"/>
                    <a:pt x="4058" y="807435"/>
                  </a:cubicBezTo>
                  <a:cubicBezTo>
                    <a:pt x="72043" y="824431"/>
                    <a:pt x="56708" y="860085"/>
                    <a:pt x="92958" y="896335"/>
                  </a:cubicBezTo>
                  <a:cubicBezTo>
                    <a:pt x="107925" y="911302"/>
                    <a:pt x="126825" y="921735"/>
                    <a:pt x="143758" y="934435"/>
                  </a:cubicBezTo>
                  <a:cubicBezTo>
                    <a:pt x="173391" y="925968"/>
                    <a:pt x="210866" y="930827"/>
                    <a:pt x="232658" y="909035"/>
                  </a:cubicBezTo>
                  <a:cubicBezTo>
                    <a:pt x="250866" y="890827"/>
                    <a:pt x="240308" y="858085"/>
                    <a:pt x="245358" y="832835"/>
                  </a:cubicBezTo>
                  <a:cubicBezTo>
                    <a:pt x="248781" y="815719"/>
                    <a:pt x="253825" y="798968"/>
                    <a:pt x="258058" y="782035"/>
                  </a:cubicBezTo>
                  <a:cubicBezTo>
                    <a:pt x="253825" y="714302"/>
                    <a:pt x="267945" y="642832"/>
                    <a:pt x="245358" y="578835"/>
                  </a:cubicBezTo>
                  <a:cubicBezTo>
                    <a:pt x="238174" y="558480"/>
                    <a:pt x="199819" y="578109"/>
                    <a:pt x="181858" y="566135"/>
                  </a:cubicBezTo>
                  <a:cubicBezTo>
                    <a:pt x="170719" y="558709"/>
                    <a:pt x="173391" y="540735"/>
                    <a:pt x="169158" y="528035"/>
                  </a:cubicBezTo>
                  <a:cubicBezTo>
                    <a:pt x="173391" y="515335"/>
                    <a:pt x="173495" y="500388"/>
                    <a:pt x="181858" y="489935"/>
                  </a:cubicBezTo>
                  <a:cubicBezTo>
                    <a:pt x="195575" y="472788"/>
                    <a:pt x="295632" y="426698"/>
                    <a:pt x="296158" y="426435"/>
                  </a:cubicBezTo>
                  <a:cubicBezTo>
                    <a:pt x="326845" y="334374"/>
                    <a:pt x="321495" y="369001"/>
                    <a:pt x="283458" y="197835"/>
                  </a:cubicBezTo>
                  <a:cubicBezTo>
                    <a:pt x="280147" y="182935"/>
                    <a:pt x="266525" y="172435"/>
                    <a:pt x="258058" y="159735"/>
                  </a:cubicBezTo>
                  <a:cubicBezTo>
                    <a:pt x="262291" y="108935"/>
                    <a:pt x="246348" y="52087"/>
                    <a:pt x="270758" y="7335"/>
                  </a:cubicBezTo>
                  <a:cubicBezTo>
                    <a:pt x="281094" y="-11615"/>
                    <a:pt x="314607" y="11103"/>
                    <a:pt x="334258" y="20035"/>
                  </a:cubicBezTo>
                  <a:cubicBezTo>
                    <a:pt x="362049" y="32667"/>
                    <a:pt x="410458" y="70835"/>
                    <a:pt x="410458" y="70835"/>
                  </a:cubicBezTo>
                  <a:cubicBezTo>
                    <a:pt x="418925" y="83535"/>
                    <a:pt x="422606" y="101362"/>
                    <a:pt x="435858" y="108935"/>
                  </a:cubicBezTo>
                  <a:cubicBezTo>
                    <a:pt x="454600" y="119645"/>
                    <a:pt x="477823" y="120150"/>
                    <a:pt x="499358" y="121635"/>
                  </a:cubicBezTo>
                  <a:cubicBezTo>
                    <a:pt x="600805" y="128631"/>
                    <a:pt x="702558" y="130102"/>
                    <a:pt x="804158" y="134335"/>
                  </a:cubicBezTo>
                  <a:cubicBezTo>
                    <a:pt x="838025" y="151268"/>
                    <a:pt x="869837" y="173161"/>
                    <a:pt x="905758" y="185135"/>
                  </a:cubicBezTo>
                  <a:lnTo>
                    <a:pt x="1058158" y="235935"/>
                  </a:lnTo>
                  <a:cubicBezTo>
                    <a:pt x="1066625" y="248635"/>
                    <a:pt x="1072765" y="263242"/>
                    <a:pt x="1083558" y="274035"/>
                  </a:cubicBezTo>
                  <a:cubicBezTo>
                    <a:pt x="1104186" y="294663"/>
                    <a:pt x="1149216" y="311554"/>
                    <a:pt x="1172458" y="324835"/>
                  </a:cubicBezTo>
                  <a:cubicBezTo>
                    <a:pt x="1185710" y="332408"/>
                    <a:pt x="1197306" y="342662"/>
                    <a:pt x="1210558" y="350235"/>
                  </a:cubicBezTo>
                  <a:cubicBezTo>
                    <a:pt x="1226996" y="359628"/>
                    <a:pt x="1244920" y="366242"/>
                    <a:pt x="1261358" y="375635"/>
                  </a:cubicBezTo>
                  <a:cubicBezTo>
                    <a:pt x="1274610" y="383208"/>
                    <a:pt x="1285510" y="394836"/>
                    <a:pt x="1299458" y="401035"/>
                  </a:cubicBezTo>
                  <a:cubicBezTo>
                    <a:pt x="1323924" y="411909"/>
                    <a:pt x="1353381" y="411583"/>
                    <a:pt x="1375658" y="426435"/>
                  </a:cubicBezTo>
                  <a:cubicBezTo>
                    <a:pt x="1401058" y="443368"/>
                    <a:pt x="1422242" y="469831"/>
                    <a:pt x="1451858" y="477235"/>
                  </a:cubicBezTo>
                  <a:cubicBezTo>
                    <a:pt x="1555778" y="503215"/>
                    <a:pt x="1456417" y="480980"/>
                    <a:pt x="1629658" y="502635"/>
                  </a:cubicBezTo>
                  <a:cubicBezTo>
                    <a:pt x="1655210" y="505829"/>
                    <a:pt x="1680122" y="514463"/>
                    <a:pt x="1705858" y="515335"/>
                  </a:cubicBezTo>
                  <a:cubicBezTo>
                    <a:pt x="1930136" y="522938"/>
                    <a:pt x="2154591" y="523802"/>
                    <a:pt x="2378958" y="528035"/>
                  </a:cubicBezTo>
                  <a:cubicBezTo>
                    <a:pt x="2391658" y="540735"/>
                    <a:pt x="2402443" y="555696"/>
                    <a:pt x="2417058" y="566135"/>
                  </a:cubicBezTo>
                  <a:cubicBezTo>
                    <a:pt x="2478721" y="610180"/>
                    <a:pt x="2450683" y="576597"/>
                    <a:pt x="2505958" y="604235"/>
                  </a:cubicBezTo>
                  <a:cubicBezTo>
                    <a:pt x="2524529" y="613520"/>
                    <a:pt x="2583353" y="659106"/>
                    <a:pt x="2594858" y="667735"/>
                  </a:cubicBezTo>
                  <a:cubicBezTo>
                    <a:pt x="2603325" y="684668"/>
                    <a:pt x="2615277" y="700270"/>
                    <a:pt x="2620258" y="718535"/>
                  </a:cubicBezTo>
                  <a:cubicBezTo>
                    <a:pt x="2628134" y="747414"/>
                    <a:pt x="2618766" y="781079"/>
                    <a:pt x="2632958" y="807435"/>
                  </a:cubicBezTo>
                  <a:cubicBezTo>
                    <a:pt x="2664645" y="866282"/>
                    <a:pt x="2702770" y="875669"/>
                    <a:pt x="2747258" y="909035"/>
                  </a:cubicBezTo>
                  <a:cubicBezTo>
                    <a:pt x="2768943" y="925299"/>
                    <a:pt x="2791591" y="940668"/>
                    <a:pt x="2810758" y="959835"/>
                  </a:cubicBezTo>
                  <a:cubicBezTo>
                    <a:pt x="2905274" y="1054351"/>
                    <a:pt x="2797168" y="976175"/>
                    <a:pt x="2886958" y="1036035"/>
                  </a:cubicBezTo>
                  <a:cubicBezTo>
                    <a:pt x="2895425" y="1048735"/>
                    <a:pt x="2901565" y="1063342"/>
                    <a:pt x="2912358" y="1074135"/>
                  </a:cubicBezTo>
                  <a:cubicBezTo>
                    <a:pt x="2936977" y="1098754"/>
                    <a:pt x="2957570" y="1101906"/>
                    <a:pt x="2988558" y="1112235"/>
                  </a:cubicBezTo>
                  <a:cubicBezTo>
                    <a:pt x="3032281" y="1145027"/>
                    <a:pt x="3085169" y="1180951"/>
                    <a:pt x="3115558" y="1226535"/>
                  </a:cubicBezTo>
                  <a:lnTo>
                    <a:pt x="3140958" y="1264635"/>
                  </a:lnTo>
                  <a:cubicBezTo>
                    <a:pt x="3145191" y="1281568"/>
                    <a:pt x="3146782" y="1299392"/>
                    <a:pt x="3153658" y="1315435"/>
                  </a:cubicBezTo>
                  <a:cubicBezTo>
                    <a:pt x="3166919" y="1346377"/>
                    <a:pt x="3194272" y="1368749"/>
                    <a:pt x="3217158" y="1391635"/>
                  </a:cubicBezTo>
                  <a:cubicBezTo>
                    <a:pt x="3247898" y="1483855"/>
                    <a:pt x="3203886" y="1365205"/>
                    <a:pt x="3267958" y="1480535"/>
                  </a:cubicBezTo>
                  <a:cubicBezTo>
                    <a:pt x="3279029" y="1500463"/>
                    <a:pt x="3284891" y="1522868"/>
                    <a:pt x="3293358" y="1544035"/>
                  </a:cubicBezTo>
                  <a:cubicBezTo>
                    <a:pt x="3289125" y="1599068"/>
                    <a:pt x="3304000" y="1659117"/>
                    <a:pt x="3280658" y="1709135"/>
                  </a:cubicBezTo>
                  <a:cubicBezTo>
                    <a:pt x="3269336" y="1733397"/>
                    <a:pt x="3204458" y="1734535"/>
                    <a:pt x="3204458" y="1734535"/>
                  </a:cubicBezTo>
                  <a:cubicBezTo>
                    <a:pt x="3191758" y="1704902"/>
                    <a:pt x="3193183" y="1663519"/>
                    <a:pt x="3166358" y="1645635"/>
                  </a:cubicBezTo>
                  <a:cubicBezTo>
                    <a:pt x="3144932" y="1631351"/>
                    <a:pt x="3109709" y="1641577"/>
                    <a:pt x="3090158" y="1658335"/>
                  </a:cubicBezTo>
                  <a:cubicBezTo>
                    <a:pt x="3073769" y="1672383"/>
                    <a:pt x="3088898" y="1703530"/>
                    <a:pt x="3077458" y="1721835"/>
                  </a:cubicBezTo>
                  <a:cubicBezTo>
                    <a:pt x="3066240" y="1739784"/>
                    <a:pt x="3042729" y="1746160"/>
                    <a:pt x="3026658" y="1759935"/>
                  </a:cubicBezTo>
                  <a:cubicBezTo>
                    <a:pt x="3013021" y="1771624"/>
                    <a:pt x="3001258" y="1785335"/>
                    <a:pt x="2988558" y="1798035"/>
                  </a:cubicBezTo>
                  <a:cubicBezTo>
                    <a:pt x="2966205" y="1865095"/>
                    <a:pt x="2986997" y="1828709"/>
                    <a:pt x="2899658" y="1886935"/>
                  </a:cubicBezTo>
                  <a:lnTo>
                    <a:pt x="2861558" y="1912335"/>
                  </a:lnTo>
                  <a:cubicBezTo>
                    <a:pt x="2813360" y="1984632"/>
                    <a:pt x="2864120" y="1925385"/>
                    <a:pt x="2798058" y="1963135"/>
                  </a:cubicBezTo>
                  <a:cubicBezTo>
                    <a:pt x="2779680" y="1973637"/>
                    <a:pt x="2765636" y="1990733"/>
                    <a:pt x="2747258" y="2001235"/>
                  </a:cubicBezTo>
                  <a:cubicBezTo>
                    <a:pt x="2727720" y="2012400"/>
                    <a:pt x="2676354" y="2019887"/>
                    <a:pt x="2658358" y="2026635"/>
                  </a:cubicBezTo>
                  <a:cubicBezTo>
                    <a:pt x="2640631" y="2033282"/>
                    <a:pt x="2624491" y="2043568"/>
                    <a:pt x="2607558" y="2052035"/>
                  </a:cubicBezTo>
                  <a:cubicBezTo>
                    <a:pt x="2552525" y="2047802"/>
                    <a:pt x="2497228" y="2046181"/>
                    <a:pt x="2442458" y="2039335"/>
                  </a:cubicBezTo>
                  <a:cubicBezTo>
                    <a:pt x="2429174" y="2037675"/>
                    <a:pt x="2416663" y="2031908"/>
                    <a:pt x="2404358" y="2026635"/>
                  </a:cubicBezTo>
                  <a:cubicBezTo>
                    <a:pt x="2357755" y="2006662"/>
                    <a:pt x="2347723" y="2001853"/>
                    <a:pt x="2315458" y="1963135"/>
                  </a:cubicBezTo>
                  <a:cubicBezTo>
                    <a:pt x="2305687" y="1951409"/>
                    <a:pt x="2299991" y="1936624"/>
                    <a:pt x="2290058" y="1925035"/>
                  </a:cubicBezTo>
                  <a:cubicBezTo>
                    <a:pt x="2158524" y="1771578"/>
                    <a:pt x="2311757" y="1970900"/>
                    <a:pt x="2201158" y="1823435"/>
                  </a:cubicBezTo>
                  <a:lnTo>
                    <a:pt x="1959858" y="1836135"/>
                  </a:lnTo>
                  <a:cubicBezTo>
                    <a:pt x="1892103" y="1840007"/>
                    <a:pt x="1824523" y="1848835"/>
                    <a:pt x="1756658" y="1848835"/>
                  </a:cubicBezTo>
                  <a:cubicBezTo>
                    <a:pt x="1667657" y="1848835"/>
                    <a:pt x="1578858" y="1840368"/>
                    <a:pt x="1489958" y="1836135"/>
                  </a:cubicBezTo>
                  <a:cubicBezTo>
                    <a:pt x="1477258" y="1823435"/>
                    <a:pt x="1465656" y="1809533"/>
                    <a:pt x="1451858" y="1798035"/>
                  </a:cubicBezTo>
                  <a:cubicBezTo>
                    <a:pt x="1372029" y="1731511"/>
                    <a:pt x="1320141" y="1767434"/>
                    <a:pt x="1185158" y="1759935"/>
                  </a:cubicBezTo>
                  <a:cubicBezTo>
                    <a:pt x="1159758" y="1764168"/>
                    <a:pt x="1131468" y="1760130"/>
                    <a:pt x="1108958" y="1772635"/>
                  </a:cubicBezTo>
                  <a:cubicBezTo>
                    <a:pt x="1090455" y="1782914"/>
                    <a:pt x="1078719" y="1843088"/>
                    <a:pt x="1070858" y="1823435"/>
                  </a:cubicBezTo>
                  <a:cubicBezTo>
                    <a:pt x="985647" y="1610408"/>
                    <a:pt x="1136737" y="1665280"/>
                    <a:pt x="1007358" y="1632935"/>
                  </a:cubicBezTo>
                  <a:cubicBezTo>
                    <a:pt x="986191" y="1641402"/>
                    <a:pt x="962409" y="1645084"/>
                    <a:pt x="943858" y="1658335"/>
                  </a:cubicBezTo>
                  <a:cubicBezTo>
                    <a:pt x="931438" y="1667207"/>
                    <a:pt x="928391" y="1684846"/>
                    <a:pt x="918458" y="1696435"/>
                  </a:cubicBezTo>
                  <a:cubicBezTo>
                    <a:pt x="902873" y="1714617"/>
                    <a:pt x="885840" y="1731650"/>
                    <a:pt x="867658" y="1747235"/>
                  </a:cubicBezTo>
                  <a:cubicBezTo>
                    <a:pt x="856069" y="1757168"/>
                    <a:pt x="841978" y="1763763"/>
                    <a:pt x="829558" y="1772635"/>
                  </a:cubicBezTo>
                  <a:cubicBezTo>
                    <a:pt x="812334" y="1784938"/>
                    <a:pt x="795691" y="1798035"/>
                    <a:pt x="778758" y="1810735"/>
                  </a:cubicBezTo>
                  <a:cubicBezTo>
                    <a:pt x="693221" y="1796479"/>
                    <a:pt x="670808" y="1791685"/>
                    <a:pt x="651758" y="17472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ECE7F2F-DEAF-46B2-87CF-6C5F7443A91C}"/>
                </a:ext>
              </a:extLst>
            </p:cNvPr>
            <p:cNvSpPr/>
            <p:nvPr/>
          </p:nvSpPr>
          <p:spPr>
            <a:xfrm>
              <a:off x="9749367" y="203657"/>
              <a:ext cx="5997434" cy="4508298"/>
            </a:xfrm>
            <a:custGeom>
              <a:avLst/>
              <a:gdLst>
                <a:gd name="connsiteX0" fmla="*/ 1783704 w 5997434"/>
                <a:gd name="connsiteY0" fmla="*/ 12030 h 4508298"/>
                <a:gd name="connsiteX1" fmla="*/ 1809104 w 5997434"/>
                <a:gd name="connsiteY1" fmla="*/ 37430 h 4508298"/>
                <a:gd name="connsiteX2" fmla="*/ 1847204 w 5997434"/>
                <a:gd name="connsiteY2" fmla="*/ 100930 h 4508298"/>
                <a:gd name="connsiteX3" fmla="*/ 1732904 w 5997434"/>
                <a:gd name="connsiteY3" fmla="*/ 164430 h 4508298"/>
                <a:gd name="connsiteX4" fmla="*/ 1669404 w 5997434"/>
                <a:gd name="connsiteY4" fmla="*/ 189830 h 4508298"/>
                <a:gd name="connsiteX5" fmla="*/ 1656704 w 5997434"/>
                <a:gd name="connsiteY5" fmla="*/ 418430 h 4508298"/>
                <a:gd name="connsiteX6" fmla="*/ 1669404 w 5997434"/>
                <a:gd name="connsiteY6" fmla="*/ 481930 h 4508298"/>
                <a:gd name="connsiteX7" fmla="*/ 1720204 w 5997434"/>
                <a:gd name="connsiteY7" fmla="*/ 520030 h 4508298"/>
                <a:gd name="connsiteX8" fmla="*/ 1745604 w 5997434"/>
                <a:gd name="connsiteY8" fmla="*/ 558130 h 4508298"/>
                <a:gd name="connsiteX9" fmla="*/ 1821804 w 5997434"/>
                <a:gd name="connsiteY9" fmla="*/ 596230 h 4508298"/>
                <a:gd name="connsiteX10" fmla="*/ 1898004 w 5997434"/>
                <a:gd name="connsiteY10" fmla="*/ 647030 h 4508298"/>
                <a:gd name="connsiteX11" fmla="*/ 1999604 w 5997434"/>
                <a:gd name="connsiteY11" fmla="*/ 723230 h 4508298"/>
                <a:gd name="connsiteX12" fmla="*/ 2050404 w 5997434"/>
                <a:gd name="connsiteY12" fmla="*/ 748630 h 4508298"/>
                <a:gd name="connsiteX13" fmla="*/ 2126604 w 5997434"/>
                <a:gd name="connsiteY13" fmla="*/ 774030 h 4508298"/>
                <a:gd name="connsiteX14" fmla="*/ 2164704 w 5997434"/>
                <a:gd name="connsiteY14" fmla="*/ 799430 h 4508298"/>
                <a:gd name="connsiteX15" fmla="*/ 2240904 w 5997434"/>
                <a:gd name="connsiteY15" fmla="*/ 837530 h 4508298"/>
                <a:gd name="connsiteX16" fmla="*/ 2279004 w 5997434"/>
                <a:gd name="connsiteY16" fmla="*/ 901030 h 4508298"/>
                <a:gd name="connsiteX17" fmla="*/ 2317104 w 5997434"/>
                <a:gd name="connsiteY17" fmla="*/ 939130 h 4508298"/>
                <a:gd name="connsiteX18" fmla="*/ 2291704 w 5997434"/>
                <a:gd name="connsiteY18" fmla="*/ 1028030 h 4508298"/>
                <a:gd name="connsiteX19" fmla="*/ 2279004 w 5997434"/>
                <a:gd name="connsiteY19" fmla="*/ 1180430 h 4508298"/>
                <a:gd name="connsiteX20" fmla="*/ 2279004 w 5997434"/>
                <a:gd name="connsiteY20" fmla="*/ 1320130 h 4508298"/>
                <a:gd name="connsiteX21" fmla="*/ 2329804 w 5997434"/>
                <a:gd name="connsiteY21" fmla="*/ 1345530 h 4508298"/>
                <a:gd name="connsiteX22" fmla="*/ 2482204 w 5997434"/>
                <a:gd name="connsiteY22" fmla="*/ 1370930 h 4508298"/>
                <a:gd name="connsiteX23" fmla="*/ 2558404 w 5997434"/>
                <a:gd name="connsiteY23" fmla="*/ 1383630 h 4508298"/>
                <a:gd name="connsiteX24" fmla="*/ 2698104 w 5997434"/>
                <a:gd name="connsiteY24" fmla="*/ 1421730 h 4508298"/>
                <a:gd name="connsiteX25" fmla="*/ 3155304 w 5997434"/>
                <a:gd name="connsiteY25" fmla="*/ 1472530 h 4508298"/>
                <a:gd name="connsiteX26" fmla="*/ 3231504 w 5997434"/>
                <a:gd name="connsiteY26" fmla="*/ 1510630 h 4508298"/>
                <a:gd name="connsiteX27" fmla="*/ 3625204 w 5997434"/>
                <a:gd name="connsiteY27" fmla="*/ 1510630 h 4508298"/>
                <a:gd name="connsiteX28" fmla="*/ 3688704 w 5997434"/>
                <a:gd name="connsiteY28" fmla="*/ 1497930 h 4508298"/>
                <a:gd name="connsiteX29" fmla="*/ 3726804 w 5997434"/>
                <a:gd name="connsiteY29" fmla="*/ 1472530 h 4508298"/>
                <a:gd name="connsiteX30" fmla="*/ 3955404 w 5997434"/>
                <a:gd name="connsiteY30" fmla="*/ 1497930 h 4508298"/>
                <a:gd name="connsiteX31" fmla="*/ 4044304 w 5997434"/>
                <a:gd name="connsiteY31" fmla="*/ 1574130 h 4508298"/>
                <a:gd name="connsiteX32" fmla="*/ 4082404 w 5997434"/>
                <a:gd name="connsiteY32" fmla="*/ 1624930 h 4508298"/>
                <a:gd name="connsiteX33" fmla="*/ 4145904 w 5997434"/>
                <a:gd name="connsiteY33" fmla="*/ 1663030 h 4508298"/>
                <a:gd name="connsiteX34" fmla="*/ 4196704 w 5997434"/>
                <a:gd name="connsiteY34" fmla="*/ 1701130 h 4508298"/>
                <a:gd name="connsiteX35" fmla="*/ 4234804 w 5997434"/>
                <a:gd name="connsiteY35" fmla="*/ 1713830 h 4508298"/>
                <a:gd name="connsiteX36" fmla="*/ 4374504 w 5997434"/>
                <a:gd name="connsiteY36" fmla="*/ 1739230 h 4508298"/>
                <a:gd name="connsiteX37" fmla="*/ 4476104 w 5997434"/>
                <a:gd name="connsiteY37" fmla="*/ 1726530 h 4508298"/>
                <a:gd name="connsiteX38" fmla="*/ 4514204 w 5997434"/>
                <a:gd name="connsiteY38" fmla="*/ 1675730 h 4508298"/>
                <a:gd name="connsiteX39" fmla="*/ 4565004 w 5997434"/>
                <a:gd name="connsiteY39" fmla="*/ 1650330 h 4508298"/>
                <a:gd name="connsiteX40" fmla="*/ 4831704 w 5997434"/>
                <a:gd name="connsiteY40" fmla="*/ 1650330 h 4508298"/>
                <a:gd name="connsiteX41" fmla="*/ 4933304 w 5997434"/>
                <a:gd name="connsiteY41" fmla="*/ 1624930 h 4508298"/>
                <a:gd name="connsiteX42" fmla="*/ 5047604 w 5997434"/>
                <a:gd name="connsiteY42" fmla="*/ 1663030 h 4508298"/>
                <a:gd name="connsiteX43" fmla="*/ 5073004 w 5997434"/>
                <a:gd name="connsiteY43" fmla="*/ 1701130 h 4508298"/>
                <a:gd name="connsiteX44" fmla="*/ 5085704 w 5997434"/>
                <a:gd name="connsiteY44" fmla="*/ 1751930 h 4508298"/>
                <a:gd name="connsiteX45" fmla="*/ 5136504 w 5997434"/>
                <a:gd name="connsiteY45" fmla="*/ 1828130 h 4508298"/>
                <a:gd name="connsiteX46" fmla="*/ 5238104 w 5997434"/>
                <a:gd name="connsiteY46" fmla="*/ 1853530 h 4508298"/>
                <a:gd name="connsiteX47" fmla="*/ 5377804 w 5997434"/>
                <a:gd name="connsiteY47" fmla="*/ 1917030 h 4508298"/>
                <a:gd name="connsiteX48" fmla="*/ 5441304 w 5997434"/>
                <a:gd name="connsiteY48" fmla="*/ 1967830 h 4508298"/>
                <a:gd name="connsiteX49" fmla="*/ 5530204 w 5997434"/>
                <a:gd name="connsiteY49" fmla="*/ 1993230 h 4508298"/>
                <a:gd name="connsiteX50" fmla="*/ 5593704 w 5997434"/>
                <a:gd name="connsiteY50" fmla="*/ 2031330 h 4508298"/>
                <a:gd name="connsiteX51" fmla="*/ 5733404 w 5997434"/>
                <a:gd name="connsiteY51" fmla="*/ 2145630 h 4508298"/>
                <a:gd name="connsiteX52" fmla="*/ 5809604 w 5997434"/>
                <a:gd name="connsiteY52" fmla="*/ 2171030 h 4508298"/>
                <a:gd name="connsiteX53" fmla="*/ 5936604 w 5997434"/>
                <a:gd name="connsiteY53" fmla="*/ 2209130 h 4508298"/>
                <a:gd name="connsiteX54" fmla="*/ 5962004 w 5997434"/>
                <a:gd name="connsiteY54" fmla="*/ 2374230 h 4508298"/>
                <a:gd name="connsiteX55" fmla="*/ 5885804 w 5997434"/>
                <a:gd name="connsiteY55" fmla="*/ 2425030 h 4508298"/>
                <a:gd name="connsiteX56" fmla="*/ 5860404 w 5997434"/>
                <a:gd name="connsiteY56" fmla="*/ 2463130 h 4508298"/>
                <a:gd name="connsiteX57" fmla="*/ 5911204 w 5997434"/>
                <a:gd name="connsiteY57" fmla="*/ 2552030 h 4508298"/>
                <a:gd name="connsiteX58" fmla="*/ 5936604 w 5997434"/>
                <a:gd name="connsiteY58" fmla="*/ 2602830 h 4508298"/>
                <a:gd name="connsiteX59" fmla="*/ 5898504 w 5997434"/>
                <a:gd name="connsiteY59" fmla="*/ 2679030 h 4508298"/>
                <a:gd name="connsiteX60" fmla="*/ 5885804 w 5997434"/>
                <a:gd name="connsiteY60" fmla="*/ 2729830 h 4508298"/>
                <a:gd name="connsiteX61" fmla="*/ 5847704 w 5997434"/>
                <a:gd name="connsiteY61" fmla="*/ 2755230 h 4508298"/>
                <a:gd name="connsiteX62" fmla="*/ 5835004 w 5997434"/>
                <a:gd name="connsiteY62" fmla="*/ 2806030 h 4508298"/>
                <a:gd name="connsiteX63" fmla="*/ 5873104 w 5997434"/>
                <a:gd name="connsiteY63" fmla="*/ 3072730 h 4508298"/>
                <a:gd name="connsiteX64" fmla="*/ 5796904 w 5997434"/>
                <a:gd name="connsiteY64" fmla="*/ 3098130 h 4508298"/>
                <a:gd name="connsiteX65" fmla="*/ 5758804 w 5997434"/>
                <a:gd name="connsiteY65" fmla="*/ 3110830 h 4508298"/>
                <a:gd name="connsiteX66" fmla="*/ 5669904 w 5997434"/>
                <a:gd name="connsiteY66" fmla="*/ 3136230 h 4508298"/>
                <a:gd name="connsiteX67" fmla="*/ 5644504 w 5997434"/>
                <a:gd name="connsiteY67" fmla="*/ 3174330 h 4508298"/>
                <a:gd name="connsiteX68" fmla="*/ 5606404 w 5997434"/>
                <a:gd name="connsiteY68" fmla="*/ 3187030 h 4508298"/>
                <a:gd name="connsiteX69" fmla="*/ 5568304 w 5997434"/>
                <a:gd name="connsiteY69" fmla="*/ 3212430 h 4508298"/>
                <a:gd name="connsiteX70" fmla="*/ 5530204 w 5997434"/>
                <a:gd name="connsiteY70" fmla="*/ 3250530 h 4508298"/>
                <a:gd name="connsiteX71" fmla="*/ 5454004 w 5997434"/>
                <a:gd name="connsiteY71" fmla="*/ 3314030 h 4508298"/>
                <a:gd name="connsiteX72" fmla="*/ 5441304 w 5997434"/>
                <a:gd name="connsiteY72" fmla="*/ 3428330 h 4508298"/>
                <a:gd name="connsiteX73" fmla="*/ 5161904 w 5997434"/>
                <a:gd name="connsiteY73" fmla="*/ 3402930 h 4508298"/>
                <a:gd name="connsiteX74" fmla="*/ 5149204 w 5997434"/>
                <a:gd name="connsiteY74" fmla="*/ 3453730 h 4508298"/>
                <a:gd name="connsiteX75" fmla="*/ 5136504 w 5997434"/>
                <a:gd name="connsiteY75" fmla="*/ 3682330 h 4508298"/>
                <a:gd name="connsiteX76" fmla="*/ 5073004 w 5997434"/>
                <a:gd name="connsiteY76" fmla="*/ 3707730 h 4508298"/>
                <a:gd name="connsiteX77" fmla="*/ 4996804 w 5997434"/>
                <a:gd name="connsiteY77" fmla="*/ 3758530 h 4508298"/>
                <a:gd name="connsiteX78" fmla="*/ 4933304 w 5997434"/>
                <a:gd name="connsiteY78" fmla="*/ 3733130 h 4508298"/>
                <a:gd name="connsiteX79" fmla="*/ 4844404 w 5997434"/>
                <a:gd name="connsiteY79" fmla="*/ 3644230 h 4508298"/>
                <a:gd name="connsiteX80" fmla="*/ 4768204 w 5997434"/>
                <a:gd name="connsiteY80" fmla="*/ 3618830 h 4508298"/>
                <a:gd name="connsiteX81" fmla="*/ 4704704 w 5997434"/>
                <a:gd name="connsiteY81" fmla="*/ 3631530 h 4508298"/>
                <a:gd name="connsiteX82" fmla="*/ 4666604 w 5997434"/>
                <a:gd name="connsiteY82" fmla="*/ 3834730 h 4508298"/>
                <a:gd name="connsiteX83" fmla="*/ 4628504 w 5997434"/>
                <a:gd name="connsiteY83" fmla="*/ 3847430 h 4508298"/>
                <a:gd name="connsiteX84" fmla="*/ 4463404 w 5997434"/>
                <a:gd name="connsiteY84" fmla="*/ 3872830 h 4508298"/>
                <a:gd name="connsiteX85" fmla="*/ 4476104 w 5997434"/>
                <a:gd name="connsiteY85" fmla="*/ 3949030 h 4508298"/>
                <a:gd name="connsiteX86" fmla="*/ 4463404 w 5997434"/>
                <a:gd name="connsiteY86" fmla="*/ 4012530 h 4508298"/>
                <a:gd name="connsiteX87" fmla="*/ 4399904 w 5997434"/>
                <a:gd name="connsiteY87" fmla="*/ 3999830 h 4508298"/>
                <a:gd name="connsiteX88" fmla="*/ 4374504 w 5997434"/>
                <a:gd name="connsiteY88" fmla="*/ 3961730 h 4508298"/>
                <a:gd name="connsiteX89" fmla="*/ 4336404 w 5997434"/>
                <a:gd name="connsiteY89" fmla="*/ 3949030 h 4508298"/>
                <a:gd name="connsiteX90" fmla="*/ 4209404 w 5997434"/>
                <a:gd name="connsiteY90" fmla="*/ 3961730 h 4508298"/>
                <a:gd name="connsiteX91" fmla="*/ 4171304 w 5997434"/>
                <a:gd name="connsiteY91" fmla="*/ 4012530 h 4508298"/>
                <a:gd name="connsiteX92" fmla="*/ 4158604 w 5997434"/>
                <a:gd name="connsiteY92" fmla="*/ 4063330 h 4508298"/>
                <a:gd name="connsiteX93" fmla="*/ 4133204 w 5997434"/>
                <a:gd name="connsiteY93" fmla="*/ 4152230 h 4508298"/>
                <a:gd name="connsiteX94" fmla="*/ 4095104 w 5997434"/>
                <a:gd name="connsiteY94" fmla="*/ 4139530 h 4508298"/>
                <a:gd name="connsiteX95" fmla="*/ 4057004 w 5997434"/>
                <a:gd name="connsiteY95" fmla="*/ 4114130 h 4508298"/>
                <a:gd name="connsiteX96" fmla="*/ 3891904 w 5997434"/>
                <a:gd name="connsiteY96" fmla="*/ 4139530 h 4508298"/>
                <a:gd name="connsiteX97" fmla="*/ 3828404 w 5997434"/>
                <a:gd name="connsiteY97" fmla="*/ 4190330 h 4508298"/>
                <a:gd name="connsiteX98" fmla="*/ 3764904 w 5997434"/>
                <a:gd name="connsiteY98" fmla="*/ 4317330 h 4508298"/>
                <a:gd name="connsiteX99" fmla="*/ 3587104 w 5997434"/>
                <a:gd name="connsiteY99" fmla="*/ 4291930 h 4508298"/>
                <a:gd name="connsiteX100" fmla="*/ 3574404 w 5997434"/>
                <a:gd name="connsiteY100" fmla="*/ 4241130 h 4508298"/>
                <a:gd name="connsiteX101" fmla="*/ 3536304 w 5997434"/>
                <a:gd name="connsiteY101" fmla="*/ 4279230 h 4508298"/>
                <a:gd name="connsiteX102" fmla="*/ 3498204 w 5997434"/>
                <a:gd name="connsiteY102" fmla="*/ 4304630 h 4508298"/>
                <a:gd name="connsiteX103" fmla="*/ 3434704 w 5997434"/>
                <a:gd name="connsiteY103" fmla="*/ 4355430 h 4508298"/>
                <a:gd name="connsiteX104" fmla="*/ 3358504 w 5997434"/>
                <a:gd name="connsiteY104" fmla="*/ 4406230 h 4508298"/>
                <a:gd name="connsiteX105" fmla="*/ 3282304 w 5997434"/>
                <a:gd name="connsiteY105" fmla="*/ 4469730 h 4508298"/>
                <a:gd name="connsiteX106" fmla="*/ 3269604 w 5997434"/>
                <a:gd name="connsiteY106" fmla="*/ 4507830 h 4508298"/>
                <a:gd name="connsiteX107" fmla="*/ 3231504 w 5997434"/>
                <a:gd name="connsiteY107" fmla="*/ 4482430 h 4508298"/>
                <a:gd name="connsiteX108" fmla="*/ 3180704 w 5997434"/>
                <a:gd name="connsiteY108" fmla="*/ 4431630 h 4508298"/>
                <a:gd name="connsiteX109" fmla="*/ 3117204 w 5997434"/>
                <a:gd name="connsiteY109" fmla="*/ 4406230 h 4508298"/>
                <a:gd name="connsiteX110" fmla="*/ 3079104 w 5997434"/>
                <a:gd name="connsiteY110" fmla="*/ 4380830 h 4508298"/>
                <a:gd name="connsiteX111" fmla="*/ 3028304 w 5997434"/>
                <a:gd name="connsiteY111" fmla="*/ 4406230 h 4508298"/>
                <a:gd name="connsiteX112" fmla="*/ 2990204 w 5997434"/>
                <a:gd name="connsiteY112" fmla="*/ 4444330 h 4508298"/>
                <a:gd name="connsiteX113" fmla="*/ 2926704 w 5997434"/>
                <a:gd name="connsiteY113" fmla="*/ 4431630 h 4508298"/>
                <a:gd name="connsiteX114" fmla="*/ 2888604 w 5997434"/>
                <a:gd name="connsiteY114" fmla="*/ 4393530 h 4508298"/>
                <a:gd name="connsiteX115" fmla="*/ 2888604 w 5997434"/>
                <a:gd name="connsiteY115" fmla="*/ 4317330 h 4508298"/>
                <a:gd name="connsiteX116" fmla="*/ 2901304 w 5997434"/>
                <a:gd name="connsiteY116" fmla="*/ 4266530 h 4508298"/>
                <a:gd name="connsiteX117" fmla="*/ 2888604 w 5997434"/>
                <a:gd name="connsiteY117" fmla="*/ 4228430 h 4508298"/>
                <a:gd name="connsiteX118" fmla="*/ 2863204 w 5997434"/>
                <a:gd name="connsiteY118" fmla="*/ 4177630 h 4508298"/>
                <a:gd name="connsiteX119" fmla="*/ 2875904 w 5997434"/>
                <a:gd name="connsiteY119" fmla="*/ 4139530 h 4508298"/>
                <a:gd name="connsiteX120" fmla="*/ 2888604 w 5997434"/>
                <a:gd name="connsiteY120" fmla="*/ 4076030 h 4508298"/>
                <a:gd name="connsiteX121" fmla="*/ 2875904 w 5997434"/>
                <a:gd name="connsiteY121" fmla="*/ 4012530 h 4508298"/>
                <a:gd name="connsiteX122" fmla="*/ 2812404 w 5997434"/>
                <a:gd name="connsiteY122" fmla="*/ 3999830 h 4508298"/>
                <a:gd name="connsiteX123" fmla="*/ 2787004 w 5997434"/>
                <a:gd name="connsiteY123" fmla="*/ 3644230 h 4508298"/>
                <a:gd name="connsiteX124" fmla="*/ 2672704 w 5997434"/>
                <a:gd name="connsiteY124" fmla="*/ 3606130 h 4508298"/>
                <a:gd name="connsiteX125" fmla="*/ 2634604 w 5997434"/>
                <a:gd name="connsiteY125" fmla="*/ 3593430 h 4508298"/>
                <a:gd name="connsiteX126" fmla="*/ 2482204 w 5997434"/>
                <a:gd name="connsiteY126" fmla="*/ 3656930 h 4508298"/>
                <a:gd name="connsiteX127" fmla="*/ 2469504 w 5997434"/>
                <a:gd name="connsiteY127" fmla="*/ 3695030 h 4508298"/>
                <a:gd name="connsiteX128" fmla="*/ 2380604 w 5997434"/>
                <a:gd name="connsiteY128" fmla="*/ 3796630 h 4508298"/>
                <a:gd name="connsiteX129" fmla="*/ 2215504 w 5997434"/>
                <a:gd name="connsiteY129" fmla="*/ 3783930 h 4508298"/>
                <a:gd name="connsiteX130" fmla="*/ 2215504 w 5997434"/>
                <a:gd name="connsiteY130" fmla="*/ 3707730 h 4508298"/>
                <a:gd name="connsiteX131" fmla="*/ 2240904 w 5997434"/>
                <a:gd name="connsiteY131" fmla="*/ 3656930 h 4508298"/>
                <a:gd name="connsiteX132" fmla="*/ 2279004 w 5997434"/>
                <a:gd name="connsiteY132" fmla="*/ 3631530 h 4508298"/>
                <a:gd name="connsiteX133" fmla="*/ 2304404 w 5997434"/>
                <a:gd name="connsiteY133" fmla="*/ 3504530 h 4508298"/>
                <a:gd name="connsiteX134" fmla="*/ 2317104 w 5997434"/>
                <a:gd name="connsiteY134" fmla="*/ 3466430 h 4508298"/>
                <a:gd name="connsiteX135" fmla="*/ 2355204 w 5997434"/>
                <a:gd name="connsiteY135" fmla="*/ 3428330 h 4508298"/>
                <a:gd name="connsiteX136" fmla="*/ 2406004 w 5997434"/>
                <a:gd name="connsiteY136" fmla="*/ 3352130 h 4508298"/>
                <a:gd name="connsiteX137" fmla="*/ 2393304 w 5997434"/>
                <a:gd name="connsiteY137" fmla="*/ 3301330 h 4508298"/>
                <a:gd name="connsiteX138" fmla="*/ 2202804 w 5997434"/>
                <a:gd name="connsiteY138" fmla="*/ 3352130 h 4508298"/>
                <a:gd name="connsiteX139" fmla="*/ 2101204 w 5997434"/>
                <a:gd name="connsiteY139" fmla="*/ 3288630 h 4508298"/>
                <a:gd name="connsiteX140" fmla="*/ 2025004 w 5997434"/>
                <a:gd name="connsiteY140" fmla="*/ 3250530 h 4508298"/>
                <a:gd name="connsiteX141" fmla="*/ 1974204 w 5997434"/>
                <a:gd name="connsiteY141" fmla="*/ 3212430 h 4508298"/>
                <a:gd name="connsiteX142" fmla="*/ 1936104 w 5997434"/>
                <a:gd name="connsiteY142" fmla="*/ 3187030 h 4508298"/>
                <a:gd name="connsiteX143" fmla="*/ 1859904 w 5997434"/>
                <a:gd name="connsiteY143" fmla="*/ 3098130 h 4508298"/>
                <a:gd name="connsiteX144" fmla="*/ 1834504 w 5997434"/>
                <a:gd name="connsiteY144" fmla="*/ 3060030 h 4508298"/>
                <a:gd name="connsiteX145" fmla="*/ 1758304 w 5997434"/>
                <a:gd name="connsiteY145" fmla="*/ 2983830 h 4508298"/>
                <a:gd name="connsiteX146" fmla="*/ 1682104 w 5997434"/>
                <a:gd name="connsiteY146" fmla="*/ 2882230 h 4508298"/>
                <a:gd name="connsiteX147" fmla="*/ 1529704 w 5997434"/>
                <a:gd name="connsiteY147" fmla="*/ 2856830 h 4508298"/>
                <a:gd name="connsiteX148" fmla="*/ 1351904 w 5997434"/>
                <a:gd name="connsiteY148" fmla="*/ 2882230 h 4508298"/>
                <a:gd name="connsiteX149" fmla="*/ 1288404 w 5997434"/>
                <a:gd name="connsiteY149" fmla="*/ 2945730 h 4508298"/>
                <a:gd name="connsiteX150" fmla="*/ 1250304 w 5997434"/>
                <a:gd name="connsiteY150" fmla="*/ 2971130 h 4508298"/>
                <a:gd name="connsiteX151" fmla="*/ 1224904 w 5997434"/>
                <a:gd name="connsiteY151" fmla="*/ 3009230 h 4508298"/>
                <a:gd name="connsiteX152" fmla="*/ 1136004 w 5997434"/>
                <a:gd name="connsiteY152" fmla="*/ 3047330 h 4508298"/>
                <a:gd name="connsiteX153" fmla="*/ 1110604 w 5997434"/>
                <a:gd name="connsiteY153" fmla="*/ 3009230 h 4508298"/>
                <a:gd name="connsiteX154" fmla="*/ 1097904 w 5997434"/>
                <a:gd name="connsiteY154" fmla="*/ 2933030 h 4508298"/>
                <a:gd name="connsiteX155" fmla="*/ 1059804 w 5997434"/>
                <a:gd name="connsiteY155" fmla="*/ 2920330 h 4508298"/>
                <a:gd name="connsiteX156" fmla="*/ 1072504 w 5997434"/>
                <a:gd name="connsiteY156" fmla="*/ 2767930 h 4508298"/>
                <a:gd name="connsiteX157" fmla="*/ 1097904 w 5997434"/>
                <a:gd name="connsiteY157" fmla="*/ 2729830 h 4508298"/>
                <a:gd name="connsiteX158" fmla="*/ 1021704 w 5997434"/>
                <a:gd name="connsiteY158" fmla="*/ 2666330 h 4508298"/>
                <a:gd name="connsiteX159" fmla="*/ 1009004 w 5997434"/>
                <a:gd name="connsiteY159" fmla="*/ 2602830 h 4508298"/>
                <a:gd name="connsiteX160" fmla="*/ 945504 w 5997434"/>
                <a:gd name="connsiteY160" fmla="*/ 2526630 h 4508298"/>
                <a:gd name="connsiteX161" fmla="*/ 894704 w 5997434"/>
                <a:gd name="connsiteY161" fmla="*/ 2437730 h 4508298"/>
                <a:gd name="connsiteX162" fmla="*/ 920104 w 5997434"/>
                <a:gd name="connsiteY162" fmla="*/ 2285330 h 4508298"/>
                <a:gd name="connsiteX163" fmla="*/ 970904 w 5997434"/>
                <a:gd name="connsiteY163" fmla="*/ 2259930 h 4508298"/>
                <a:gd name="connsiteX164" fmla="*/ 945504 w 5997434"/>
                <a:gd name="connsiteY164" fmla="*/ 2209130 h 4508298"/>
                <a:gd name="connsiteX165" fmla="*/ 882004 w 5997434"/>
                <a:gd name="connsiteY165" fmla="*/ 2183730 h 4508298"/>
                <a:gd name="connsiteX166" fmla="*/ 831204 w 5997434"/>
                <a:gd name="connsiteY166" fmla="*/ 2145630 h 4508298"/>
                <a:gd name="connsiteX167" fmla="*/ 691504 w 5997434"/>
                <a:gd name="connsiteY167" fmla="*/ 2056730 h 4508298"/>
                <a:gd name="connsiteX168" fmla="*/ 374004 w 5997434"/>
                <a:gd name="connsiteY168" fmla="*/ 2094830 h 4508298"/>
                <a:gd name="connsiteX169" fmla="*/ 335904 w 5997434"/>
                <a:gd name="connsiteY169" fmla="*/ 2132930 h 4508298"/>
                <a:gd name="connsiteX170" fmla="*/ 221604 w 5997434"/>
                <a:gd name="connsiteY170" fmla="*/ 2094830 h 4508298"/>
                <a:gd name="connsiteX171" fmla="*/ 196204 w 5997434"/>
                <a:gd name="connsiteY171" fmla="*/ 2145630 h 4508298"/>
                <a:gd name="connsiteX172" fmla="*/ 183504 w 5997434"/>
                <a:gd name="connsiteY172" fmla="*/ 2196430 h 4508298"/>
                <a:gd name="connsiteX173" fmla="*/ 94604 w 5997434"/>
                <a:gd name="connsiteY173" fmla="*/ 2285330 h 4508298"/>
                <a:gd name="connsiteX174" fmla="*/ 5704 w 5997434"/>
                <a:gd name="connsiteY174" fmla="*/ 2272630 h 4508298"/>
                <a:gd name="connsiteX175" fmla="*/ 18404 w 5997434"/>
                <a:gd name="connsiteY175" fmla="*/ 2221830 h 4508298"/>
                <a:gd name="connsiteX176" fmla="*/ 81904 w 5997434"/>
                <a:gd name="connsiteY176" fmla="*/ 2209130 h 4508298"/>
                <a:gd name="connsiteX177" fmla="*/ 69204 w 5997434"/>
                <a:gd name="connsiteY177" fmla="*/ 2158330 h 4508298"/>
                <a:gd name="connsiteX178" fmla="*/ 43804 w 5997434"/>
                <a:gd name="connsiteY178" fmla="*/ 2069430 h 4508298"/>
                <a:gd name="connsiteX179" fmla="*/ 170804 w 5997434"/>
                <a:gd name="connsiteY179" fmla="*/ 2056730 h 4508298"/>
                <a:gd name="connsiteX180" fmla="*/ 196204 w 5997434"/>
                <a:gd name="connsiteY180" fmla="*/ 1878930 h 4508298"/>
                <a:gd name="connsiteX181" fmla="*/ 221604 w 5997434"/>
                <a:gd name="connsiteY181" fmla="*/ 1828130 h 4508298"/>
                <a:gd name="connsiteX182" fmla="*/ 259704 w 5997434"/>
                <a:gd name="connsiteY182" fmla="*/ 1790030 h 4508298"/>
                <a:gd name="connsiteX183" fmla="*/ 297804 w 5997434"/>
                <a:gd name="connsiteY183" fmla="*/ 1739230 h 4508298"/>
                <a:gd name="connsiteX184" fmla="*/ 310504 w 5997434"/>
                <a:gd name="connsiteY184" fmla="*/ 1675730 h 4508298"/>
                <a:gd name="connsiteX185" fmla="*/ 374004 w 5997434"/>
                <a:gd name="connsiteY185" fmla="*/ 1650330 h 4508298"/>
                <a:gd name="connsiteX186" fmla="*/ 450204 w 5997434"/>
                <a:gd name="connsiteY186" fmla="*/ 1485230 h 4508298"/>
                <a:gd name="connsiteX187" fmla="*/ 399404 w 5997434"/>
                <a:gd name="connsiteY187" fmla="*/ 1332830 h 4508298"/>
                <a:gd name="connsiteX188" fmla="*/ 310504 w 5997434"/>
                <a:gd name="connsiteY188" fmla="*/ 1307430 h 4508298"/>
                <a:gd name="connsiteX189" fmla="*/ 374004 w 5997434"/>
                <a:gd name="connsiteY189" fmla="*/ 1066130 h 4508298"/>
                <a:gd name="connsiteX190" fmla="*/ 386704 w 5997434"/>
                <a:gd name="connsiteY190" fmla="*/ 1028030 h 4508298"/>
                <a:gd name="connsiteX191" fmla="*/ 399404 w 5997434"/>
                <a:gd name="connsiteY191" fmla="*/ 964530 h 4508298"/>
                <a:gd name="connsiteX192" fmla="*/ 450204 w 5997434"/>
                <a:gd name="connsiteY192" fmla="*/ 926430 h 4508298"/>
                <a:gd name="connsiteX193" fmla="*/ 475604 w 5997434"/>
                <a:gd name="connsiteY193" fmla="*/ 888330 h 4508298"/>
                <a:gd name="connsiteX194" fmla="*/ 501004 w 5997434"/>
                <a:gd name="connsiteY194" fmla="*/ 837530 h 4508298"/>
                <a:gd name="connsiteX195" fmla="*/ 539104 w 5997434"/>
                <a:gd name="connsiteY195" fmla="*/ 824830 h 4508298"/>
                <a:gd name="connsiteX196" fmla="*/ 564504 w 5997434"/>
                <a:gd name="connsiteY196" fmla="*/ 774030 h 4508298"/>
                <a:gd name="connsiteX197" fmla="*/ 589904 w 5997434"/>
                <a:gd name="connsiteY197" fmla="*/ 735930 h 4508298"/>
                <a:gd name="connsiteX198" fmla="*/ 577204 w 5997434"/>
                <a:gd name="connsiteY198" fmla="*/ 634330 h 4508298"/>
                <a:gd name="connsiteX199" fmla="*/ 628004 w 5997434"/>
                <a:gd name="connsiteY199" fmla="*/ 659730 h 4508298"/>
                <a:gd name="connsiteX200" fmla="*/ 742304 w 5997434"/>
                <a:gd name="connsiteY200" fmla="*/ 710530 h 4508298"/>
                <a:gd name="connsiteX201" fmla="*/ 755004 w 5997434"/>
                <a:gd name="connsiteY201" fmla="*/ 774030 h 4508298"/>
                <a:gd name="connsiteX202" fmla="*/ 793104 w 5997434"/>
                <a:gd name="connsiteY202" fmla="*/ 799430 h 4508298"/>
                <a:gd name="connsiteX203" fmla="*/ 818504 w 5997434"/>
                <a:gd name="connsiteY203" fmla="*/ 850230 h 4508298"/>
                <a:gd name="connsiteX204" fmla="*/ 856604 w 5997434"/>
                <a:gd name="connsiteY204" fmla="*/ 951830 h 4508298"/>
                <a:gd name="connsiteX205" fmla="*/ 932804 w 5997434"/>
                <a:gd name="connsiteY205" fmla="*/ 977230 h 4508298"/>
                <a:gd name="connsiteX206" fmla="*/ 970904 w 5997434"/>
                <a:gd name="connsiteY206" fmla="*/ 1104230 h 4508298"/>
                <a:gd name="connsiteX207" fmla="*/ 1009004 w 5997434"/>
                <a:gd name="connsiteY207" fmla="*/ 1142330 h 4508298"/>
                <a:gd name="connsiteX208" fmla="*/ 1085204 w 5997434"/>
                <a:gd name="connsiteY208" fmla="*/ 1129630 h 4508298"/>
                <a:gd name="connsiteX209" fmla="*/ 1148704 w 5997434"/>
                <a:gd name="connsiteY209" fmla="*/ 812130 h 4508298"/>
                <a:gd name="connsiteX210" fmla="*/ 1186804 w 5997434"/>
                <a:gd name="connsiteY210" fmla="*/ 799430 h 4508298"/>
                <a:gd name="connsiteX211" fmla="*/ 1199504 w 5997434"/>
                <a:gd name="connsiteY211" fmla="*/ 735930 h 4508298"/>
                <a:gd name="connsiteX212" fmla="*/ 1377304 w 5997434"/>
                <a:gd name="connsiteY212" fmla="*/ 774030 h 4508298"/>
                <a:gd name="connsiteX213" fmla="*/ 1364604 w 5997434"/>
                <a:gd name="connsiteY213" fmla="*/ 824830 h 4508298"/>
                <a:gd name="connsiteX214" fmla="*/ 1351904 w 5997434"/>
                <a:gd name="connsiteY214" fmla="*/ 888330 h 4508298"/>
                <a:gd name="connsiteX215" fmla="*/ 1326504 w 5997434"/>
                <a:gd name="connsiteY215" fmla="*/ 926430 h 4508298"/>
                <a:gd name="connsiteX216" fmla="*/ 1313804 w 5997434"/>
                <a:gd name="connsiteY216" fmla="*/ 964530 h 4508298"/>
                <a:gd name="connsiteX217" fmla="*/ 1364604 w 5997434"/>
                <a:gd name="connsiteY217" fmla="*/ 989930 h 4508298"/>
                <a:gd name="connsiteX218" fmla="*/ 1466204 w 5997434"/>
                <a:gd name="connsiteY218" fmla="*/ 964530 h 4508298"/>
                <a:gd name="connsiteX219" fmla="*/ 1593204 w 5997434"/>
                <a:gd name="connsiteY219" fmla="*/ 951830 h 4508298"/>
                <a:gd name="connsiteX220" fmla="*/ 1618604 w 5997434"/>
                <a:gd name="connsiteY220" fmla="*/ 913730 h 4508298"/>
                <a:gd name="connsiteX221" fmla="*/ 1656704 w 5997434"/>
                <a:gd name="connsiteY221" fmla="*/ 875630 h 4508298"/>
                <a:gd name="connsiteX222" fmla="*/ 1682104 w 5997434"/>
                <a:gd name="connsiteY222" fmla="*/ 799430 h 4508298"/>
                <a:gd name="connsiteX223" fmla="*/ 1529704 w 5997434"/>
                <a:gd name="connsiteY223" fmla="*/ 735930 h 4508298"/>
                <a:gd name="connsiteX224" fmla="*/ 1517004 w 5997434"/>
                <a:gd name="connsiteY224" fmla="*/ 672430 h 4508298"/>
                <a:gd name="connsiteX225" fmla="*/ 1440804 w 5997434"/>
                <a:gd name="connsiteY225" fmla="*/ 659730 h 4508298"/>
                <a:gd name="connsiteX226" fmla="*/ 1390004 w 5997434"/>
                <a:gd name="connsiteY226" fmla="*/ 596230 h 4508298"/>
                <a:gd name="connsiteX227" fmla="*/ 1364604 w 5997434"/>
                <a:gd name="connsiteY227" fmla="*/ 507330 h 4508298"/>
                <a:gd name="connsiteX228" fmla="*/ 1326504 w 5997434"/>
                <a:gd name="connsiteY228" fmla="*/ 494630 h 4508298"/>
                <a:gd name="connsiteX229" fmla="*/ 1339204 w 5997434"/>
                <a:gd name="connsiteY229" fmla="*/ 443830 h 4508298"/>
                <a:gd name="connsiteX230" fmla="*/ 1326504 w 5997434"/>
                <a:gd name="connsiteY230" fmla="*/ 393030 h 4508298"/>
                <a:gd name="connsiteX231" fmla="*/ 1390004 w 5997434"/>
                <a:gd name="connsiteY231" fmla="*/ 380330 h 4508298"/>
                <a:gd name="connsiteX232" fmla="*/ 1351904 w 5997434"/>
                <a:gd name="connsiteY232" fmla="*/ 316830 h 4508298"/>
                <a:gd name="connsiteX233" fmla="*/ 1301104 w 5997434"/>
                <a:gd name="connsiteY233" fmla="*/ 202530 h 4508298"/>
                <a:gd name="connsiteX234" fmla="*/ 1326504 w 5997434"/>
                <a:gd name="connsiteY234" fmla="*/ 100930 h 4508298"/>
                <a:gd name="connsiteX235" fmla="*/ 1339204 w 5997434"/>
                <a:gd name="connsiteY235" fmla="*/ 62830 h 4508298"/>
                <a:gd name="connsiteX236" fmla="*/ 1377304 w 5997434"/>
                <a:gd name="connsiteY236" fmla="*/ 50130 h 4508298"/>
                <a:gd name="connsiteX237" fmla="*/ 1478904 w 5997434"/>
                <a:gd name="connsiteY237" fmla="*/ 62830 h 4508298"/>
                <a:gd name="connsiteX238" fmla="*/ 1542404 w 5997434"/>
                <a:gd name="connsiteY238" fmla="*/ 75530 h 4508298"/>
                <a:gd name="connsiteX239" fmla="*/ 1707504 w 5997434"/>
                <a:gd name="connsiteY239" fmla="*/ 50130 h 4508298"/>
                <a:gd name="connsiteX240" fmla="*/ 1783704 w 5997434"/>
                <a:gd name="connsiteY240" fmla="*/ 12030 h 45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997434" h="4508298">
                  <a:moveTo>
                    <a:pt x="1783704" y="12030"/>
                  </a:moveTo>
                  <a:cubicBezTo>
                    <a:pt x="1800637" y="9913"/>
                    <a:pt x="1786038" y="-26001"/>
                    <a:pt x="1809104" y="37430"/>
                  </a:cubicBezTo>
                  <a:cubicBezTo>
                    <a:pt x="1817540" y="60628"/>
                    <a:pt x="1834504" y="79763"/>
                    <a:pt x="1847204" y="100930"/>
                  </a:cubicBezTo>
                  <a:cubicBezTo>
                    <a:pt x="1825566" y="252394"/>
                    <a:pt x="1868210" y="164430"/>
                    <a:pt x="1732904" y="164430"/>
                  </a:cubicBezTo>
                  <a:cubicBezTo>
                    <a:pt x="1710107" y="164430"/>
                    <a:pt x="1690571" y="181363"/>
                    <a:pt x="1669404" y="189830"/>
                  </a:cubicBezTo>
                  <a:cubicBezTo>
                    <a:pt x="1630269" y="307234"/>
                    <a:pt x="1637239" y="252974"/>
                    <a:pt x="1656704" y="418430"/>
                  </a:cubicBezTo>
                  <a:cubicBezTo>
                    <a:pt x="1659226" y="439868"/>
                    <a:pt x="1657964" y="463625"/>
                    <a:pt x="1669404" y="481930"/>
                  </a:cubicBezTo>
                  <a:cubicBezTo>
                    <a:pt x="1680622" y="499879"/>
                    <a:pt x="1705237" y="505063"/>
                    <a:pt x="1720204" y="520030"/>
                  </a:cubicBezTo>
                  <a:cubicBezTo>
                    <a:pt x="1730997" y="530823"/>
                    <a:pt x="1734811" y="547337"/>
                    <a:pt x="1745604" y="558130"/>
                  </a:cubicBezTo>
                  <a:cubicBezTo>
                    <a:pt x="1787889" y="600415"/>
                    <a:pt x="1775323" y="570407"/>
                    <a:pt x="1821804" y="596230"/>
                  </a:cubicBezTo>
                  <a:cubicBezTo>
                    <a:pt x="1848489" y="611055"/>
                    <a:pt x="1873582" y="628714"/>
                    <a:pt x="1898004" y="647030"/>
                  </a:cubicBezTo>
                  <a:cubicBezTo>
                    <a:pt x="1931871" y="672430"/>
                    <a:pt x="1961740" y="704298"/>
                    <a:pt x="1999604" y="723230"/>
                  </a:cubicBezTo>
                  <a:cubicBezTo>
                    <a:pt x="2016537" y="731697"/>
                    <a:pt x="2032826" y="741599"/>
                    <a:pt x="2050404" y="748630"/>
                  </a:cubicBezTo>
                  <a:cubicBezTo>
                    <a:pt x="2075263" y="758574"/>
                    <a:pt x="2102138" y="763156"/>
                    <a:pt x="2126604" y="774030"/>
                  </a:cubicBezTo>
                  <a:cubicBezTo>
                    <a:pt x="2140552" y="780229"/>
                    <a:pt x="2151052" y="792604"/>
                    <a:pt x="2164704" y="799430"/>
                  </a:cubicBezTo>
                  <a:cubicBezTo>
                    <a:pt x="2269864" y="852010"/>
                    <a:pt x="2131715" y="764737"/>
                    <a:pt x="2240904" y="837530"/>
                  </a:cubicBezTo>
                  <a:cubicBezTo>
                    <a:pt x="2253604" y="858697"/>
                    <a:pt x="2264193" y="881283"/>
                    <a:pt x="2279004" y="901030"/>
                  </a:cubicBezTo>
                  <a:cubicBezTo>
                    <a:pt x="2289780" y="915398"/>
                    <a:pt x="2312170" y="921861"/>
                    <a:pt x="2317104" y="939130"/>
                  </a:cubicBezTo>
                  <a:cubicBezTo>
                    <a:pt x="2319557" y="947717"/>
                    <a:pt x="2295811" y="1015708"/>
                    <a:pt x="2291704" y="1028030"/>
                  </a:cubicBezTo>
                  <a:cubicBezTo>
                    <a:pt x="2287471" y="1078830"/>
                    <a:pt x="2285741" y="1129901"/>
                    <a:pt x="2279004" y="1180430"/>
                  </a:cubicBezTo>
                  <a:cubicBezTo>
                    <a:pt x="2270197" y="1246484"/>
                    <a:pt x="2227202" y="1216527"/>
                    <a:pt x="2279004" y="1320130"/>
                  </a:cubicBezTo>
                  <a:cubicBezTo>
                    <a:pt x="2287471" y="1337063"/>
                    <a:pt x="2312403" y="1338072"/>
                    <a:pt x="2329804" y="1345530"/>
                  </a:cubicBezTo>
                  <a:cubicBezTo>
                    <a:pt x="2383604" y="1368587"/>
                    <a:pt x="2413782" y="1361807"/>
                    <a:pt x="2482204" y="1370930"/>
                  </a:cubicBezTo>
                  <a:cubicBezTo>
                    <a:pt x="2507728" y="1374333"/>
                    <a:pt x="2533004" y="1379397"/>
                    <a:pt x="2558404" y="1383630"/>
                  </a:cubicBezTo>
                  <a:cubicBezTo>
                    <a:pt x="2668215" y="1427554"/>
                    <a:pt x="2574113" y="1395160"/>
                    <a:pt x="2698104" y="1421730"/>
                  </a:cubicBezTo>
                  <a:cubicBezTo>
                    <a:pt x="2969213" y="1479825"/>
                    <a:pt x="2580305" y="1431459"/>
                    <a:pt x="3155304" y="1472530"/>
                  </a:cubicBezTo>
                  <a:cubicBezTo>
                    <a:pt x="3180704" y="1485230"/>
                    <a:pt x="3204362" y="1502279"/>
                    <a:pt x="3231504" y="1510630"/>
                  </a:cubicBezTo>
                  <a:cubicBezTo>
                    <a:pt x="3331629" y="1541438"/>
                    <a:pt x="3594333" y="1511916"/>
                    <a:pt x="3625204" y="1510630"/>
                  </a:cubicBezTo>
                  <a:cubicBezTo>
                    <a:pt x="3646371" y="1506397"/>
                    <a:pt x="3668493" y="1505509"/>
                    <a:pt x="3688704" y="1497930"/>
                  </a:cubicBezTo>
                  <a:cubicBezTo>
                    <a:pt x="3702996" y="1492571"/>
                    <a:pt x="3711540" y="1472530"/>
                    <a:pt x="3726804" y="1472530"/>
                  </a:cubicBezTo>
                  <a:cubicBezTo>
                    <a:pt x="3803473" y="1472530"/>
                    <a:pt x="3879204" y="1489463"/>
                    <a:pt x="3955404" y="1497930"/>
                  </a:cubicBezTo>
                  <a:cubicBezTo>
                    <a:pt x="4001652" y="1528762"/>
                    <a:pt x="4001189" y="1524856"/>
                    <a:pt x="4044304" y="1574130"/>
                  </a:cubicBezTo>
                  <a:cubicBezTo>
                    <a:pt x="4058242" y="1590060"/>
                    <a:pt x="4066474" y="1610992"/>
                    <a:pt x="4082404" y="1624930"/>
                  </a:cubicBezTo>
                  <a:cubicBezTo>
                    <a:pt x="4100981" y="1641185"/>
                    <a:pt x="4125365" y="1649338"/>
                    <a:pt x="4145904" y="1663030"/>
                  </a:cubicBezTo>
                  <a:cubicBezTo>
                    <a:pt x="4163516" y="1674771"/>
                    <a:pt x="4178326" y="1690628"/>
                    <a:pt x="4196704" y="1701130"/>
                  </a:cubicBezTo>
                  <a:cubicBezTo>
                    <a:pt x="4208327" y="1707772"/>
                    <a:pt x="4221817" y="1710583"/>
                    <a:pt x="4234804" y="1713830"/>
                  </a:cubicBezTo>
                  <a:cubicBezTo>
                    <a:pt x="4270304" y="1722705"/>
                    <a:pt x="4340535" y="1733569"/>
                    <a:pt x="4374504" y="1739230"/>
                  </a:cubicBezTo>
                  <a:cubicBezTo>
                    <a:pt x="4408371" y="1734997"/>
                    <a:pt x="4445033" y="1740653"/>
                    <a:pt x="4476104" y="1726530"/>
                  </a:cubicBezTo>
                  <a:cubicBezTo>
                    <a:pt x="4495373" y="1717771"/>
                    <a:pt x="4498133" y="1689505"/>
                    <a:pt x="4514204" y="1675730"/>
                  </a:cubicBezTo>
                  <a:cubicBezTo>
                    <a:pt x="4528578" y="1663409"/>
                    <a:pt x="4548071" y="1658797"/>
                    <a:pt x="4565004" y="1650330"/>
                  </a:cubicBezTo>
                  <a:cubicBezTo>
                    <a:pt x="4700420" y="1661615"/>
                    <a:pt x="4708240" y="1672118"/>
                    <a:pt x="4831704" y="1650330"/>
                  </a:cubicBezTo>
                  <a:cubicBezTo>
                    <a:pt x="4866082" y="1644263"/>
                    <a:pt x="4933304" y="1624930"/>
                    <a:pt x="4933304" y="1624930"/>
                  </a:cubicBezTo>
                  <a:cubicBezTo>
                    <a:pt x="4971404" y="1637630"/>
                    <a:pt x="5012347" y="1643799"/>
                    <a:pt x="5047604" y="1663030"/>
                  </a:cubicBezTo>
                  <a:cubicBezTo>
                    <a:pt x="5061004" y="1670339"/>
                    <a:pt x="5066991" y="1687101"/>
                    <a:pt x="5073004" y="1701130"/>
                  </a:cubicBezTo>
                  <a:cubicBezTo>
                    <a:pt x="5079880" y="1717173"/>
                    <a:pt x="5080909" y="1735147"/>
                    <a:pt x="5085704" y="1751930"/>
                  </a:cubicBezTo>
                  <a:cubicBezTo>
                    <a:pt x="5094716" y="1783473"/>
                    <a:pt x="5101506" y="1812222"/>
                    <a:pt x="5136504" y="1828130"/>
                  </a:cubicBezTo>
                  <a:cubicBezTo>
                    <a:pt x="5168284" y="1842575"/>
                    <a:pt x="5206324" y="1839085"/>
                    <a:pt x="5238104" y="1853530"/>
                  </a:cubicBezTo>
                  <a:cubicBezTo>
                    <a:pt x="5284671" y="1874697"/>
                    <a:pt x="5333222" y="1891952"/>
                    <a:pt x="5377804" y="1917030"/>
                  </a:cubicBezTo>
                  <a:cubicBezTo>
                    <a:pt x="5401429" y="1930319"/>
                    <a:pt x="5418318" y="1953464"/>
                    <a:pt x="5441304" y="1967830"/>
                  </a:cubicBezTo>
                  <a:cubicBezTo>
                    <a:pt x="5453450" y="1975421"/>
                    <a:pt x="5521846" y="1991141"/>
                    <a:pt x="5530204" y="1993230"/>
                  </a:cubicBezTo>
                  <a:cubicBezTo>
                    <a:pt x="5551371" y="2005930"/>
                    <a:pt x="5573957" y="2016519"/>
                    <a:pt x="5593704" y="2031330"/>
                  </a:cubicBezTo>
                  <a:cubicBezTo>
                    <a:pt x="5653357" y="2076070"/>
                    <a:pt x="5637189" y="2113558"/>
                    <a:pt x="5733404" y="2145630"/>
                  </a:cubicBezTo>
                  <a:cubicBezTo>
                    <a:pt x="5758804" y="2154097"/>
                    <a:pt x="5784049" y="2163044"/>
                    <a:pt x="5809604" y="2171030"/>
                  </a:cubicBezTo>
                  <a:cubicBezTo>
                    <a:pt x="5851789" y="2184213"/>
                    <a:pt x="5936604" y="2209130"/>
                    <a:pt x="5936604" y="2209130"/>
                  </a:cubicBezTo>
                  <a:cubicBezTo>
                    <a:pt x="5994442" y="2266968"/>
                    <a:pt x="6026108" y="2270062"/>
                    <a:pt x="5962004" y="2374230"/>
                  </a:cubicBezTo>
                  <a:cubicBezTo>
                    <a:pt x="5946005" y="2400229"/>
                    <a:pt x="5885804" y="2425030"/>
                    <a:pt x="5885804" y="2425030"/>
                  </a:cubicBezTo>
                  <a:cubicBezTo>
                    <a:pt x="5877337" y="2437730"/>
                    <a:pt x="5862563" y="2448020"/>
                    <a:pt x="5860404" y="2463130"/>
                  </a:cubicBezTo>
                  <a:cubicBezTo>
                    <a:pt x="5852790" y="2516425"/>
                    <a:pt x="5886147" y="2516950"/>
                    <a:pt x="5911204" y="2552030"/>
                  </a:cubicBezTo>
                  <a:cubicBezTo>
                    <a:pt x="5922208" y="2567436"/>
                    <a:pt x="5928137" y="2585897"/>
                    <a:pt x="5936604" y="2602830"/>
                  </a:cubicBezTo>
                  <a:cubicBezTo>
                    <a:pt x="5908774" y="2644575"/>
                    <a:pt x="5911649" y="2633022"/>
                    <a:pt x="5898504" y="2679030"/>
                  </a:cubicBezTo>
                  <a:cubicBezTo>
                    <a:pt x="5893709" y="2695813"/>
                    <a:pt x="5895486" y="2715307"/>
                    <a:pt x="5885804" y="2729830"/>
                  </a:cubicBezTo>
                  <a:cubicBezTo>
                    <a:pt x="5877337" y="2742530"/>
                    <a:pt x="5860404" y="2746763"/>
                    <a:pt x="5847704" y="2755230"/>
                  </a:cubicBezTo>
                  <a:cubicBezTo>
                    <a:pt x="5843471" y="2772163"/>
                    <a:pt x="5834211" y="2788594"/>
                    <a:pt x="5835004" y="2806030"/>
                  </a:cubicBezTo>
                  <a:cubicBezTo>
                    <a:pt x="5843492" y="2992764"/>
                    <a:pt x="5839370" y="2971529"/>
                    <a:pt x="5873104" y="3072730"/>
                  </a:cubicBezTo>
                  <a:lnTo>
                    <a:pt x="5796904" y="3098130"/>
                  </a:lnTo>
                  <a:cubicBezTo>
                    <a:pt x="5784204" y="3102363"/>
                    <a:pt x="5771676" y="3107152"/>
                    <a:pt x="5758804" y="3110830"/>
                  </a:cubicBezTo>
                  <a:lnTo>
                    <a:pt x="5669904" y="3136230"/>
                  </a:lnTo>
                  <a:cubicBezTo>
                    <a:pt x="5661437" y="3148930"/>
                    <a:pt x="5656423" y="3164795"/>
                    <a:pt x="5644504" y="3174330"/>
                  </a:cubicBezTo>
                  <a:cubicBezTo>
                    <a:pt x="5634051" y="3182693"/>
                    <a:pt x="5618378" y="3181043"/>
                    <a:pt x="5606404" y="3187030"/>
                  </a:cubicBezTo>
                  <a:cubicBezTo>
                    <a:pt x="5592752" y="3193856"/>
                    <a:pt x="5580030" y="3202659"/>
                    <a:pt x="5568304" y="3212430"/>
                  </a:cubicBezTo>
                  <a:cubicBezTo>
                    <a:pt x="5554506" y="3223928"/>
                    <a:pt x="5544002" y="3239032"/>
                    <a:pt x="5530204" y="3250530"/>
                  </a:cubicBezTo>
                  <a:cubicBezTo>
                    <a:pt x="5424116" y="3338937"/>
                    <a:pt x="5565314" y="3202720"/>
                    <a:pt x="5454004" y="3314030"/>
                  </a:cubicBezTo>
                  <a:cubicBezTo>
                    <a:pt x="5449771" y="3352130"/>
                    <a:pt x="5476897" y="3414093"/>
                    <a:pt x="5441304" y="3428330"/>
                  </a:cubicBezTo>
                  <a:cubicBezTo>
                    <a:pt x="5343823" y="3467322"/>
                    <a:pt x="5250290" y="3432392"/>
                    <a:pt x="5161904" y="3402930"/>
                  </a:cubicBezTo>
                  <a:cubicBezTo>
                    <a:pt x="5157671" y="3419863"/>
                    <a:pt x="5150784" y="3436347"/>
                    <a:pt x="5149204" y="3453730"/>
                  </a:cubicBezTo>
                  <a:cubicBezTo>
                    <a:pt x="5142295" y="3529734"/>
                    <a:pt x="5158434" y="3609231"/>
                    <a:pt x="5136504" y="3682330"/>
                  </a:cubicBezTo>
                  <a:cubicBezTo>
                    <a:pt x="5129953" y="3704166"/>
                    <a:pt x="5093018" y="3696814"/>
                    <a:pt x="5073004" y="3707730"/>
                  </a:cubicBezTo>
                  <a:cubicBezTo>
                    <a:pt x="5046204" y="3722348"/>
                    <a:pt x="4996804" y="3758530"/>
                    <a:pt x="4996804" y="3758530"/>
                  </a:cubicBezTo>
                  <a:cubicBezTo>
                    <a:pt x="4975637" y="3750063"/>
                    <a:pt x="4951542" y="3746808"/>
                    <a:pt x="4933304" y="3733130"/>
                  </a:cubicBezTo>
                  <a:cubicBezTo>
                    <a:pt x="4899778" y="3707985"/>
                    <a:pt x="4884161" y="3657482"/>
                    <a:pt x="4844404" y="3644230"/>
                  </a:cubicBezTo>
                  <a:lnTo>
                    <a:pt x="4768204" y="3618830"/>
                  </a:lnTo>
                  <a:cubicBezTo>
                    <a:pt x="4747037" y="3623063"/>
                    <a:pt x="4713895" y="3611999"/>
                    <a:pt x="4704704" y="3631530"/>
                  </a:cubicBezTo>
                  <a:cubicBezTo>
                    <a:pt x="4675361" y="3693884"/>
                    <a:pt x="4731981" y="3812938"/>
                    <a:pt x="4666604" y="3834730"/>
                  </a:cubicBezTo>
                  <a:cubicBezTo>
                    <a:pt x="4653904" y="3838963"/>
                    <a:pt x="4641572" y="3844526"/>
                    <a:pt x="4628504" y="3847430"/>
                  </a:cubicBezTo>
                  <a:cubicBezTo>
                    <a:pt x="4596786" y="3854478"/>
                    <a:pt x="4491762" y="3868779"/>
                    <a:pt x="4463404" y="3872830"/>
                  </a:cubicBezTo>
                  <a:cubicBezTo>
                    <a:pt x="4467637" y="3898230"/>
                    <a:pt x="4465646" y="3925499"/>
                    <a:pt x="4476104" y="3949030"/>
                  </a:cubicBezTo>
                  <a:cubicBezTo>
                    <a:pt x="4504188" y="4012219"/>
                    <a:pt x="4554937" y="3966763"/>
                    <a:pt x="4463404" y="4012530"/>
                  </a:cubicBezTo>
                  <a:cubicBezTo>
                    <a:pt x="4442237" y="4008297"/>
                    <a:pt x="4418646" y="4010540"/>
                    <a:pt x="4399904" y="3999830"/>
                  </a:cubicBezTo>
                  <a:cubicBezTo>
                    <a:pt x="4386652" y="3992257"/>
                    <a:pt x="4386423" y="3971265"/>
                    <a:pt x="4374504" y="3961730"/>
                  </a:cubicBezTo>
                  <a:cubicBezTo>
                    <a:pt x="4364051" y="3953367"/>
                    <a:pt x="4349104" y="3953263"/>
                    <a:pt x="4336404" y="3949030"/>
                  </a:cubicBezTo>
                  <a:cubicBezTo>
                    <a:pt x="4294071" y="3953263"/>
                    <a:pt x="4249113" y="3946457"/>
                    <a:pt x="4209404" y="3961730"/>
                  </a:cubicBezTo>
                  <a:cubicBezTo>
                    <a:pt x="4189648" y="3969328"/>
                    <a:pt x="4180770" y="3993598"/>
                    <a:pt x="4171304" y="4012530"/>
                  </a:cubicBezTo>
                  <a:cubicBezTo>
                    <a:pt x="4163498" y="4028142"/>
                    <a:pt x="4163399" y="4046547"/>
                    <a:pt x="4158604" y="4063330"/>
                  </a:cubicBezTo>
                  <a:cubicBezTo>
                    <a:pt x="4122165" y="4190867"/>
                    <a:pt x="4172906" y="3993421"/>
                    <a:pt x="4133204" y="4152230"/>
                  </a:cubicBezTo>
                  <a:cubicBezTo>
                    <a:pt x="4120504" y="4147997"/>
                    <a:pt x="4107078" y="4145517"/>
                    <a:pt x="4095104" y="4139530"/>
                  </a:cubicBezTo>
                  <a:cubicBezTo>
                    <a:pt x="4081452" y="4132704"/>
                    <a:pt x="4072268" y="4114130"/>
                    <a:pt x="4057004" y="4114130"/>
                  </a:cubicBezTo>
                  <a:cubicBezTo>
                    <a:pt x="4001323" y="4114130"/>
                    <a:pt x="3946937" y="4131063"/>
                    <a:pt x="3891904" y="4139530"/>
                  </a:cubicBezTo>
                  <a:cubicBezTo>
                    <a:pt x="3870737" y="4156463"/>
                    <a:pt x="3839763" y="4165718"/>
                    <a:pt x="3828404" y="4190330"/>
                  </a:cubicBezTo>
                  <a:cubicBezTo>
                    <a:pt x="3761626" y="4335015"/>
                    <a:pt x="3876639" y="4289396"/>
                    <a:pt x="3764904" y="4317330"/>
                  </a:cubicBezTo>
                  <a:cubicBezTo>
                    <a:pt x="3705637" y="4308863"/>
                    <a:pt x="3642690" y="4314165"/>
                    <a:pt x="3587104" y="4291930"/>
                  </a:cubicBezTo>
                  <a:cubicBezTo>
                    <a:pt x="3570898" y="4285448"/>
                    <a:pt x="3591337" y="4245363"/>
                    <a:pt x="3574404" y="4241130"/>
                  </a:cubicBezTo>
                  <a:cubicBezTo>
                    <a:pt x="3556980" y="4236774"/>
                    <a:pt x="3550102" y="4267732"/>
                    <a:pt x="3536304" y="4279230"/>
                  </a:cubicBezTo>
                  <a:cubicBezTo>
                    <a:pt x="3524578" y="4289001"/>
                    <a:pt x="3510415" y="4295472"/>
                    <a:pt x="3498204" y="4304630"/>
                  </a:cubicBezTo>
                  <a:cubicBezTo>
                    <a:pt x="3476519" y="4320894"/>
                    <a:pt x="3456626" y="4339487"/>
                    <a:pt x="3434704" y="4355430"/>
                  </a:cubicBezTo>
                  <a:cubicBezTo>
                    <a:pt x="3410016" y="4373385"/>
                    <a:pt x="3380090" y="4384644"/>
                    <a:pt x="3358504" y="4406230"/>
                  </a:cubicBezTo>
                  <a:cubicBezTo>
                    <a:pt x="3309611" y="4455123"/>
                    <a:pt x="3335348" y="4434367"/>
                    <a:pt x="3282304" y="4469730"/>
                  </a:cubicBezTo>
                  <a:cubicBezTo>
                    <a:pt x="3278071" y="4482430"/>
                    <a:pt x="3282591" y="4504583"/>
                    <a:pt x="3269604" y="4507830"/>
                  </a:cubicBezTo>
                  <a:cubicBezTo>
                    <a:pt x="3254796" y="4511532"/>
                    <a:pt x="3243093" y="4492363"/>
                    <a:pt x="3231504" y="4482430"/>
                  </a:cubicBezTo>
                  <a:cubicBezTo>
                    <a:pt x="3213322" y="4466845"/>
                    <a:pt x="3200629" y="4444914"/>
                    <a:pt x="3180704" y="4431630"/>
                  </a:cubicBezTo>
                  <a:cubicBezTo>
                    <a:pt x="3161736" y="4418984"/>
                    <a:pt x="3137594" y="4416425"/>
                    <a:pt x="3117204" y="4406230"/>
                  </a:cubicBezTo>
                  <a:cubicBezTo>
                    <a:pt x="3103552" y="4399404"/>
                    <a:pt x="3091804" y="4389297"/>
                    <a:pt x="3079104" y="4380830"/>
                  </a:cubicBezTo>
                  <a:cubicBezTo>
                    <a:pt x="3062171" y="4389297"/>
                    <a:pt x="3043710" y="4395226"/>
                    <a:pt x="3028304" y="4406230"/>
                  </a:cubicBezTo>
                  <a:cubicBezTo>
                    <a:pt x="3013689" y="4416669"/>
                    <a:pt x="3007628" y="4439974"/>
                    <a:pt x="2990204" y="4444330"/>
                  </a:cubicBezTo>
                  <a:cubicBezTo>
                    <a:pt x="2969263" y="4449565"/>
                    <a:pt x="2947871" y="4435863"/>
                    <a:pt x="2926704" y="4431630"/>
                  </a:cubicBezTo>
                  <a:cubicBezTo>
                    <a:pt x="2914004" y="4418930"/>
                    <a:pt x="2898567" y="4408474"/>
                    <a:pt x="2888604" y="4393530"/>
                  </a:cubicBezTo>
                  <a:cubicBezTo>
                    <a:pt x="2864897" y="4357970"/>
                    <a:pt x="2878444" y="4352890"/>
                    <a:pt x="2888604" y="4317330"/>
                  </a:cubicBezTo>
                  <a:cubicBezTo>
                    <a:pt x="2893399" y="4300547"/>
                    <a:pt x="2897071" y="4283463"/>
                    <a:pt x="2901304" y="4266530"/>
                  </a:cubicBezTo>
                  <a:cubicBezTo>
                    <a:pt x="2897071" y="4253830"/>
                    <a:pt x="2893877" y="4240735"/>
                    <a:pt x="2888604" y="4228430"/>
                  </a:cubicBezTo>
                  <a:cubicBezTo>
                    <a:pt x="2881146" y="4211029"/>
                    <a:pt x="2865881" y="4196372"/>
                    <a:pt x="2863204" y="4177630"/>
                  </a:cubicBezTo>
                  <a:cubicBezTo>
                    <a:pt x="2861311" y="4164378"/>
                    <a:pt x="2872657" y="4152517"/>
                    <a:pt x="2875904" y="4139530"/>
                  </a:cubicBezTo>
                  <a:cubicBezTo>
                    <a:pt x="2881139" y="4118589"/>
                    <a:pt x="2884371" y="4097197"/>
                    <a:pt x="2888604" y="4076030"/>
                  </a:cubicBezTo>
                  <a:cubicBezTo>
                    <a:pt x="2884371" y="4054863"/>
                    <a:pt x="2891168" y="4027794"/>
                    <a:pt x="2875904" y="4012530"/>
                  </a:cubicBezTo>
                  <a:cubicBezTo>
                    <a:pt x="2860640" y="3997266"/>
                    <a:pt x="2817469" y="4020813"/>
                    <a:pt x="2812404" y="3999830"/>
                  </a:cubicBezTo>
                  <a:cubicBezTo>
                    <a:pt x="2784520" y="3884312"/>
                    <a:pt x="2826744" y="3756224"/>
                    <a:pt x="2787004" y="3644230"/>
                  </a:cubicBezTo>
                  <a:cubicBezTo>
                    <a:pt x="2773574" y="3606381"/>
                    <a:pt x="2710804" y="3618830"/>
                    <a:pt x="2672704" y="3606130"/>
                  </a:cubicBezTo>
                  <a:lnTo>
                    <a:pt x="2634604" y="3593430"/>
                  </a:lnTo>
                  <a:cubicBezTo>
                    <a:pt x="2573973" y="3608588"/>
                    <a:pt x="2523639" y="3607208"/>
                    <a:pt x="2482204" y="3656930"/>
                  </a:cubicBezTo>
                  <a:cubicBezTo>
                    <a:pt x="2473634" y="3667214"/>
                    <a:pt x="2476005" y="3683328"/>
                    <a:pt x="2469504" y="3695030"/>
                  </a:cubicBezTo>
                  <a:cubicBezTo>
                    <a:pt x="2425926" y="3773471"/>
                    <a:pt x="2436260" y="3759526"/>
                    <a:pt x="2380604" y="3796630"/>
                  </a:cubicBezTo>
                  <a:cubicBezTo>
                    <a:pt x="2325571" y="3792397"/>
                    <a:pt x="2268836" y="3798152"/>
                    <a:pt x="2215504" y="3783930"/>
                  </a:cubicBezTo>
                  <a:cubicBezTo>
                    <a:pt x="2156727" y="3768256"/>
                    <a:pt x="2206548" y="3723404"/>
                    <a:pt x="2215504" y="3707730"/>
                  </a:cubicBezTo>
                  <a:cubicBezTo>
                    <a:pt x="2224897" y="3691292"/>
                    <a:pt x="2228784" y="3671474"/>
                    <a:pt x="2240904" y="3656930"/>
                  </a:cubicBezTo>
                  <a:cubicBezTo>
                    <a:pt x="2250675" y="3645204"/>
                    <a:pt x="2266304" y="3639997"/>
                    <a:pt x="2279004" y="3631530"/>
                  </a:cubicBezTo>
                  <a:cubicBezTo>
                    <a:pt x="2287471" y="3589197"/>
                    <a:pt x="2290752" y="3545486"/>
                    <a:pt x="2304404" y="3504530"/>
                  </a:cubicBezTo>
                  <a:cubicBezTo>
                    <a:pt x="2308637" y="3491830"/>
                    <a:pt x="2309678" y="3477569"/>
                    <a:pt x="2317104" y="3466430"/>
                  </a:cubicBezTo>
                  <a:cubicBezTo>
                    <a:pt x="2327067" y="3451486"/>
                    <a:pt x="2344177" y="3442507"/>
                    <a:pt x="2355204" y="3428330"/>
                  </a:cubicBezTo>
                  <a:cubicBezTo>
                    <a:pt x="2373946" y="3404233"/>
                    <a:pt x="2406004" y="3352130"/>
                    <a:pt x="2406004" y="3352130"/>
                  </a:cubicBezTo>
                  <a:cubicBezTo>
                    <a:pt x="2401771" y="3335197"/>
                    <a:pt x="2410477" y="3304452"/>
                    <a:pt x="2393304" y="3301330"/>
                  </a:cubicBezTo>
                  <a:cubicBezTo>
                    <a:pt x="2341963" y="3291995"/>
                    <a:pt x="2254631" y="3331399"/>
                    <a:pt x="2202804" y="3352130"/>
                  </a:cubicBezTo>
                  <a:cubicBezTo>
                    <a:pt x="2098090" y="3325952"/>
                    <a:pt x="2206441" y="3362296"/>
                    <a:pt x="2101204" y="3288630"/>
                  </a:cubicBezTo>
                  <a:cubicBezTo>
                    <a:pt x="2077939" y="3272345"/>
                    <a:pt x="2049355" y="3265141"/>
                    <a:pt x="2025004" y="3250530"/>
                  </a:cubicBezTo>
                  <a:cubicBezTo>
                    <a:pt x="2006854" y="3239640"/>
                    <a:pt x="1991428" y="3224733"/>
                    <a:pt x="1974204" y="3212430"/>
                  </a:cubicBezTo>
                  <a:cubicBezTo>
                    <a:pt x="1961784" y="3203558"/>
                    <a:pt x="1947830" y="3196801"/>
                    <a:pt x="1936104" y="3187030"/>
                  </a:cubicBezTo>
                  <a:cubicBezTo>
                    <a:pt x="1903524" y="3159880"/>
                    <a:pt x="1884636" y="3132755"/>
                    <a:pt x="1859904" y="3098130"/>
                  </a:cubicBezTo>
                  <a:cubicBezTo>
                    <a:pt x="1851032" y="3085710"/>
                    <a:pt x="1844645" y="3071438"/>
                    <a:pt x="1834504" y="3060030"/>
                  </a:cubicBezTo>
                  <a:cubicBezTo>
                    <a:pt x="1810639" y="3033182"/>
                    <a:pt x="1776785" y="3014632"/>
                    <a:pt x="1758304" y="2983830"/>
                  </a:cubicBezTo>
                  <a:cubicBezTo>
                    <a:pt x="1740840" y="2954724"/>
                    <a:pt x="1715920" y="2901553"/>
                    <a:pt x="1682104" y="2882230"/>
                  </a:cubicBezTo>
                  <a:cubicBezTo>
                    <a:pt x="1658609" y="2868804"/>
                    <a:pt x="1530487" y="2856928"/>
                    <a:pt x="1529704" y="2856830"/>
                  </a:cubicBezTo>
                  <a:cubicBezTo>
                    <a:pt x="1470437" y="2865297"/>
                    <a:pt x="1410181" y="2868518"/>
                    <a:pt x="1351904" y="2882230"/>
                  </a:cubicBezTo>
                  <a:cubicBezTo>
                    <a:pt x="1307617" y="2892651"/>
                    <a:pt x="1315758" y="2918376"/>
                    <a:pt x="1288404" y="2945730"/>
                  </a:cubicBezTo>
                  <a:cubicBezTo>
                    <a:pt x="1277611" y="2956523"/>
                    <a:pt x="1263004" y="2962663"/>
                    <a:pt x="1250304" y="2971130"/>
                  </a:cubicBezTo>
                  <a:cubicBezTo>
                    <a:pt x="1241837" y="2983830"/>
                    <a:pt x="1236630" y="2999459"/>
                    <a:pt x="1224904" y="3009230"/>
                  </a:cubicBezTo>
                  <a:cubicBezTo>
                    <a:pt x="1203979" y="3026667"/>
                    <a:pt x="1162473" y="3038507"/>
                    <a:pt x="1136004" y="3047330"/>
                  </a:cubicBezTo>
                  <a:cubicBezTo>
                    <a:pt x="1127537" y="3034630"/>
                    <a:pt x="1115431" y="3023710"/>
                    <a:pt x="1110604" y="3009230"/>
                  </a:cubicBezTo>
                  <a:cubicBezTo>
                    <a:pt x="1102461" y="2984801"/>
                    <a:pt x="1110680" y="2955388"/>
                    <a:pt x="1097904" y="2933030"/>
                  </a:cubicBezTo>
                  <a:cubicBezTo>
                    <a:pt x="1091262" y="2921407"/>
                    <a:pt x="1072504" y="2924563"/>
                    <a:pt x="1059804" y="2920330"/>
                  </a:cubicBezTo>
                  <a:cubicBezTo>
                    <a:pt x="1064037" y="2869530"/>
                    <a:pt x="1062507" y="2817916"/>
                    <a:pt x="1072504" y="2767930"/>
                  </a:cubicBezTo>
                  <a:cubicBezTo>
                    <a:pt x="1075497" y="2752963"/>
                    <a:pt x="1095395" y="2744886"/>
                    <a:pt x="1097904" y="2729830"/>
                  </a:cubicBezTo>
                  <a:cubicBezTo>
                    <a:pt x="1105992" y="2681302"/>
                    <a:pt x="1049956" y="2677631"/>
                    <a:pt x="1021704" y="2666330"/>
                  </a:cubicBezTo>
                  <a:cubicBezTo>
                    <a:pt x="1017471" y="2645163"/>
                    <a:pt x="1016583" y="2623041"/>
                    <a:pt x="1009004" y="2602830"/>
                  </a:cubicBezTo>
                  <a:cubicBezTo>
                    <a:pt x="996105" y="2568432"/>
                    <a:pt x="967964" y="2553582"/>
                    <a:pt x="945504" y="2526630"/>
                  </a:cubicBezTo>
                  <a:cubicBezTo>
                    <a:pt x="923065" y="2499704"/>
                    <a:pt x="910231" y="2468784"/>
                    <a:pt x="894704" y="2437730"/>
                  </a:cubicBezTo>
                  <a:cubicBezTo>
                    <a:pt x="880882" y="2368618"/>
                    <a:pt x="865734" y="2355235"/>
                    <a:pt x="920104" y="2285330"/>
                  </a:cubicBezTo>
                  <a:cubicBezTo>
                    <a:pt x="931727" y="2270386"/>
                    <a:pt x="953971" y="2268397"/>
                    <a:pt x="970904" y="2259930"/>
                  </a:cubicBezTo>
                  <a:cubicBezTo>
                    <a:pt x="962437" y="2242997"/>
                    <a:pt x="959878" y="2221451"/>
                    <a:pt x="945504" y="2209130"/>
                  </a:cubicBezTo>
                  <a:cubicBezTo>
                    <a:pt x="928195" y="2194294"/>
                    <a:pt x="901932" y="2194801"/>
                    <a:pt x="882004" y="2183730"/>
                  </a:cubicBezTo>
                  <a:cubicBezTo>
                    <a:pt x="863501" y="2173451"/>
                    <a:pt x="846937" y="2159790"/>
                    <a:pt x="831204" y="2145630"/>
                  </a:cubicBezTo>
                  <a:cubicBezTo>
                    <a:pt x="726674" y="2051553"/>
                    <a:pt x="798079" y="2078045"/>
                    <a:pt x="691504" y="2056730"/>
                  </a:cubicBezTo>
                  <a:cubicBezTo>
                    <a:pt x="546313" y="2063330"/>
                    <a:pt x="465207" y="2018828"/>
                    <a:pt x="374004" y="2094830"/>
                  </a:cubicBezTo>
                  <a:cubicBezTo>
                    <a:pt x="360206" y="2106328"/>
                    <a:pt x="348604" y="2120230"/>
                    <a:pt x="335904" y="2132930"/>
                  </a:cubicBezTo>
                  <a:cubicBezTo>
                    <a:pt x="248565" y="2074704"/>
                    <a:pt x="288664" y="2072477"/>
                    <a:pt x="221604" y="2094830"/>
                  </a:cubicBezTo>
                  <a:cubicBezTo>
                    <a:pt x="213137" y="2111763"/>
                    <a:pt x="202851" y="2127903"/>
                    <a:pt x="196204" y="2145630"/>
                  </a:cubicBezTo>
                  <a:cubicBezTo>
                    <a:pt x="190075" y="2161973"/>
                    <a:pt x="191981" y="2181172"/>
                    <a:pt x="183504" y="2196430"/>
                  </a:cubicBezTo>
                  <a:cubicBezTo>
                    <a:pt x="152449" y="2252329"/>
                    <a:pt x="138771" y="2255886"/>
                    <a:pt x="94604" y="2285330"/>
                  </a:cubicBezTo>
                  <a:cubicBezTo>
                    <a:pt x="64971" y="2281097"/>
                    <a:pt x="28700" y="2291793"/>
                    <a:pt x="5704" y="2272630"/>
                  </a:cubicBezTo>
                  <a:cubicBezTo>
                    <a:pt x="-7705" y="2261456"/>
                    <a:pt x="4995" y="2233004"/>
                    <a:pt x="18404" y="2221830"/>
                  </a:cubicBezTo>
                  <a:cubicBezTo>
                    <a:pt x="34987" y="2208011"/>
                    <a:pt x="60737" y="2213363"/>
                    <a:pt x="81904" y="2209130"/>
                  </a:cubicBezTo>
                  <a:cubicBezTo>
                    <a:pt x="77671" y="2192197"/>
                    <a:pt x="78886" y="2172853"/>
                    <a:pt x="69204" y="2158330"/>
                  </a:cubicBezTo>
                  <a:cubicBezTo>
                    <a:pt x="60150" y="2144748"/>
                    <a:pt x="-38366" y="2114250"/>
                    <a:pt x="43804" y="2069430"/>
                  </a:cubicBezTo>
                  <a:cubicBezTo>
                    <a:pt x="81154" y="2049057"/>
                    <a:pt x="128471" y="2060963"/>
                    <a:pt x="170804" y="2056730"/>
                  </a:cubicBezTo>
                  <a:cubicBezTo>
                    <a:pt x="175040" y="2014374"/>
                    <a:pt x="177371" y="1929152"/>
                    <a:pt x="196204" y="1878930"/>
                  </a:cubicBezTo>
                  <a:cubicBezTo>
                    <a:pt x="202851" y="1861203"/>
                    <a:pt x="210600" y="1843536"/>
                    <a:pt x="221604" y="1828130"/>
                  </a:cubicBezTo>
                  <a:cubicBezTo>
                    <a:pt x="232043" y="1813515"/>
                    <a:pt x="248015" y="1803667"/>
                    <a:pt x="259704" y="1790030"/>
                  </a:cubicBezTo>
                  <a:cubicBezTo>
                    <a:pt x="273479" y="1773959"/>
                    <a:pt x="285104" y="1756163"/>
                    <a:pt x="297804" y="1739230"/>
                  </a:cubicBezTo>
                  <a:cubicBezTo>
                    <a:pt x="302037" y="1718063"/>
                    <a:pt x="296456" y="1692119"/>
                    <a:pt x="310504" y="1675730"/>
                  </a:cubicBezTo>
                  <a:cubicBezTo>
                    <a:pt x="325340" y="1658421"/>
                    <a:pt x="363088" y="1670344"/>
                    <a:pt x="374004" y="1650330"/>
                  </a:cubicBezTo>
                  <a:cubicBezTo>
                    <a:pt x="498539" y="1422016"/>
                    <a:pt x="279807" y="1621547"/>
                    <a:pt x="450204" y="1485230"/>
                  </a:cubicBezTo>
                  <a:cubicBezTo>
                    <a:pt x="433271" y="1434430"/>
                    <a:pt x="432487" y="1374936"/>
                    <a:pt x="399404" y="1332830"/>
                  </a:cubicBezTo>
                  <a:cubicBezTo>
                    <a:pt x="380363" y="1308596"/>
                    <a:pt x="320761" y="1336492"/>
                    <a:pt x="310504" y="1307430"/>
                  </a:cubicBezTo>
                  <a:cubicBezTo>
                    <a:pt x="258304" y="1159529"/>
                    <a:pt x="303224" y="1136910"/>
                    <a:pt x="374004" y="1066130"/>
                  </a:cubicBezTo>
                  <a:cubicBezTo>
                    <a:pt x="378237" y="1053430"/>
                    <a:pt x="383457" y="1041017"/>
                    <a:pt x="386704" y="1028030"/>
                  </a:cubicBezTo>
                  <a:cubicBezTo>
                    <a:pt x="391939" y="1007089"/>
                    <a:pt x="387964" y="982835"/>
                    <a:pt x="399404" y="964530"/>
                  </a:cubicBezTo>
                  <a:cubicBezTo>
                    <a:pt x="410622" y="946581"/>
                    <a:pt x="435237" y="941397"/>
                    <a:pt x="450204" y="926430"/>
                  </a:cubicBezTo>
                  <a:cubicBezTo>
                    <a:pt x="460997" y="915637"/>
                    <a:pt x="468031" y="901582"/>
                    <a:pt x="475604" y="888330"/>
                  </a:cubicBezTo>
                  <a:cubicBezTo>
                    <a:pt x="484997" y="871892"/>
                    <a:pt x="487617" y="850917"/>
                    <a:pt x="501004" y="837530"/>
                  </a:cubicBezTo>
                  <a:cubicBezTo>
                    <a:pt x="510470" y="828064"/>
                    <a:pt x="526404" y="829063"/>
                    <a:pt x="539104" y="824830"/>
                  </a:cubicBezTo>
                  <a:cubicBezTo>
                    <a:pt x="547571" y="807897"/>
                    <a:pt x="555111" y="790468"/>
                    <a:pt x="564504" y="774030"/>
                  </a:cubicBezTo>
                  <a:cubicBezTo>
                    <a:pt x="572077" y="760778"/>
                    <a:pt x="588522" y="751131"/>
                    <a:pt x="589904" y="735930"/>
                  </a:cubicBezTo>
                  <a:cubicBezTo>
                    <a:pt x="592994" y="701940"/>
                    <a:pt x="561940" y="664857"/>
                    <a:pt x="577204" y="634330"/>
                  </a:cubicBezTo>
                  <a:cubicBezTo>
                    <a:pt x="585671" y="617397"/>
                    <a:pt x="612598" y="648726"/>
                    <a:pt x="628004" y="659730"/>
                  </a:cubicBezTo>
                  <a:cubicBezTo>
                    <a:pt x="713690" y="720935"/>
                    <a:pt x="606268" y="687857"/>
                    <a:pt x="742304" y="710530"/>
                  </a:cubicBezTo>
                  <a:cubicBezTo>
                    <a:pt x="746537" y="731697"/>
                    <a:pt x="744294" y="755288"/>
                    <a:pt x="755004" y="774030"/>
                  </a:cubicBezTo>
                  <a:cubicBezTo>
                    <a:pt x="762577" y="787282"/>
                    <a:pt x="783333" y="787704"/>
                    <a:pt x="793104" y="799430"/>
                  </a:cubicBezTo>
                  <a:cubicBezTo>
                    <a:pt x="805224" y="813974"/>
                    <a:pt x="811222" y="832754"/>
                    <a:pt x="818504" y="850230"/>
                  </a:cubicBezTo>
                  <a:cubicBezTo>
                    <a:pt x="832415" y="883617"/>
                    <a:pt x="832408" y="924945"/>
                    <a:pt x="856604" y="951830"/>
                  </a:cubicBezTo>
                  <a:cubicBezTo>
                    <a:pt x="874515" y="971731"/>
                    <a:pt x="907404" y="968763"/>
                    <a:pt x="932804" y="977230"/>
                  </a:cubicBezTo>
                  <a:cubicBezTo>
                    <a:pt x="1008902" y="1091378"/>
                    <a:pt x="889182" y="899924"/>
                    <a:pt x="970904" y="1104230"/>
                  </a:cubicBezTo>
                  <a:cubicBezTo>
                    <a:pt x="977574" y="1120906"/>
                    <a:pt x="996304" y="1129630"/>
                    <a:pt x="1009004" y="1142330"/>
                  </a:cubicBezTo>
                  <a:cubicBezTo>
                    <a:pt x="1034404" y="1138097"/>
                    <a:pt x="1068898" y="1149560"/>
                    <a:pt x="1085204" y="1129630"/>
                  </a:cubicBezTo>
                  <a:cubicBezTo>
                    <a:pt x="1128256" y="1077011"/>
                    <a:pt x="1136967" y="849689"/>
                    <a:pt x="1148704" y="812130"/>
                  </a:cubicBezTo>
                  <a:cubicBezTo>
                    <a:pt x="1152697" y="799352"/>
                    <a:pt x="1174104" y="803663"/>
                    <a:pt x="1186804" y="799430"/>
                  </a:cubicBezTo>
                  <a:cubicBezTo>
                    <a:pt x="1191037" y="778263"/>
                    <a:pt x="1179026" y="742756"/>
                    <a:pt x="1199504" y="735930"/>
                  </a:cubicBezTo>
                  <a:cubicBezTo>
                    <a:pt x="1288689" y="706202"/>
                    <a:pt x="1321750" y="736994"/>
                    <a:pt x="1377304" y="774030"/>
                  </a:cubicBezTo>
                  <a:cubicBezTo>
                    <a:pt x="1373071" y="790963"/>
                    <a:pt x="1368390" y="807791"/>
                    <a:pt x="1364604" y="824830"/>
                  </a:cubicBezTo>
                  <a:cubicBezTo>
                    <a:pt x="1359921" y="845902"/>
                    <a:pt x="1359483" y="868119"/>
                    <a:pt x="1351904" y="888330"/>
                  </a:cubicBezTo>
                  <a:cubicBezTo>
                    <a:pt x="1346545" y="902622"/>
                    <a:pt x="1333330" y="912778"/>
                    <a:pt x="1326504" y="926430"/>
                  </a:cubicBezTo>
                  <a:cubicBezTo>
                    <a:pt x="1320517" y="938404"/>
                    <a:pt x="1318037" y="951830"/>
                    <a:pt x="1313804" y="964530"/>
                  </a:cubicBezTo>
                  <a:cubicBezTo>
                    <a:pt x="1330737" y="972997"/>
                    <a:pt x="1345788" y="987839"/>
                    <a:pt x="1364604" y="989930"/>
                  </a:cubicBezTo>
                  <a:cubicBezTo>
                    <a:pt x="1415241" y="995556"/>
                    <a:pt x="1423744" y="971062"/>
                    <a:pt x="1466204" y="964530"/>
                  </a:cubicBezTo>
                  <a:cubicBezTo>
                    <a:pt x="1508254" y="958061"/>
                    <a:pt x="1550871" y="956063"/>
                    <a:pt x="1593204" y="951830"/>
                  </a:cubicBezTo>
                  <a:cubicBezTo>
                    <a:pt x="1601671" y="939130"/>
                    <a:pt x="1608833" y="925456"/>
                    <a:pt x="1618604" y="913730"/>
                  </a:cubicBezTo>
                  <a:cubicBezTo>
                    <a:pt x="1630102" y="899932"/>
                    <a:pt x="1647982" y="891330"/>
                    <a:pt x="1656704" y="875630"/>
                  </a:cubicBezTo>
                  <a:cubicBezTo>
                    <a:pt x="1669707" y="852225"/>
                    <a:pt x="1682104" y="799430"/>
                    <a:pt x="1682104" y="799430"/>
                  </a:cubicBezTo>
                  <a:cubicBezTo>
                    <a:pt x="1651210" y="675853"/>
                    <a:pt x="1705147" y="823652"/>
                    <a:pt x="1529704" y="735930"/>
                  </a:cubicBezTo>
                  <a:cubicBezTo>
                    <a:pt x="1510397" y="726277"/>
                    <a:pt x="1533393" y="686478"/>
                    <a:pt x="1517004" y="672430"/>
                  </a:cubicBezTo>
                  <a:cubicBezTo>
                    <a:pt x="1497453" y="655672"/>
                    <a:pt x="1466204" y="663963"/>
                    <a:pt x="1440804" y="659730"/>
                  </a:cubicBezTo>
                  <a:cubicBezTo>
                    <a:pt x="1409020" y="532595"/>
                    <a:pt x="1456809" y="663035"/>
                    <a:pt x="1390004" y="596230"/>
                  </a:cubicBezTo>
                  <a:cubicBezTo>
                    <a:pt x="1383004" y="589230"/>
                    <a:pt x="1365922" y="508978"/>
                    <a:pt x="1364604" y="507330"/>
                  </a:cubicBezTo>
                  <a:cubicBezTo>
                    <a:pt x="1356241" y="496877"/>
                    <a:pt x="1339204" y="498863"/>
                    <a:pt x="1326504" y="494630"/>
                  </a:cubicBezTo>
                  <a:cubicBezTo>
                    <a:pt x="1330737" y="477697"/>
                    <a:pt x="1339204" y="461284"/>
                    <a:pt x="1339204" y="443830"/>
                  </a:cubicBezTo>
                  <a:cubicBezTo>
                    <a:pt x="1339204" y="426376"/>
                    <a:pt x="1315600" y="406660"/>
                    <a:pt x="1326504" y="393030"/>
                  </a:cubicBezTo>
                  <a:cubicBezTo>
                    <a:pt x="1339989" y="376174"/>
                    <a:pt x="1368837" y="384563"/>
                    <a:pt x="1390004" y="380330"/>
                  </a:cubicBezTo>
                  <a:cubicBezTo>
                    <a:pt x="1377304" y="359163"/>
                    <a:pt x="1359710" y="340248"/>
                    <a:pt x="1351904" y="316830"/>
                  </a:cubicBezTo>
                  <a:cubicBezTo>
                    <a:pt x="1311574" y="195839"/>
                    <a:pt x="1377099" y="253193"/>
                    <a:pt x="1301104" y="202530"/>
                  </a:cubicBezTo>
                  <a:cubicBezTo>
                    <a:pt x="1330134" y="115439"/>
                    <a:pt x="1295853" y="223533"/>
                    <a:pt x="1326504" y="100930"/>
                  </a:cubicBezTo>
                  <a:cubicBezTo>
                    <a:pt x="1329751" y="87943"/>
                    <a:pt x="1329738" y="72296"/>
                    <a:pt x="1339204" y="62830"/>
                  </a:cubicBezTo>
                  <a:cubicBezTo>
                    <a:pt x="1348670" y="53364"/>
                    <a:pt x="1364604" y="54363"/>
                    <a:pt x="1377304" y="50130"/>
                  </a:cubicBezTo>
                  <a:cubicBezTo>
                    <a:pt x="1411171" y="54363"/>
                    <a:pt x="1445171" y="57640"/>
                    <a:pt x="1478904" y="62830"/>
                  </a:cubicBezTo>
                  <a:cubicBezTo>
                    <a:pt x="1500239" y="66112"/>
                    <a:pt x="1520851" y="76727"/>
                    <a:pt x="1542404" y="75530"/>
                  </a:cubicBezTo>
                  <a:cubicBezTo>
                    <a:pt x="1597999" y="72441"/>
                    <a:pt x="1652471" y="58597"/>
                    <a:pt x="1707504" y="50130"/>
                  </a:cubicBezTo>
                  <a:cubicBezTo>
                    <a:pt x="1723284" y="-12991"/>
                    <a:pt x="1766771" y="14147"/>
                    <a:pt x="1783704" y="120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a:extLst>
              <a:ext uri="{FF2B5EF4-FFF2-40B4-BE49-F238E27FC236}">
                <a16:creationId xmlns:a16="http://schemas.microsoft.com/office/drawing/2014/main" id="{88761B6F-D037-4E57-A298-672808623C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98013" y="5421933"/>
            <a:ext cx="1411873" cy="1142666"/>
          </a:xfrm>
          <a:prstGeom prst="rect">
            <a:avLst/>
          </a:prstGeom>
          <a:effectLst/>
        </p:spPr>
      </p:pic>
      <p:sp>
        <p:nvSpPr>
          <p:cNvPr id="27" name="!!Rectangle 7">
            <a:extLst>
              <a:ext uri="{FF2B5EF4-FFF2-40B4-BE49-F238E27FC236}">
                <a16:creationId xmlns:a16="http://schemas.microsoft.com/office/drawing/2014/main" id="{31F95942-8BFD-4EA9-A5E7-D6AB3F0A4762}"/>
              </a:ext>
            </a:extLst>
          </p:cNvPr>
          <p:cNvSpPr/>
          <p:nvPr/>
        </p:nvSpPr>
        <p:spPr>
          <a:xfrm>
            <a:off x="9844599" y="2033565"/>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Life Science </a:t>
            </a:r>
          </a:p>
        </p:txBody>
      </p:sp>
      <p:sp>
        <p:nvSpPr>
          <p:cNvPr id="28" name="!!Rectangle 7">
            <a:extLst>
              <a:ext uri="{FF2B5EF4-FFF2-40B4-BE49-F238E27FC236}">
                <a16:creationId xmlns:a16="http://schemas.microsoft.com/office/drawing/2014/main" id="{9C4783A4-7B90-4F9D-9E4D-8552023DC4EE}"/>
              </a:ext>
            </a:extLst>
          </p:cNvPr>
          <p:cNvSpPr/>
          <p:nvPr/>
        </p:nvSpPr>
        <p:spPr>
          <a:xfrm>
            <a:off x="9844599" y="3109777"/>
            <a:ext cx="2112398" cy="97933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400" b="1">
                <a:latin typeface="Arial" panose="020B0604020202020204" pitchFamily="34" charset="0"/>
                <a:ea typeface="Cambria" panose="02040503050406030204" pitchFamily="18" charset="0"/>
                <a:cs typeface="Arial" panose="020B0604020202020204" pitchFamily="34" charset="0"/>
              </a:rPr>
              <a:t>Coastal Economy </a:t>
            </a:r>
          </a:p>
        </p:txBody>
      </p:sp>
      <p:sp>
        <p:nvSpPr>
          <p:cNvPr id="29" name="!!Rectangle 7">
            <a:extLst>
              <a:ext uri="{FF2B5EF4-FFF2-40B4-BE49-F238E27FC236}">
                <a16:creationId xmlns:a16="http://schemas.microsoft.com/office/drawing/2014/main" id="{AE087FBE-C12A-4618-A856-A30A73395C58}"/>
              </a:ext>
            </a:extLst>
          </p:cNvPr>
          <p:cNvSpPr/>
          <p:nvPr/>
        </p:nvSpPr>
        <p:spPr>
          <a:xfrm>
            <a:off x="9841450" y="4227085"/>
            <a:ext cx="2112398" cy="10688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Regeneration and development </a:t>
            </a:r>
          </a:p>
        </p:txBody>
      </p:sp>
      <p:sp>
        <p:nvSpPr>
          <p:cNvPr id="30" name="!!Rectangle 7">
            <a:extLst>
              <a:ext uri="{FF2B5EF4-FFF2-40B4-BE49-F238E27FC236}">
                <a16:creationId xmlns:a16="http://schemas.microsoft.com/office/drawing/2014/main" id="{0C435C5D-1DB4-458A-9467-E6078E5D3F79}"/>
              </a:ext>
            </a:extLst>
          </p:cNvPr>
          <p:cNvSpPr/>
          <p:nvPr/>
        </p:nvSpPr>
        <p:spPr>
          <a:xfrm>
            <a:off x="9841450" y="5421933"/>
            <a:ext cx="2112398" cy="91641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100" b="1">
                <a:latin typeface="Arial" panose="020B0604020202020204" pitchFamily="34" charset="0"/>
                <a:ea typeface="Cambria" panose="02040503050406030204" pitchFamily="18" charset="0"/>
                <a:cs typeface="Arial" panose="020B0604020202020204" pitchFamily="34" charset="0"/>
              </a:rPr>
              <a:t>Sheerness Ports </a:t>
            </a:r>
          </a:p>
        </p:txBody>
      </p:sp>
      <p:sp>
        <p:nvSpPr>
          <p:cNvPr id="31" name="!!Rectangle 7">
            <a:extLst>
              <a:ext uri="{FF2B5EF4-FFF2-40B4-BE49-F238E27FC236}">
                <a16:creationId xmlns:a16="http://schemas.microsoft.com/office/drawing/2014/main" id="{7F1CDD54-8855-4D40-BCE6-9303AE4F4EB0}"/>
              </a:ext>
            </a:extLst>
          </p:cNvPr>
          <p:cNvSpPr/>
          <p:nvPr/>
        </p:nvSpPr>
        <p:spPr>
          <a:xfrm>
            <a:off x="9841450" y="1470405"/>
            <a:ext cx="2112398" cy="48604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000" b="1">
                <a:latin typeface="Arial" panose="020B0604020202020204" pitchFamily="34" charset="0"/>
                <a:ea typeface="Cambria" panose="02040503050406030204" pitchFamily="18" charset="0"/>
                <a:cs typeface="Arial" panose="020B0604020202020204" pitchFamily="34" charset="0"/>
              </a:rPr>
              <a:t>Opportunities</a:t>
            </a:r>
          </a:p>
        </p:txBody>
      </p:sp>
    </p:spTree>
    <p:extLst>
      <p:ext uri="{BB962C8B-B14F-4D97-AF65-F5344CB8AC3E}">
        <p14:creationId xmlns:p14="http://schemas.microsoft.com/office/powerpoint/2010/main" val="71835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14" grpId="0" animBg="1"/>
      <p:bldP spid="15" grpId="0" animBg="1"/>
      <p:bldP spid="3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A9E3D-FF83-4667-BD2F-8E00B6CAD89D}"/>
              </a:ext>
            </a:extLst>
          </p:cNvPr>
          <p:cNvSpPr/>
          <p:nvPr/>
        </p:nvSpPr>
        <p:spPr>
          <a:xfrm>
            <a:off x="533486" y="1309148"/>
            <a:ext cx="6225872" cy="932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Health, education and economy are indivisible challenges for Swale</a:t>
            </a:r>
          </a:p>
        </p:txBody>
      </p:sp>
      <p:sp>
        <p:nvSpPr>
          <p:cNvPr id="6" name="TextBox 5">
            <a:extLst>
              <a:ext uri="{FF2B5EF4-FFF2-40B4-BE49-F238E27FC236}">
                <a16:creationId xmlns:a16="http://schemas.microsoft.com/office/drawing/2014/main" id="{0EFBD404-1838-4451-8EB7-EA5826348F43}"/>
              </a:ext>
            </a:extLst>
          </p:cNvPr>
          <p:cNvSpPr txBox="1"/>
          <p:nvPr/>
        </p:nvSpPr>
        <p:spPr>
          <a:xfrm>
            <a:off x="546186" y="2330354"/>
            <a:ext cx="6213172" cy="830997"/>
          </a:xfrm>
          <a:prstGeom prst="rect">
            <a:avLst/>
          </a:prstGeom>
          <a:solidFill>
            <a:schemeClr val="tx1"/>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Opportunities to address these challenges</a:t>
            </a:r>
          </a:p>
        </p:txBody>
      </p:sp>
      <p:sp>
        <p:nvSpPr>
          <p:cNvPr id="8" name="TextBox 7">
            <a:extLst>
              <a:ext uri="{FF2B5EF4-FFF2-40B4-BE49-F238E27FC236}">
                <a16:creationId xmlns:a16="http://schemas.microsoft.com/office/drawing/2014/main" id="{06B30B06-15D7-419D-9788-7AEDEB420142}"/>
              </a:ext>
            </a:extLst>
          </p:cNvPr>
          <p:cNvSpPr txBox="1"/>
          <p:nvPr/>
        </p:nvSpPr>
        <p:spPr>
          <a:xfrm>
            <a:off x="564403" y="5496755"/>
            <a:ext cx="6194955" cy="1077218"/>
          </a:xfrm>
          <a:prstGeom prst="rect">
            <a:avLst/>
          </a:prstGeom>
          <a:solidFill>
            <a:schemeClr val="tx1"/>
          </a:solidFill>
        </p:spPr>
        <p:txBody>
          <a:bodyPr wrap="square">
            <a:spAutoFit/>
          </a:bodyPr>
          <a:lstStyle/>
          <a:p>
            <a:r>
              <a:rPr lang="en-GB" sz="3200" b="1">
                <a:solidFill>
                  <a:schemeClr val="bg1"/>
                </a:solidFill>
                <a:latin typeface="Arial" panose="020B0604020202020204" pitchFamily="34" charset="0"/>
                <a:cs typeface="Arial" panose="020B0604020202020204" pitchFamily="34" charset="0"/>
              </a:rPr>
              <a:t>System focus needs to be upon</a:t>
            </a:r>
          </a:p>
        </p:txBody>
      </p:sp>
      <p:sp>
        <p:nvSpPr>
          <p:cNvPr id="9" name="!!Rectangle 39">
            <a:extLst>
              <a:ext uri="{FF2B5EF4-FFF2-40B4-BE49-F238E27FC236}">
                <a16:creationId xmlns:a16="http://schemas.microsoft.com/office/drawing/2014/main" id="{BF99EC9C-D131-4DEB-8018-F72A4E4B57D7}"/>
              </a:ext>
            </a:extLst>
          </p:cNvPr>
          <p:cNvSpPr/>
          <p:nvPr/>
        </p:nvSpPr>
        <p:spPr>
          <a:xfrm>
            <a:off x="8442991" y="2084864"/>
            <a:ext cx="2776389"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Digital </a:t>
            </a:r>
          </a:p>
        </p:txBody>
      </p:sp>
      <p:sp>
        <p:nvSpPr>
          <p:cNvPr id="10" name="!!Rectangle 39">
            <a:extLst>
              <a:ext uri="{FF2B5EF4-FFF2-40B4-BE49-F238E27FC236}">
                <a16:creationId xmlns:a16="http://schemas.microsoft.com/office/drawing/2014/main" id="{57C10090-6E7C-46FF-BAEB-A7CD8B58B3F5}"/>
              </a:ext>
            </a:extLst>
          </p:cNvPr>
          <p:cNvSpPr/>
          <p:nvPr/>
        </p:nvSpPr>
        <p:spPr>
          <a:xfrm>
            <a:off x="8442991" y="2944850"/>
            <a:ext cx="2776389"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Mobility</a:t>
            </a:r>
          </a:p>
        </p:txBody>
      </p:sp>
      <p:sp>
        <p:nvSpPr>
          <p:cNvPr id="11" name="!!Rectangle 39">
            <a:extLst>
              <a:ext uri="{FF2B5EF4-FFF2-40B4-BE49-F238E27FC236}">
                <a16:creationId xmlns:a16="http://schemas.microsoft.com/office/drawing/2014/main" id="{79FB4F3D-F780-4ADE-B16C-5FA5C04A3934}"/>
              </a:ext>
            </a:extLst>
          </p:cNvPr>
          <p:cNvSpPr/>
          <p:nvPr/>
        </p:nvSpPr>
        <p:spPr>
          <a:xfrm>
            <a:off x="8442991" y="3799210"/>
            <a:ext cx="2776389" cy="7054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3600" b="1">
                <a:latin typeface="Arial" panose="020B0604020202020204" pitchFamily="34" charset="0"/>
                <a:ea typeface="Cambria" panose="02040503050406030204" pitchFamily="18" charset="0"/>
                <a:cs typeface="Arial" panose="020B0604020202020204" pitchFamily="34" charset="0"/>
              </a:rPr>
              <a:t>Alignment</a:t>
            </a:r>
          </a:p>
        </p:txBody>
      </p:sp>
      <p:sp>
        <p:nvSpPr>
          <p:cNvPr id="12" name="!!Rectangle 39">
            <a:extLst>
              <a:ext uri="{FF2B5EF4-FFF2-40B4-BE49-F238E27FC236}">
                <a16:creationId xmlns:a16="http://schemas.microsoft.com/office/drawing/2014/main" id="{9F864B5D-759A-4371-8CCD-8FCE49A212BE}"/>
              </a:ext>
            </a:extLst>
          </p:cNvPr>
          <p:cNvSpPr/>
          <p:nvPr/>
        </p:nvSpPr>
        <p:spPr>
          <a:xfrm>
            <a:off x="7105953" y="2084863"/>
            <a:ext cx="1337038" cy="705457"/>
          </a:xfrm>
          <a:prstGeom prst="rect">
            <a:avLst/>
          </a:prstGeom>
          <a: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3" name="!!Rectangle 39">
            <a:extLst>
              <a:ext uri="{FF2B5EF4-FFF2-40B4-BE49-F238E27FC236}">
                <a16:creationId xmlns:a16="http://schemas.microsoft.com/office/drawing/2014/main" id="{3B15F5E3-D811-49ED-8074-C554F688788F}"/>
              </a:ext>
            </a:extLst>
          </p:cNvPr>
          <p:cNvSpPr/>
          <p:nvPr/>
        </p:nvSpPr>
        <p:spPr>
          <a:xfrm>
            <a:off x="7105951" y="2944850"/>
            <a:ext cx="1337038" cy="705457"/>
          </a:xfrm>
          <a:prstGeom prst="rect">
            <a:avLst/>
          </a:prstGeom>
          <a: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4" name="!!Rectangle 39">
            <a:extLst>
              <a:ext uri="{FF2B5EF4-FFF2-40B4-BE49-F238E27FC236}">
                <a16:creationId xmlns:a16="http://schemas.microsoft.com/office/drawing/2014/main" id="{150C1803-79CE-4824-ACFC-8ED82D8FE423}"/>
              </a:ext>
            </a:extLst>
          </p:cNvPr>
          <p:cNvSpPr/>
          <p:nvPr/>
        </p:nvSpPr>
        <p:spPr>
          <a:xfrm>
            <a:off x="7105953" y="3799209"/>
            <a:ext cx="1337038" cy="705457"/>
          </a:xfrm>
          <a:prstGeom prst="rect">
            <a:avLst/>
          </a:prstGeom>
          <a: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805ACB1F-4CF9-4AF4-A533-B0599E191B30}"/>
              </a:ext>
            </a:extLst>
          </p:cNvPr>
          <p:cNvSpPr txBox="1"/>
          <p:nvPr/>
        </p:nvSpPr>
        <p:spPr>
          <a:xfrm>
            <a:off x="1302005" y="4373534"/>
            <a:ext cx="5457353" cy="1015663"/>
          </a:xfrm>
          <a:prstGeom prst="rect">
            <a:avLst/>
          </a:prstGeom>
          <a:solidFill>
            <a:schemeClr val="tx1"/>
          </a:solidFill>
          <a:ln>
            <a:noFill/>
          </a:ln>
        </p:spPr>
        <p:txBody>
          <a:bodyPr wrap="square">
            <a:spAutoFit/>
          </a:bodyPr>
          <a:lstStyle/>
          <a:p>
            <a:r>
              <a:rPr lang="en-GB" sz="2000" b="1">
                <a:solidFill>
                  <a:schemeClr val="bg1"/>
                </a:solidFill>
                <a:latin typeface="Arial" panose="020B0604020202020204" pitchFamily="34" charset="0"/>
                <a:cs typeface="Arial" panose="020B0604020202020204" pitchFamily="34" charset="0"/>
              </a:rPr>
              <a:t>Levelling Up and wider economic generation is generating a long term, high value sustainable employment pipeline</a:t>
            </a:r>
          </a:p>
        </p:txBody>
      </p:sp>
      <p:sp>
        <p:nvSpPr>
          <p:cNvPr id="19" name="Rectangle 18">
            <a:extLst>
              <a:ext uri="{FF2B5EF4-FFF2-40B4-BE49-F238E27FC236}">
                <a16:creationId xmlns:a16="http://schemas.microsoft.com/office/drawing/2014/main" id="{772017B3-70B1-4E27-B3C4-29337A9C4C70}"/>
              </a:ext>
            </a:extLst>
          </p:cNvPr>
          <p:cNvSpPr/>
          <p:nvPr/>
        </p:nvSpPr>
        <p:spPr>
          <a:xfrm>
            <a:off x="1302005" y="3297579"/>
            <a:ext cx="5457353" cy="1003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Arial" panose="020B0604020202020204" pitchFamily="34" charset="0"/>
                <a:cs typeface="Arial" panose="020B0604020202020204" pitchFamily="34" charset="0"/>
              </a:rPr>
              <a:t>Focus on coastal communities means national and local anchors are proactively looking to support the solution</a:t>
            </a:r>
          </a:p>
        </p:txBody>
      </p:sp>
      <p:sp>
        <p:nvSpPr>
          <p:cNvPr id="24" name="!!Rectangle 39">
            <a:extLst>
              <a:ext uri="{FF2B5EF4-FFF2-40B4-BE49-F238E27FC236}">
                <a16:creationId xmlns:a16="http://schemas.microsoft.com/office/drawing/2014/main" id="{3D852010-768F-4703-BA62-2AA120B63059}"/>
              </a:ext>
            </a:extLst>
          </p:cNvPr>
          <p:cNvSpPr/>
          <p:nvPr/>
        </p:nvSpPr>
        <p:spPr>
          <a:xfrm>
            <a:off x="936861" y="388486"/>
            <a:ext cx="6275598"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Impact" panose="020B0806030902050204" pitchFamily="34" charset="0"/>
                <a:ea typeface="Cambria" panose="02040503050406030204" pitchFamily="18" charset="0"/>
                <a:cs typeface="Arial" panose="020B0604020202020204" pitchFamily="34" charset="0"/>
              </a:rPr>
              <a:t>Swale Playbook Programme </a:t>
            </a:r>
          </a:p>
        </p:txBody>
      </p:sp>
      <p:sp>
        <p:nvSpPr>
          <p:cNvPr id="25" name="!!Rail3">
            <a:extLst>
              <a:ext uri="{FF2B5EF4-FFF2-40B4-BE49-F238E27FC236}">
                <a16:creationId xmlns:a16="http://schemas.microsoft.com/office/drawing/2014/main" id="{EF0BFFF8-9F05-43E6-B676-02B664C0ABC3}"/>
              </a:ext>
            </a:extLst>
          </p:cNvPr>
          <p:cNvSpPr/>
          <p:nvPr/>
        </p:nvSpPr>
        <p:spPr>
          <a:xfrm>
            <a:off x="363285" y="362263"/>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5</a:t>
            </a:r>
          </a:p>
        </p:txBody>
      </p:sp>
    </p:spTree>
    <p:extLst>
      <p:ext uri="{BB962C8B-B14F-4D97-AF65-F5344CB8AC3E}">
        <p14:creationId xmlns:p14="http://schemas.microsoft.com/office/powerpoint/2010/main" val="1729771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18AE9B-DE26-4714-8401-55AA8C2E7C58}"/>
              </a:ext>
            </a:extLst>
          </p:cNvPr>
          <p:cNvSpPr/>
          <p:nvPr/>
        </p:nvSpPr>
        <p:spPr>
          <a:xfrm>
            <a:off x="4025385" y="837457"/>
            <a:ext cx="1744915" cy="993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ea typeface="Cambria" panose="02040503050406030204" pitchFamily="18" charset="0"/>
                <a:cs typeface="Arial" panose="020B0604020202020204" pitchFamily="34" charset="0"/>
              </a:rPr>
              <a:t>Parents &amp; carers </a:t>
            </a:r>
            <a:endParaRPr lang="en-GB" sz="2400"/>
          </a:p>
        </p:txBody>
      </p:sp>
      <p:sp>
        <p:nvSpPr>
          <p:cNvPr id="13" name="Rectangle 12">
            <a:extLst>
              <a:ext uri="{FF2B5EF4-FFF2-40B4-BE49-F238E27FC236}">
                <a16:creationId xmlns:a16="http://schemas.microsoft.com/office/drawing/2014/main" id="{4FCDEC9D-E123-4C27-92F1-D08740B19845}"/>
              </a:ext>
            </a:extLst>
          </p:cNvPr>
          <p:cNvSpPr/>
          <p:nvPr/>
        </p:nvSpPr>
        <p:spPr>
          <a:xfrm>
            <a:off x="4025385" y="2220383"/>
            <a:ext cx="1744915" cy="955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Workforce </a:t>
            </a:r>
          </a:p>
        </p:txBody>
      </p:sp>
      <p:sp>
        <p:nvSpPr>
          <p:cNvPr id="14" name="Rectangle 13">
            <a:extLst>
              <a:ext uri="{FF2B5EF4-FFF2-40B4-BE49-F238E27FC236}">
                <a16:creationId xmlns:a16="http://schemas.microsoft.com/office/drawing/2014/main" id="{2A222A4A-E3DC-48DC-8349-5D2446FA7D3C}"/>
              </a:ext>
            </a:extLst>
          </p:cNvPr>
          <p:cNvSpPr/>
          <p:nvPr/>
        </p:nvSpPr>
        <p:spPr>
          <a:xfrm>
            <a:off x="4025385" y="3668121"/>
            <a:ext cx="1744915" cy="9190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Employers </a:t>
            </a:r>
          </a:p>
        </p:txBody>
      </p:sp>
      <p:sp>
        <p:nvSpPr>
          <p:cNvPr id="15" name="Rectangle 14">
            <a:extLst>
              <a:ext uri="{FF2B5EF4-FFF2-40B4-BE49-F238E27FC236}">
                <a16:creationId xmlns:a16="http://schemas.microsoft.com/office/drawing/2014/main" id="{66C8E773-6324-42B3-99B3-28502DE7683B}"/>
              </a:ext>
            </a:extLst>
          </p:cNvPr>
          <p:cNvSpPr/>
          <p:nvPr/>
        </p:nvSpPr>
        <p:spPr>
          <a:xfrm>
            <a:off x="6184895" y="849745"/>
            <a:ext cx="5270500" cy="993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atin typeface="Arial" panose="020B0604020202020204" pitchFamily="34" charset="0"/>
                <a:cs typeface="Arial" panose="020B0604020202020204" pitchFamily="34" charset="0"/>
              </a:rPr>
              <a:t>Parent and carer attitudes to work are a significant influence on young people with respect to education and skills development </a:t>
            </a:r>
          </a:p>
        </p:txBody>
      </p:sp>
      <p:sp>
        <p:nvSpPr>
          <p:cNvPr id="17" name="Rectangle 16">
            <a:extLst>
              <a:ext uri="{FF2B5EF4-FFF2-40B4-BE49-F238E27FC236}">
                <a16:creationId xmlns:a16="http://schemas.microsoft.com/office/drawing/2014/main" id="{4641FB2C-38DA-45FA-88D7-A4177F344187}"/>
              </a:ext>
            </a:extLst>
          </p:cNvPr>
          <p:cNvSpPr/>
          <p:nvPr/>
        </p:nvSpPr>
        <p:spPr>
          <a:xfrm>
            <a:off x="6184897" y="3665645"/>
            <a:ext cx="5270499" cy="9190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b="1">
                <a:latin typeface="Arial" panose="020B0604020202020204" pitchFamily="34" charset="0"/>
                <a:cs typeface="Arial" panose="020B0604020202020204" pitchFamily="34" charset="0"/>
              </a:rPr>
              <a:t>Connect skills requirements from employment clusters </a:t>
            </a:r>
            <a:r>
              <a:rPr lang="en-GB" sz="1900" b="1" err="1">
                <a:latin typeface="Arial" panose="020B0604020202020204" pitchFamily="34" charset="0"/>
                <a:cs typeface="Arial" panose="020B0604020202020204" pitchFamily="34" charset="0"/>
              </a:rPr>
              <a:t>ie</a:t>
            </a:r>
            <a:r>
              <a:rPr lang="en-GB" sz="1900" b="1">
                <a:latin typeface="Arial" panose="020B0604020202020204" pitchFamily="34" charset="0"/>
                <a:cs typeface="Arial" panose="020B0604020202020204" pitchFamily="34" charset="0"/>
              </a:rPr>
              <a:t>: Science Park, NHS, Port</a:t>
            </a:r>
          </a:p>
        </p:txBody>
      </p:sp>
      <p:sp>
        <p:nvSpPr>
          <p:cNvPr id="18" name="Rectangle 17">
            <a:extLst>
              <a:ext uri="{FF2B5EF4-FFF2-40B4-BE49-F238E27FC236}">
                <a16:creationId xmlns:a16="http://schemas.microsoft.com/office/drawing/2014/main" id="{E16BEAF7-B0ED-43E8-8BF4-1DC848FB491F}"/>
              </a:ext>
            </a:extLst>
          </p:cNvPr>
          <p:cNvSpPr/>
          <p:nvPr/>
        </p:nvSpPr>
        <p:spPr>
          <a:xfrm>
            <a:off x="6184895" y="4916990"/>
            <a:ext cx="5270498" cy="10072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b="1">
                <a:latin typeface="Arial" panose="020B0604020202020204" pitchFamily="34" charset="0"/>
                <a:cs typeface="Arial" panose="020B0604020202020204" pitchFamily="34" charset="0"/>
              </a:rPr>
              <a:t>Consider and design interventions </a:t>
            </a:r>
          </a:p>
        </p:txBody>
      </p:sp>
      <p:sp>
        <p:nvSpPr>
          <p:cNvPr id="19" name="Rectangle 18">
            <a:extLst>
              <a:ext uri="{FF2B5EF4-FFF2-40B4-BE49-F238E27FC236}">
                <a16:creationId xmlns:a16="http://schemas.microsoft.com/office/drawing/2014/main" id="{ACE71991-669E-41E5-97AF-1A1CC5F369C1}"/>
              </a:ext>
            </a:extLst>
          </p:cNvPr>
          <p:cNvSpPr/>
          <p:nvPr/>
        </p:nvSpPr>
        <p:spPr>
          <a:xfrm>
            <a:off x="736603" y="5052745"/>
            <a:ext cx="2045816" cy="13151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HEE, NHSE, KCC, SBC</a:t>
            </a:r>
          </a:p>
        </p:txBody>
      </p:sp>
      <p:sp>
        <p:nvSpPr>
          <p:cNvPr id="20" name="Rectangle 19">
            <a:extLst>
              <a:ext uri="{FF2B5EF4-FFF2-40B4-BE49-F238E27FC236}">
                <a16:creationId xmlns:a16="http://schemas.microsoft.com/office/drawing/2014/main" id="{5E5C6145-2A03-4F43-8AAA-17D8F6A5B055}"/>
              </a:ext>
            </a:extLst>
          </p:cNvPr>
          <p:cNvSpPr/>
          <p:nvPr/>
        </p:nvSpPr>
        <p:spPr>
          <a:xfrm>
            <a:off x="4025384" y="4916990"/>
            <a:ext cx="1744915" cy="10072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Anchors </a:t>
            </a:r>
          </a:p>
        </p:txBody>
      </p:sp>
      <p:sp>
        <p:nvSpPr>
          <p:cNvPr id="21" name="Rectangle 20">
            <a:extLst>
              <a:ext uri="{FF2B5EF4-FFF2-40B4-BE49-F238E27FC236}">
                <a16:creationId xmlns:a16="http://schemas.microsoft.com/office/drawing/2014/main" id="{8D20954F-6FF6-4D83-9963-0EE1F7E14D30}"/>
              </a:ext>
            </a:extLst>
          </p:cNvPr>
          <p:cNvSpPr/>
          <p:nvPr/>
        </p:nvSpPr>
        <p:spPr>
          <a:xfrm>
            <a:off x="6184896" y="2220383"/>
            <a:ext cx="5270499" cy="955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b="1">
                <a:latin typeface="Arial" panose="020B0604020202020204" pitchFamily="34" charset="0"/>
                <a:cs typeface="Arial" panose="020B0604020202020204" pitchFamily="34" charset="0"/>
              </a:rPr>
              <a:t>Use the experience of the current workforce to identify challenges and opportunities to improve recruitment and retention </a:t>
            </a:r>
          </a:p>
        </p:txBody>
      </p:sp>
      <p:cxnSp>
        <p:nvCxnSpPr>
          <p:cNvPr id="23" name="Connector: Elbow 22">
            <a:extLst>
              <a:ext uri="{FF2B5EF4-FFF2-40B4-BE49-F238E27FC236}">
                <a16:creationId xmlns:a16="http://schemas.microsoft.com/office/drawing/2014/main" id="{8DEA0967-52AC-425B-A1CD-8AB369E5BCAA}"/>
              </a:ext>
            </a:extLst>
          </p:cNvPr>
          <p:cNvCxnSpPr>
            <a:cxnSpLocks/>
            <a:stCxn id="26" idx="3"/>
            <a:endCxn id="20" idx="1"/>
          </p:cNvCxnSpPr>
          <p:nvPr/>
        </p:nvCxnSpPr>
        <p:spPr>
          <a:xfrm flipV="1">
            <a:off x="2946702" y="5420592"/>
            <a:ext cx="1078682" cy="325422"/>
          </a:xfrm>
          <a:prstGeom prst="bentConnector3">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id="{63568D30-41FA-450B-8D8B-82C1E88E1F8A}"/>
              </a:ext>
            </a:extLst>
          </p:cNvPr>
          <p:cNvSpPr/>
          <p:nvPr/>
        </p:nvSpPr>
        <p:spPr>
          <a:xfrm>
            <a:off x="508000" y="4895143"/>
            <a:ext cx="2438702" cy="1701741"/>
          </a:xfrm>
          <a:prstGeom prst="roundRect">
            <a:avLst>
              <a:gd name="adj" fmla="val 6305"/>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D78F3D0A-C661-4EA9-8032-73DE5AAB5E2B}"/>
              </a:ext>
            </a:extLst>
          </p:cNvPr>
          <p:cNvCxnSpPr/>
          <p:nvPr/>
        </p:nvCxnSpPr>
        <p:spPr>
          <a:xfrm>
            <a:off x="133564" y="154112"/>
            <a:ext cx="0" cy="585627"/>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AFB372A-0E8B-4D0E-8CA7-ACB1336E658D}"/>
              </a:ext>
            </a:extLst>
          </p:cNvPr>
          <p:cNvCxnSpPr/>
          <p:nvPr/>
        </p:nvCxnSpPr>
        <p:spPr>
          <a:xfrm>
            <a:off x="3982576" y="154112"/>
            <a:ext cx="0" cy="585627"/>
          </a:xfrm>
          <a:prstGeom prst="line">
            <a:avLst/>
          </a:prstGeom>
          <a:ln w="571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5280361C-A57A-490A-B43C-0404A7198F48}"/>
              </a:ext>
            </a:extLst>
          </p:cNvPr>
          <p:cNvSpPr txBox="1"/>
          <p:nvPr/>
        </p:nvSpPr>
        <p:spPr>
          <a:xfrm>
            <a:off x="328773" y="154112"/>
            <a:ext cx="3020602" cy="584775"/>
          </a:xfrm>
          <a:prstGeom prst="rect">
            <a:avLst/>
          </a:prstGeom>
          <a:noFill/>
        </p:spPr>
        <p:txBody>
          <a:bodyPr wrap="square" rtlCol="0">
            <a:spAutoFit/>
          </a:bodyPr>
          <a:lstStyle/>
          <a:p>
            <a:r>
              <a:rPr lang="en-GB" sz="3200" b="1"/>
              <a:t>Building Blocks</a:t>
            </a:r>
          </a:p>
        </p:txBody>
      </p:sp>
      <p:sp>
        <p:nvSpPr>
          <p:cNvPr id="33" name="TextBox 32">
            <a:extLst>
              <a:ext uri="{FF2B5EF4-FFF2-40B4-BE49-F238E27FC236}">
                <a16:creationId xmlns:a16="http://schemas.microsoft.com/office/drawing/2014/main" id="{077584AE-3232-43D3-BFF6-FA65719CE770}"/>
              </a:ext>
            </a:extLst>
          </p:cNvPr>
          <p:cNvSpPr txBox="1"/>
          <p:nvPr/>
        </p:nvSpPr>
        <p:spPr>
          <a:xfrm>
            <a:off x="4025385" y="120311"/>
            <a:ext cx="3020602" cy="584775"/>
          </a:xfrm>
          <a:prstGeom prst="rect">
            <a:avLst/>
          </a:prstGeom>
          <a:noFill/>
        </p:spPr>
        <p:txBody>
          <a:bodyPr wrap="square" rtlCol="0">
            <a:spAutoFit/>
          </a:bodyPr>
          <a:lstStyle/>
          <a:p>
            <a:r>
              <a:rPr lang="en-GB" sz="3200" b="1"/>
              <a:t>Stakeholders</a:t>
            </a:r>
          </a:p>
        </p:txBody>
      </p:sp>
      <p:sp>
        <p:nvSpPr>
          <p:cNvPr id="34" name="!!Rectangle 39">
            <a:extLst>
              <a:ext uri="{FF2B5EF4-FFF2-40B4-BE49-F238E27FC236}">
                <a16:creationId xmlns:a16="http://schemas.microsoft.com/office/drawing/2014/main" id="{0BC04343-83C7-4770-A140-FAA3DC46F423}"/>
              </a:ext>
            </a:extLst>
          </p:cNvPr>
          <p:cNvSpPr/>
          <p:nvPr/>
        </p:nvSpPr>
        <p:spPr>
          <a:xfrm>
            <a:off x="1470604" y="2032515"/>
            <a:ext cx="2438703"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200" b="1">
                <a:latin typeface="Arial" panose="020B0604020202020204" pitchFamily="34" charset="0"/>
                <a:ea typeface="Cambria" panose="02040503050406030204" pitchFamily="18" charset="0"/>
                <a:cs typeface="Arial" panose="020B0604020202020204" pitchFamily="34" charset="0"/>
              </a:rPr>
              <a:t>Digital </a:t>
            </a:r>
          </a:p>
        </p:txBody>
      </p:sp>
      <p:sp>
        <p:nvSpPr>
          <p:cNvPr id="35" name="!!Rectangle 39">
            <a:extLst>
              <a:ext uri="{FF2B5EF4-FFF2-40B4-BE49-F238E27FC236}">
                <a16:creationId xmlns:a16="http://schemas.microsoft.com/office/drawing/2014/main" id="{FD5F673E-2ECF-4F4B-A8B8-A4EB4E255BF3}"/>
              </a:ext>
            </a:extLst>
          </p:cNvPr>
          <p:cNvSpPr/>
          <p:nvPr/>
        </p:nvSpPr>
        <p:spPr>
          <a:xfrm>
            <a:off x="1470604" y="2892501"/>
            <a:ext cx="2438703"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200" b="1">
                <a:latin typeface="Arial" panose="020B0604020202020204" pitchFamily="34" charset="0"/>
                <a:ea typeface="Cambria" panose="02040503050406030204" pitchFamily="18" charset="0"/>
                <a:cs typeface="Arial" panose="020B0604020202020204" pitchFamily="34" charset="0"/>
              </a:rPr>
              <a:t>Mobility</a:t>
            </a:r>
          </a:p>
        </p:txBody>
      </p:sp>
      <p:sp>
        <p:nvSpPr>
          <p:cNvPr id="36" name="!!Rectangle 39">
            <a:extLst>
              <a:ext uri="{FF2B5EF4-FFF2-40B4-BE49-F238E27FC236}">
                <a16:creationId xmlns:a16="http://schemas.microsoft.com/office/drawing/2014/main" id="{D1C31DA7-C08B-43B9-AA5C-D771D0C1B012}"/>
              </a:ext>
            </a:extLst>
          </p:cNvPr>
          <p:cNvSpPr/>
          <p:nvPr/>
        </p:nvSpPr>
        <p:spPr>
          <a:xfrm>
            <a:off x="1470604" y="3746861"/>
            <a:ext cx="2438703" cy="7054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3200" b="1">
                <a:latin typeface="Arial" panose="020B0604020202020204" pitchFamily="34" charset="0"/>
                <a:ea typeface="Cambria" panose="02040503050406030204" pitchFamily="18" charset="0"/>
                <a:cs typeface="Arial" panose="020B0604020202020204" pitchFamily="34" charset="0"/>
              </a:rPr>
              <a:t>Alignment</a:t>
            </a:r>
          </a:p>
        </p:txBody>
      </p:sp>
      <p:sp>
        <p:nvSpPr>
          <p:cNvPr id="37" name="!!Rectangle 39">
            <a:extLst>
              <a:ext uri="{FF2B5EF4-FFF2-40B4-BE49-F238E27FC236}">
                <a16:creationId xmlns:a16="http://schemas.microsoft.com/office/drawing/2014/main" id="{8C26D922-A551-4FCE-8FB4-294F5A557636}"/>
              </a:ext>
            </a:extLst>
          </p:cNvPr>
          <p:cNvSpPr/>
          <p:nvPr/>
        </p:nvSpPr>
        <p:spPr>
          <a:xfrm>
            <a:off x="133566" y="2032514"/>
            <a:ext cx="1337038" cy="705457"/>
          </a:xfrm>
          <a:prstGeom prst="rect">
            <a:avLst/>
          </a:prstGeom>
          <a: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38" name="!!Rectangle 39">
            <a:extLst>
              <a:ext uri="{FF2B5EF4-FFF2-40B4-BE49-F238E27FC236}">
                <a16:creationId xmlns:a16="http://schemas.microsoft.com/office/drawing/2014/main" id="{A472383A-3BFB-4A27-BD9D-550FEEB2E4F7}"/>
              </a:ext>
            </a:extLst>
          </p:cNvPr>
          <p:cNvSpPr/>
          <p:nvPr/>
        </p:nvSpPr>
        <p:spPr>
          <a:xfrm>
            <a:off x="133564" y="2892501"/>
            <a:ext cx="1337038" cy="705457"/>
          </a:xfrm>
          <a:prstGeom prst="rect">
            <a:avLst/>
          </a:prstGeom>
          <a: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39" name="!!Rectangle 39">
            <a:extLst>
              <a:ext uri="{FF2B5EF4-FFF2-40B4-BE49-F238E27FC236}">
                <a16:creationId xmlns:a16="http://schemas.microsoft.com/office/drawing/2014/main" id="{D7553000-CC0E-449D-8782-44682541F022}"/>
              </a:ext>
            </a:extLst>
          </p:cNvPr>
          <p:cNvSpPr/>
          <p:nvPr/>
        </p:nvSpPr>
        <p:spPr>
          <a:xfrm>
            <a:off x="133566" y="3746860"/>
            <a:ext cx="1337038" cy="705457"/>
          </a:xfrm>
          <a:prstGeom prst="rect">
            <a:avLst/>
          </a:prstGeom>
          <a: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519817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19" grpId="0" animBg="1"/>
      <p:bldP spid="20" grpId="0" animBg="1"/>
      <p:bldP spid="21"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a:latin typeface="Gadugi" panose="020B0502040204020203" pitchFamily="34" charset="0"/>
                <a:ea typeface="Gadugi" panose="020B0502040204020203"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Title 1">
            <a:extLst>
              <a:ext uri="{FF2B5EF4-FFF2-40B4-BE49-F238E27FC236}">
                <a16:creationId xmlns:a16="http://schemas.microsoft.com/office/drawing/2014/main" id="{A1C89A30-8B80-4BE7-8018-1F42A257C50D}"/>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Tree>
    <p:extLst>
      <p:ext uri="{BB962C8B-B14F-4D97-AF65-F5344CB8AC3E}">
        <p14:creationId xmlns:p14="http://schemas.microsoft.com/office/powerpoint/2010/main" val="16509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9">
            <a:extLst>
              <a:ext uri="{FF2B5EF4-FFF2-40B4-BE49-F238E27FC236}">
                <a16:creationId xmlns:a16="http://schemas.microsoft.com/office/drawing/2014/main" id="{6D81CDB5-3BCC-47ED-A7E6-1E48D6757F28}"/>
              </a:ext>
            </a:extLst>
          </p:cNvPr>
          <p:cNvSpPr/>
          <p:nvPr/>
        </p:nvSpPr>
        <p:spPr>
          <a:xfrm>
            <a:off x="7119991" y="4315490"/>
            <a:ext cx="4301358" cy="99427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Levelling Up &amp; transport </a:t>
            </a:r>
          </a:p>
        </p:txBody>
      </p:sp>
      <p:sp>
        <p:nvSpPr>
          <p:cNvPr id="37" name="!!Rectangle 39">
            <a:extLst>
              <a:ext uri="{FF2B5EF4-FFF2-40B4-BE49-F238E27FC236}">
                <a16:creationId xmlns:a16="http://schemas.microsoft.com/office/drawing/2014/main" id="{8455B416-79C5-4277-86BC-CBBE8FC0152C}"/>
              </a:ext>
            </a:extLst>
          </p:cNvPr>
          <p:cNvSpPr/>
          <p:nvPr/>
        </p:nvSpPr>
        <p:spPr>
          <a:xfrm>
            <a:off x="7119991" y="2956547"/>
            <a:ext cx="4301358" cy="99427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Digital interventions </a:t>
            </a:r>
          </a:p>
        </p:txBody>
      </p:sp>
      <p:sp>
        <p:nvSpPr>
          <p:cNvPr id="38" name="!!Rectangle 39">
            <a:extLst>
              <a:ext uri="{FF2B5EF4-FFF2-40B4-BE49-F238E27FC236}">
                <a16:creationId xmlns:a16="http://schemas.microsoft.com/office/drawing/2014/main" id="{2C47AF6C-7272-48DA-BCE2-0B952B8269B3}"/>
              </a:ext>
            </a:extLst>
          </p:cNvPr>
          <p:cNvSpPr/>
          <p:nvPr/>
        </p:nvSpPr>
        <p:spPr>
          <a:xfrm>
            <a:off x="7119991" y="1653736"/>
            <a:ext cx="4301358" cy="99427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Health and Care Academy</a:t>
            </a:r>
          </a:p>
        </p:txBody>
      </p:sp>
      <p:sp>
        <p:nvSpPr>
          <p:cNvPr id="23" name="!!Rail3">
            <a:extLst>
              <a:ext uri="{FF2B5EF4-FFF2-40B4-BE49-F238E27FC236}">
                <a16:creationId xmlns:a16="http://schemas.microsoft.com/office/drawing/2014/main" id="{7472EEF2-A5B6-40F2-BA4E-B7C35A9C41B6}"/>
              </a:ext>
            </a:extLst>
          </p:cNvPr>
          <p:cNvSpPr/>
          <p:nvPr/>
        </p:nvSpPr>
        <p:spPr>
          <a:xfrm>
            <a:off x="6558109" y="1720306"/>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27" name="!!Rail3">
            <a:extLst>
              <a:ext uri="{FF2B5EF4-FFF2-40B4-BE49-F238E27FC236}">
                <a16:creationId xmlns:a16="http://schemas.microsoft.com/office/drawing/2014/main" id="{AA873A0E-A44B-4FD1-8509-0ECA1191A46B}"/>
              </a:ext>
            </a:extLst>
          </p:cNvPr>
          <p:cNvSpPr/>
          <p:nvPr/>
        </p:nvSpPr>
        <p:spPr>
          <a:xfrm>
            <a:off x="6558109" y="3017898"/>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29" name="!!Rail3">
            <a:extLst>
              <a:ext uri="{FF2B5EF4-FFF2-40B4-BE49-F238E27FC236}">
                <a16:creationId xmlns:a16="http://schemas.microsoft.com/office/drawing/2014/main" id="{7C2FE384-B333-475D-B3BD-78CEC2C3E916}"/>
              </a:ext>
            </a:extLst>
          </p:cNvPr>
          <p:cNvSpPr/>
          <p:nvPr/>
        </p:nvSpPr>
        <p:spPr>
          <a:xfrm>
            <a:off x="6558109" y="4459900"/>
            <a:ext cx="650782"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sp>
        <p:nvSpPr>
          <p:cNvPr id="45" name="!!Rectangle 39">
            <a:extLst>
              <a:ext uri="{FF2B5EF4-FFF2-40B4-BE49-F238E27FC236}">
                <a16:creationId xmlns:a16="http://schemas.microsoft.com/office/drawing/2014/main" id="{F60EC8E6-17A9-4E71-B60B-D8E47B91ECAE}"/>
              </a:ext>
            </a:extLst>
          </p:cNvPr>
          <p:cNvSpPr/>
          <p:nvPr/>
        </p:nvSpPr>
        <p:spPr>
          <a:xfrm>
            <a:off x="1545322" y="1788026"/>
            <a:ext cx="2246375"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000" b="1">
                <a:latin typeface="Arial" panose="020B0604020202020204" pitchFamily="34" charset="0"/>
                <a:ea typeface="Cambria" panose="02040503050406030204" pitchFamily="18" charset="0"/>
                <a:cs typeface="Arial" panose="020B0604020202020204" pitchFamily="34" charset="0"/>
              </a:rPr>
              <a:t>Digital </a:t>
            </a:r>
          </a:p>
        </p:txBody>
      </p:sp>
      <p:sp>
        <p:nvSpPr>
          <p:cNvPr id="46" name="!!Rectangle 39">
            <a:extLst>
              <a:ext uri="{FF2B5EF4-FFF2-40B4-BE49-F238E27FC236}">
                <a16:creationId xmlns:a16="http://schemas.microsoft.com/office/drawing/2014/main" id="{4D58F8C9-A946-44A0-A83B-58F9B62460EE}"/>
              </a:ext>
            </a:extLst>
          </p:cNvPr>
          <p:cNvSpPr/>
          <p:nvPr/>
        </p:nvSpPr>
        <p:spPr>
          <a:xfrm>
            <a:off x="1545322" y="2648012"/>
            <a:ext cx="2246375"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000" b="1">
                <a:latin typeface="Arial" panose="020B0604020202020204" pitchFamily="34" charset="0"/>
                <a:ea typeface="Cambria" panose="02040503050406030204" pitchFamily="18" charset="0"/>
                <a:cs typeface="Arial" panose="020B0604020202020204" pitchFamily="34" charset="0"/>
              </a:rPr>
              <a:t>Mobility</a:t>
            </a:r>
          </a:p>
        </p:txBody>
      </p:sp>
      <p:sp>
        <p:nvSpPr>
          <p:cNvPr id="47" name="!!Rectangle 39">
            <a:extLst>
              <a:ext uri="{FF2B5EF4-FFF2-40B4-BE49-F238E27FC236}">
                <a16:creationId xmlns:a16="http://schemas.microsoft.com/office/drawing/2014/main" id="{E168516E-A394-42EE-AE32-C3C2971D43D9}"/>
              </a:ext>
            </a:extLst>
          </p:cNvPr>
          <p:cNvSpPr/>
          <p:nvPr/>
        </p:nvSpPr>
        <p:spPr>
          <a:xfrm>
            <a:off x="1545322" y="3502372"/>
            <a:ext cx="2246375"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3000" b="1">
                <a:latin typeface="Arial" panose="020B0604020202020204" pitchFamily="34" charset="0"/>
                <a:ea typeface="Cambria" panose="02040503050406030204" pitchFamily="18" charset="0"/>
                <a:cs typeface="Arial" panose="020B0604020202020204" pitchFamily="34" charset="0"/>
              </a:rPr>
              <a:t>Alignment</a:t>
            </a:r>
          </a:p>
        </p:txBody>
      </p:sp>
      <p:sp>
        <p:nvSpPr>
          <p:cNvPr id="48" name="!!Rectangle 39">
            <a:extLst>
              <a:ext uri="{FF2B5EF4-FFF2-40B4-BE49-F238E27FC236}">
                <a16:creationId xmlns:a16="http://schemas.microsoft.com/office/drawing/2014/main" id="{6B5C1154-7F3B-450E-AE2C-5CE303E007AD}"/>
              </a:ext>
            </a:extLst>
          </p:cNvPr>
          <p:cNvSpPr/>
          <p:nvPr/>
        </p:nvSpPr>
        <p:spPr>
          <a:xfrm>
            <a:off x="208284" y="1788025"/>
            <a:ext cx="1337038" cy="705457"/>
          </a:xfrm>
          <a:prstGeom prst="rect">
            <a:avLst/>
          </a:prstGeom>
          <a: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49" name="!!Rectangle 39">
            <a:extLst>
              <a:ext uri="{FF2B5EF4-FFF2-40B4-BE49-F238E27FC236}">
                <a16:creationId xmlns:a16="http://schemas.microsoft.com/office/drawing/2014/main" id="{1F9901CA-5482-4063-B8A0-DABB65D02BA0}"/>
              </a:ext>
            </a:extLst>
          </p:cNvPr>
          <p:cNvSpPr/>
          <p:nvPr/>
        </p:nvSpPr>
        <p:spPr>
          <a:xfrm>
            <a:off x="208282" y="2648012"/>
            <a:ext cx="1337038" cy="705457"/>
          </a:xfrm>
          <a:prstGeom prst="rect">
            <a:avLst/>
          </a:prstGeom>
          <a: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50" name="!!Rectangle 39">
            <a:extLst>
              <a:ext uri="{FF2B5EF4-FFF2-40B4-BE49-F238E27FC236}">
                <a16:creationId xmlns:a16="http://schemas.microsoft.com/office/drawing/2014/main" id="{99F83A59-1B5E-4961-A98E-CF55BD08558B}"/>
              </a:ext>
            </a:extLst>
          </p:cNvPr>
          <p:cNvSpPr/>
          <p:nvPr/>
        </p:nvSpPr>
        <p:spPr>
          <a:xfrm>
            <a:off x="208284" y="3502371"/>
            <a:ext cx="1337038" cy="705457"/>
          </a:xfrm>
          <a:prstGeom prst="rect">
            <a:avLst/>
          </a:prstGeom>
          <a: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19" name="Rectangle 18">
            <a:extLst>
              <a:ext uri="{FF2B5EF4-FFF2-40B4-BE49-F238E27FC236}">
                <a16:creationId xmlns:a16="http://schemas.microsoft.com/office/drawing/2014/main" id="{2FB56BD5-F6D9-4DFC-A7E8-275924EF3147}"/>
              </a:ext>
            </a:extLst>
          </p:cNvPr>
          <p:cNvSpPr/>
          <p:nvPr/>
        </p:nvSpPr>
        <p:spPr>
          <a:xfrm>
            <a:off x="4025385" y="1228095"/>
            <a:ext cx="1744915" cy="993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ea typeface="Cambria" panose="02040503050406030204" pitchFamily="18" charset="0"/>
                <a:cs typeface="Arial" panose="020B0604020202020204" pitchFamily="34" charset="0"/>
              </a:rPr>
              <a:t>Parents &amp; carers </a:t>
            </a:r>
            <a:endParaRPr lang="en-GB" sz="2400"/>
          </a:p>
        </p:txBody>
      </p:sp>
      <p:sp>
        <p:nvSpPr>
          <p:cNvPr id="21" name="Rectangle 20">
            <a:extLst>
              <a:ext uri="{FF2B5EF4-FFF2-40B4-BE49-F238E27FC236}">
                <a16:creationId xmlns:a16="http://schemas.microsoft.com/office/drawing/2014/main" id="{501CAFFF-C6AF-4AD3-B7B8-96622D4BAB70}"/>
              </a:ext>
            </a:extLst>
          </p:cNvPr>
          <p:cNvSpPr/>
          <p:nvPr/>
        </p:nvSpPr>
        <p:spPr>
          <a:xfrm>
            <a:off x="4025385" y="2449260"/>
            <a:ext cx="1744915" cy="955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Workforce </a:t>
            </a:r>
          </a:p>
        </p:txBody>
      </p:sp>
      <p:sp>
        <p:nvSpPr>
          <p:cNvPr id="22" name="Rectangle 21">
            <a:extLst>
              <a:ext uri="{FF2B5EF4-FFF2-40B4-BE49-F238E27FC236}">
                <a16:creationId xmlns:a16="http://schemas.microsoft.com/office/drawing/2014/main" id="{2A9C5FED-D3E2-4A1B-A05B-E58F68EB4C4B}"/>
              </a:ext>
            </a:extLst>
          </p:cNvPr>
          <p:cNvSpPr/>
          <p:nvPr/>
        </p:nvSpPr>
        <p:spPr>
          <a:xfrm>
            <a:off x="4025385" y="3646082"/>
            <a:ext cx="1744915" cy="9190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Employers </a:t>
            </a:r>
          </a:p>
        </p:txBody>
      </p:sp>
      <p:sp>
        <p:nvSpPr>
          <p:cNvPr id="24" name="Rectangle 23">
            <a:extLst>
              <a:ext uri="{FF2B5EF4-FFF2-40B4-BE49-F238E27FC236}">
                <a16:creationId xmlns:a16="http://schemas.microsoft.com/office/drawing/2014/main" id="{D7B4F787-DCF6-4919-9A98-12D72A5A65CA}"/>
              </a:ext>
            </a:extLst>
          </p:cNvPr>
          <p:cNvSpPr/>
          <p:nvPr/>
        </p:nvSpPr>
        <p:spPr>
          <a:xfrm>
            <a:off x="4025386" y="4726029"/>
            <a:ext cx="1744915" cy="1007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Anchors </a:t>
            </a:r>
          </a:p>
        </p:txBody>
      </p:sp>
      <p:cxnSp>
        <p:nvCxnSpPr>
          <p:cNvPr id="26" name="Straight Connector 25">
            <a:extLst>
              <a:ext uri="{FF2B5EF4-FFF2-40B4-BE49-F238E27FC236}">
                <a16:creationId xmlns:a16="http://schemas.microsoft.com/office/drawing/2014/main" id="{73D577C2-D231-43C2-A4CD-A490513B81EC}"/>
              </a:ext>
            </a:extLst>
          </p:cNvPr>
          <p:cNvCxnSpPr/>
          <p:nvPr/>
        </p:nvCxnSpPr>
        <p:spPr>
          <a:xfrm>
            <a:off x="133564" y="154112"/>
            <a:ext cx="0" cy="585627"/>
          </a:xfrm>
          <a:prstGeom prst="line">
            <a:avLst/>
          </a:prstGeom>
          <a:ln w="571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95EF6F6-CB02-4E92-B398-6FFFA26E15C5}"/>
              </a:ext>
            </a:extLst>
          </p:cNvPr>
          <p:cNvCxnSpPr/>
          <p:nvPr/>
        </p:nvCxnSpPr>
        <p:spPr>
          <a:xfrm>
            <a:off x="3982576" y="154112"/>
            <a:ext cx="0" cy="585627"/>
          </a:xfrm>
          <a:prstGeom prst="line">
            <a:avLst/>
          </a:prstGeom>
          <a:ln w="57150"/>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657F78BF-2506-435A-A74A-CD27B039C701}"/>
              </a:ext>
            </a:extLst>
          </p:cNvPr>
          <p:cNvSpPr txBox="1"/>
          <p:nvPr/>
        </p:nvSpPr>
        <p:spPr>
          <a:xfrm>
            <a:off x="328773" y="154112"/>
            <a:ext cx="3020602" cy="584775"/>
          </a:xfrm>
          <a:prstGeom prst="rect">
            <a:avLst/>
          </a:prstGeom>
          <a:noFill/>
        </p:spPr>
        <p:txBody>
          <a:bodyPr wrap="square" rtlCol="0">
            <a:spAutoFit/>
          </a:bodyPr>
          <a:lstStyle/>
          <a:p>
            <a:r>
              <a:rPr lang="en-GB" sz="3200" b="1"/>
              <a:t>Building Blocks</a:t>
            </a:r>
          </a:p>
        </p:txBody>
      </p:sp>
      <p:sp>
        <p:nvSpPr>
          <p:cNvPr id="39" name="TextBox 38">
            <a:extLst>
              <a:ext uri="{FF2B5EF4-FFF2-40B4-BE49-F238E27FC236}">
                <a16:creationId xmlns:a16="http://schemas.microsoft.com/office/drawing/2014/main" id="{7BF82D7D-3BAD-4911-9BB0-CD6EA6388A82}"/>
              </a:ext>
            </a:extLst>
          </p:cNvPr>
          <p:cNvSpPr txBox="1"/>
          <p:nvPr/>
        </p:nvSpPr>
        <p:spPr>
          <a:xfrm>
            <a:off x="4025385" y="120311"/>
            <a:ext cx="3020602" cy="584775"/>
          </a:xfrm>
          <a:prstGeom prst="rect">
            <a:avLst/>
          </a:prstGeom>
          <a:noFill/>
        </p:spPr>
        <p:txBody>
          <a:bodyPr wrap="square" rtlCol="0">
            <a:spAutoFit/>
          </a:bodyPr>
          <a:lstStyle/>
          <a:p>
            <a:r>
              <a:rPr lang="en-GB" sz="3200" b="1"/>
              <a:t>Stakeholders</a:t>
            </a:r>
          </a:p>
        </p:txBody>
      </p:sp>
    </p:spTree>
    <p:extLst>
      <p:ext uri="{BB962C8B-B14F-4D97-AF65-F5344CB8AC3E}">
        <p14:creationId xmlns:p14="http://schemas.microsoft.com/office/powerpoint/2010/main" val="521793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23" grpId="0" animBg="1"/>
      <p:bldP spid="27" grpId="0" animBg="1"/>
      <p:bldP spid="2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a:extLst>
              <a:ext uri="{FF2B5EF4-FFF2-40B4-BE49-F238E27FC236}">
                <a16:creationId xmlns:a16="http://schemas.microsoft.com/office/drawing/2014/main" id="{C240DEA2-9BB5-4F30-8829-AB8B9390689D}"/>
              </a:ext>
            </a:extLst>
          </p:cNvPr>
          <p:cNvSpPr/>
          <p:nvPr/>
        </p:nvSpPr>
        <p:spPr>
          <a:xfrm>
            <a:off x="161024" y="1953993"/>
            <a:ext cx="2246375"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Digital </a:t>
            </a:r>
          </a:p>
        </p:txBody>
      </p:sp>
      <p:sp>
        <p:nvSpPr>
          <p:cNvPr id="5" name="!!Rectangle 39">
            <a:extLst>
              <a:ext uri="{FF2B5EF4-FFF2-40B4-BE49-F238E27FC236}">
                <a16:creationId xmlns:a16="http://schemas.microsoft.com/office/drawing/2014/main" id="{A00A8EBB-A060-48EB-993E-D74169DFEBDB}"/>
              </a:ext>
            </a:extLst>
          </p:cNvPr>
          <p:cNvSpPr/>
          <p:nvPr/>
        </p:nvSpPr>
        <p:spPr>
          <a:xfrm>
            <a:off x="161022" y="2986848"/>
            <a:ext cx="2246375"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Mobility</a:t>
            </a:r>
          </a:p>
        </p:txBody>
      </p:sp>
      <p:sp>
        <p:nvSpPr>
          <p:cNvPr id="6" name="!!Rectangle 39">
            <a:extLst>
              <a:ext uri="{FF2B5EF4-FFF2-40B4-BE49-F238E27FC236}">
                <a16:creationId xmlns:a16="http://schemas.microsoft.com/office/drawing/2014/main" id="{1E9B64F9-BAC1-48F6-B88B-23BBA87B535F}"/>
              </a:ext>
            </a:extLst>
          </p:cNvPr>
          <p:cNvSpPr/>
          <p:nvPr/>
        </p:nvSpPr>
        <p:spPr>
          <a:xfrm>
            <a:off x="161022" y="4019703"/>
            <a:ext cx="2159510"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Alignment</a:t>
            </a:r>
          </a:p>
        </p:txBody>
      </p:sp>
      <p:sp>
        <p:nvSpPr>
          <p:cNvPr id="19" name="TextBox 18">
            <a:extLst>
              <a:ext uri="{FF2B5EF4-FFF2-40B4-BE49-F238E27FC236}">
                <a16:creationId xmlns:a16="http://schemas.microsoft.com/office/drawing/2014/main" id="{9B70190F-3F79-40D1-AADE-71FB857CBAF6}"/>
              </a:ext>
            </a:extLst>
          </p:cNvPr>
          <p:cNvSpPr txBox="1"/>
          <p:nvPr/>
        </p:nvSpPr>
        <p:spPr>
          <a:xfrm>
            <a:off x="5772105" y="1250926"/>
            <a:ext cx="6030070" cy="1785104"/>
          </a:xfrm>
          <a:prstGeom prst="rect">
            <a:avLst/>
          </a:prstGeom>
          <a:solidFill>
            <a:srgbClr val="0070C0"/>
          </a:solidFill>
        </p:spPr>
        <p:txBody>
          <a:bodyPr wrap="square">
            <a:spAutoFit/>
          </a:bodyPr>
          <a:lstStyle/>
          <a:p>
            <a:r>
              <a:rPr lang="en-GB" sz="2200" b="1">
                <a:solidFill>
                  <a:schemeClr val="bg1"/>
                </a:solidFill>
                <a:latin typeface="Arial" panose="020B0604020202020204" pitchFamily="34" charset="0"/>
                <a:cs typeface="Arial" panose="020B0604020202020204" pitchFamily="34" charset="0"/>
              </a:rPr>
              <a:t>Outline business case for Health and Care academy that will be focal point for relevant transferable skills and how it will work with schools, employment clusters and community to align with Sheppey College</a:t>
            </a:r>
          </a:p>
        </p:txBody>
      </p:sp>
      <p:sp>
        <p:nvSpPr>
          <p:cNvPr id="20" name="TextBox 19">
            <a:extLst>
              <a:ext uri="{FF2B5EF4-FFF2-40B4-BE49-F238E27FC236}">
                <a16:creationId xmlns:a16="http://schemas.microsoft.com/office/drawing/2014/main" id="{3D8BCE19-3054-471B-A67B-90D3BDD2221C}"/>
              </a:ext>
            </a:extLst>
          </p:cNvPr>
          <p:cNvSpPr txBox="1"/>
          <p:nvPr/>
        </p:nvSpPr>
        <p:spPr>
          <a:xfrm>
            <a:off x="5797504" y="3532325"/>
            <a:ext cx="6004672" cy="1200329"/>
          </a:xfrm>
          <a:prstGeom prst="rect">
            <a:avLst/>
          </a:prstGeom>
          <a:solidFill>
            <a:srgbClr val="0070C0"/>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Inform digital interventions </a:t>
            </a:r>
            <a:r>
              <a:rPr lang="en-GB" sz="2400" b="1" err="1">
                <a:solidFill>
                  <a:schemeClr val="bg1"/>
                </a:solidFill>
                <a:latin typeface="Arial" panose="020B0604020202020204" pitchFamily="34" charset="0"/>
                <a:cs typeface="Arial" panose="020B0604020202020204" pitchFamily="34" charset="0"/>
              </a:rPr>
              <a:t>i.e</a:t>
            </a:r>
            <a:r>
              <a:rPr lang="en-GB" sz="2400" b="1">
                <a:solidFill>
                  <a:schemeClr val="bg1"/>
                </a:solidFill>
                <a:latin typeface="Arial" panose="020B0604020202020204" pitchFamily="34" charset="0"/>
                <a:cs typeface="Arial" panose="020B0604020202020204" pitchFamily="34" charset="0"/>
              </a:rPr>
              <a:t>: apprenticeship through lived experience of most at risk communities</a:t>
            </a:r>
          </a:p>
        </p:txBody>
      </p:sp>
      <p:sp>
        <p:nvSpPr>
          <p:cNvPr id="21" name="TextBox 20">
            <a:extLst>
              <a:ext uri="{FF2B5EF4-FFF2-40B4-BE49-F238E27FC236}">
                <a16:creationId xmlns:a16="http://schemas.microsoft.com/office/drawing/2014/main" id="{65639881-F9E9-4599-875A-71EDAD883EA6}"/>
              </a:ext>
            </a:extLst>
          </p:cNvPr>
          <p:cNvSpPr txBox="1"/>
          <p:nvPr/>
        </p:nvSpPr>
        <p:spPr>
          <a:xfrm>
            <a:off x="5772105" y="5163961"/>
            <a:ext cx="6030070" cy="1200329"/>
          </a:xfrm>
          <a:prstGeom prst="rect">
            <a:avLst/>
          </a:prstGeom>
          <a:solidFill>
            <a:srgbClr val="0070C0"/>
          </a:solidFill>
        </p:spPr>
        <p:txBody>
          <a:bodyPr wrap="square">
            <a:spAutoFit/>
          </a:bodyPr>
          <a:lstStyle/>
          <a:p>
            <a:r>
              <a:rPr lang="en-GB" sz="2400" b="1">
                <a:solidFill>
                  <a:schemeClr val="bg1"/>
                </a:solidFill>
                <a:latin typeface="Arial" panose="020B0604020202020204" pitchFamily="34" charset="0"/>
                <a:cs typeface="Arial" panose="020B0604020202020204" pitchFamily="34" charset="0"/>
              </a:rPr>
              <a:t>Align levelling up and wider transport interventions to focus on employment and the island of swale</a:t>
            </a:r>
          </a:p>
        </p:txBody>
      </p:sp>
      <p:sp>
        <p:nvSpPr>
          <p:cNvPr id="22" name="!!Rail3">
            <a:extLst>
              <a:ext uri="{FF2B5EF4-FFF2-40B4-BE49-F238E27FC236}">
                <a16:creationId xmlns:a16="http://schemas.microsoft.com/office/drawing/2014/main" id="{919E8188-49DA-4558-8121-6422164F378C}"/>
              </a:ext>
            </a:extLst>
          </p:cNvPr>
          <p:cNvSpPr/>
          <p:nvPr/>
        </p:nvSpPr>
        <p:spPr>
          <a:xfrm>
            <a:off x="5191488" y="1616429"/>
            <a:ext cx="606016"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1</a:t>
            </a:r>
          </a:p>
        </p:txBody>
      </p:sp>
      <p:sp>
        <p:nvSpPr>
          <p:cNvPr id="24" name="!!Rail3">
            <a:extLst>
              <a:ext uri="{FF2B5EF4-FFF2-40B4-BE49-F238E27FC236}">
                <a16:creationId xmlns:a16="http://schemas.microsoft.com/office/drawing/2014/main" id="{4BB90BD6-1001-410C-8015-89163A7671B8}"/>
              </a:ext>
            </a:extLst>
          </p:cNvPr>
          <p:cNvSpPr/>
          <p:nvPr/>
        </p:nvSpPr>
        <p:spPr>
          <a:xfrm>
            <a:off x="5252516" y="3642059"/>
            <a:ext cx="606016"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2</a:t>
            </a:r>
          </a:p>
        </p:txBody>
      </p:sp>
      <p:sp>
        <p:nvSpPr>
          <p:cNvPr id="25" name="!!Rail3">
            <a:extLst>
              <a:ext uri="{FF2B5EF4-FFF2-40B4-BE49-F238E27FC236}">
                <a16:creationId xmlns:a16="http://schemas.microsoft.com/office/drawing/2014/main" id="{B1AF79FF-0BB3-4F13-A408-F91646EABC4E}"/>
              </a:ext>
            </a:extLst>
          </p:cNvPr>
          <p:cNvSpPr/>
          <p:nvPr/>
        </p:nvSpPr>
        <p:spPr>
          <a:xfrm>
            <a:off x="5252516" y="5196372"/>
            <a:ext cx="606016" cy="705456"/>
          </a:xfrm>
          <a:prstGeom prst="ellipse">
            <a:avLst/>
          </a:prstGeom>
          <a:solidFill>
            <a:srgbClr val="0070C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3</a:t>
            </a:r>
          </a:p>
        </p:txBody>
      </p:sp>
      <p:cxnSp>
        <p:nvCxnSpPr>
          <p:cNvPr id="27" name="Straight Connector 26">
            <a:extLst>
              <a:ext uri="{FF2B5EF4-FFF2-40B4-BE49-F238E27FC236}">
                <a16:creationId xmlns:a16="http://schemas.microsoft.com/office/drawing/2014/main" id="{C654664E-02F5-4EC3-AC57-3CA450F8C457}"/>
              </a:ext>
            </a:extLst>
          </p:cNvPr>
          <p:cNvCxnSpPr/>
          <p:nvPr/>
        </p:nvCxnSpPr>
        <p:spPr>
          <a:xfrm>
            <a:off x="133564" y="154112"/>
            <a:ext cx="0" cy="585627"/>
          </a:xfrm>
          <a:prstGeom prst="line">
            <a:avLst/>
          </a:prstGeom>
          <a:ln w="571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5F11BC3-49BD-4180-82A4-2456C7D91D36}"/>
              </a:ext>
            </a:extLst>
          </p:cNvPr>
          <p:cNvCxnSpPr/>
          <p:nvPr/>
        </p:nvCxnSpPr>
        <p:spPr>
          <a:xfrm>
            <a:off x="2781018" y="195364"/>
            <a:ext cx="0" cy="585627"/>
          </a:xfrm>
          <a:prstGeom prst="line">
            <a:avLst/>
          </a:prstGeom>
          <a:ln w="5715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A22D75B7-C470-4E14-B4A8-507DE6FDB2C0}"/>
              </a:ext>
            </a:extLst>
          </p:cNvPr>
          <p:cNvSpPr txBox="1"/>
          <p:nvPr/>
        </p:nvSpPr>
        <p:spPr>
          <a:xfrm>
            <a:off x="328773" y="154112"/>
            <a:ext cx="2404153" cy="1077218"/>
          </a:xfrm>
          <a:prstGeom prst="rect">
            <a:avLst/>
          </a:prstGeom>
          <a:noFill/>
        </p:spPr>
        <p:txBody>
          <a:bodyPr wrap="square" rtlCol="0">
            <a:spAutoFit/>
          </a:bodyPr>
          <a:lstStyle/>
          <a:p>
            <a:r>
              <a:rPr lang="en-GB" sz="3200" b="1"/>
              <a:t>Building Blocks</a:t>
            </a:r>
          </a:p>
        </p:txBody>
      </p:sp>
      <p:sp>
        <p:nvSpPr>
          <p:cNvPr id="30" name="TextBox 29">
            <a:extLst>
              <a:ext uri="{FF2B5EF4-FFF2-40B4-BE49-F238E27FC236}">
                <a16:creationId xmlns:a16="http://schemas.microsoft.com/office/drawing/2014/main" id="{5368E680-4192-4172-A767-E35F70CC4077}"/>
              </a:ext>
            </a:extLst>
          </p:cNvPr>
          <p:cNvSpPr txBox="1"/>
          <p:nvPr/>
        </p:nvSpPr>
        <p:spPr>
          <a:xfrm>
            <a:off x="2823827" y="161563"/>
            <a:ext cx="3020602" cy="584775"/>
          </a:xfrm>
          <a:prstGeom prst="rect">
            <a:avLst/>
          </a:prstGeom>
          <a:noFill/>
        </p:spPr>
        <p:txBody>
          <a:bodyPr wrap="square" rtlCol="0">
            <a:spAutoFit/>
          </a:bodyPr>
          <a:lstStyle/>
          <a:p>
            <a:r>
              <a:rPr lang="en-GB" sz="3200" b="1"/>
              <a:t>Stakeholders</a:t>
            </a:r>
          </a:p>
        </p:txBody>
      </p:sp>
      <p:cxnSp>
        <p:nvCxnSpPr>
          <p:cNvPr id="36" name="Straight Connector 35">
            <a:extLst>
              <a:ext uri="{FF2B5EF4-FFF2-40B4-BE49-F238E27FC236}">
                <a16:creationId xmlns:a16="http://schemas.microsoft.com/office/drawing/2014/main" id="{E589BA15-5771-46A1-B41A-7CBA1B121DAE}"/>
              </a:ext>
            </a:extLst>
          </p:cNvPr>
          <p:cNvCxnSpPr/>
          <p:nvPr/>
        </p:nvCxnSpPr>
        <p:spPr>
          <a:xfrm>
            <a:off x="5773431" y="235123"/>
            <a:ext cx="0" cy="585627"/>
          </a:xfrm>
          <a:prstGeom prst="line">
            <a:avLst/>
          </a:prstGeom>
          <a:ln w="5715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56FB8D72-D5E4-4058-BBE7-7C6C4A0926E3}"/>
              </a:ext>
            </a:extLst>
          </p:cNvPr>
          <p:cNvSpPr txBox="1"/>
          <p:nvPr/>
        </p:nvSpPr>
        <p:spPr>
          <a:xfrm>
            <a:off x="5816239" y="201322"/>
            <a:ext cx="4272981" cy="584775"/>
          </a:xfrm>
          <a:prstGeom prst="rect">
            <a:avLst/>
          </a:prstGeom>
          <a:noFill/>
        </p:spPr>
        <p:txBody>
          <a:bodyPr wrap="square" rtlCol="0">
            <a:spAutoFit/>
          </a:bodyPr>
          <a:lstStyle/>
          <a:p>
            <a:r>
              <a:rPr lang="en-GB" sz="3200" b="1"/>
              <a:t>Building Blocks</a:t>
            </a:r>
          </a:p>
        </p:txBody>
      </p:sp>
      <p:sp>
        <p:nvSpPr>
          <p:cNvPr id="31" name="Rectangle 30">
            <a:extLst>
              <a:ext uri="{FF2B5EF4-FFF2-40B4-BE49-F238E27FC236}">
                <a16:creationId xmlns:a16="http://schemas.microsoft.com/office/drawing/2014/main" id="{68CD30C0-8E7B-401E-BEDA-52D3D1642229}"/>
              </a:ext>
            </a:extLst>
          </p:cNvPr>
          <p:cNvSpPr/>
          <p:nvPr/>
        </p:nvSpPr>
        <p:spPr>
          <a:xfrm>
            <a:off x="2882238" y="1328619"/>
            <a:ext cx="1744915" cy="993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ea typeface="Cambria" panose="02040503050406030204" pitchFamily="18" charset="0"/>
                <a:cs typeface="Arial" panose="020B0604020202020204" pitchFamily="34" charset="0"/>
              </a:rPr>
              <a:t>Parents &amp; carers </a:t>
            </a:r>
            <a:endParaRPr lang="en-GB" sz="2400"/>
          </a:p>
        </p:txBody>
      </p:sp>
      <p:sp>
        <p:nvSpPr>
          <p:cNvPr id="32" name="Rectangle 31">
            <a:extLst>
              <a:ext uri="{FF2B5EF4-FFF2-40B4-BE49-F238E27FC236}">
                <a16:creationId xmlns:a16="http://schemas.microsoft.com/office/drawing/2014/main" id="{17AB2C34-4BB1-468B-9E6F-DA1D8F94FF7F}"/>
              </a:ext>
            </a:extLst>
          </p:cNvPr>
          <p:cNvSpPr/>
          <p:nvPr/>
        </p:nvSpPr>
        <p:spPr>
          <a:xfrm>
            <a:off x="2882238" y="2549784"/>
            <a:ext cx="1744915" cy="955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Workforce </a:t>
            </a:r>
          </a:p>
        </p:txBody>
      </p:sp>
      <p:sp>
        <p:nvSpPr>
          <p:cNvPr id="33" name="Rectangle 32">
            <a:extLst>
              <a:ext uri="{FF2B5EF4-FFF2-40B4-BE49-F238E27FC236}">
                <a16:creationId xmlns:a16="http://schemas.microsoft.com/office/drawing/2014/main" id="{D291AA73-913A-4D4E-A355-7419EDE5D506}"/>
              </a:ext>
            </a:extLst>
          </p:cNvPr>
          <p:cNvSpPr/>
          <p:nvPr/>
        </p:nvSpPr>
        <p:spPr>
          <a:xfrm>
            <a:off x="2882238" y="3746606"/>
            <a:ext cx="1744915" cy="9190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Employers </a:t>
            </a:r>
          </a:p>
        </p:txBody>
      </p:sp>
      <p:sp>
        <p:nvSpPr>
          <p:cNvPr id="34" name="Rectangle 33">
            <a:extLst>
              <a:ext uri="{FF2B5EF4-FFF2-40B4-BE49-F238E27FC236}">
                <a16:creationId xmlns:a16="http://schemas.microsoft.com/office/drawing/2014/main" id="{9B5E23A5-B856-4302-910A-2DCA8BFA535B}"/>
              </a:ext>
            </a:extLst>
          </p:cNvPr>
          <p:cNvSpPr/>
          <p:nvPr/>
        </p:nvSpPr>
        <p:spPr>
          <a:xfrm>
            <a:off x="2882239" y="4826553"/>
            <a:ext cx="1744915" cy="1007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Anchors </a:t>
            </a:r>
          </a:p>
        </p:txBody>
      </p:sp>
    </p:spTree>
    <p:extLst>
      <p:ext uri="{BB962C8B-B14F-4D97-AF65-F5344CB8AC3E}">
        <p14:creationId xmlns:p14="http://schemas.microsoft.com/office/powerpoint/2010/main" val="192239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a:extLst>
              <a:ext uri="{FF2B5EF4-FFF2-40B4-BE49-F238E27FC236}">
                <a16:creationId xmlns:a16="http://schemas.microsoft.com/office/drawing/2014/main" id="{9FC41023-91D0-4FA7-AC4E-B5EE628D677A}"/>
              </a:ext>
            </a:extLst>
          </p:cNvPr>
          <p:cNvSpPr/>
          <p:nvPr/>
        </p:nvSpPr>
        <p:spPr>
          <a:xfrm>
            <a:off x="936861" y="388486"/>
            <a:ext cx="6275598"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Impact" panose="020B0806030902050204" pitchFamily="34" charset="0"/>
                <a:ea typeface="Cambria" panose="02040503050406030204" pitchFamily="18" charset="0"/>
                <a:cs typeface="Arial" panose="020B0604020202020204" pitchFamily="34" charset="0"/>
              </a:rPr>
              <a:t>Swale Playbook Programme </a:t>
            </a:r>
          </a:p>
        </p:txBody>
      </p:sp>
      <p:sp>
        <p:nvSpPr>
          <p:cNvPr id="5" name="!!Rail3">
            <a:extLst>
              <a:ext uri="{FF2B5EF4-FFF2-40B4-BE49-F238E27FC236}">
                <a16:creationId xmlns:a16="http://schemas.microsoft.com/office/drawing/2014/main" id="{D865BAF6-EC22-49DD-B0A4-F9B154F0C80F}"/>
              </a:ext>
            </a:extLst>
          </p:cNvPr>
          <p:cNvSpPr/>
          <p:nvPr/>
        </p:nvSpPr>
        <p:spPr>
          <a:xfrm>
            <a:off x="363285" y="362263"/>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5</a:t>
            </a:r>
          </a:p>
        </p:txBody>
      </p:sp>
      <p:sp>
        <p:nvSpPr>
          <p:cNvPr id="19" name="Rectangle 18">
            <a:extLst>
              <a:ext uri="{FF2B5EF4-FFF2-40B4-BE49-F238E27FC236}">
                <a16:creationId xmlns:a16="http://schemas.microsoft.com/office/drawing/2014/main" id="{04B0B9AB-04BD-469F-8793-36F3CE6A3821}"/>
              </a:ext>
            </a:extLst>
          </p:cNvPr>
          <p:cNvSpPr/>
          <p:nvPr/>
        </p:nvSpPr>
        <p:spPr>
          <a:xfrm>
            <a:off x="250236" y="2612340"/>
            <a:ext cx="2789137" cy="2026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latin typeface="Arial" panose="020B0604020202020204" pitchFamily="34" charset="0"/>
                <a:ea typeface="Cambria" panose="02040503050406030204" pitchFamily="18" charset="0"/>
                <a:cs typeface="Arial" panose="020B0604020202020204" pitchFamily="34" charset="0"/>
              </a:rPr>
              <a:t>Equitable access to skills, competencies &amp; opportunity </a:t>
            </a:r>
            <a:endParaRPr lang="en-GB" sz="2600"/>
          </a:p>
        </p:txBody>
      </p:sp>
      <p:sp>
        <p:nvSpPr>
          <p:cNvPr id="20" name="Arrow: Bent 19">
            <a:extLst>
              <a:ext uri="{FF2B5EF4-FFF2-40B4-BE49-F238E27FC236}">
                <a16:creationId xmlns:a16="http://schemas.microsoft.com/office/drawing/2014/main" id="{8ED36257-C961-434E-9D97-2FDCDF17D683}"/>
              </a:ext>
            </a:extLst>
          </p:cNvPr>
          <p:cNvSpPr/>
          <p:nvPr/>
        </p:nvSpPr>
        <p:spPr>
          <a:xfrm>
            <a:off x="6351143" y="1626021"/>
            <a:ext cx="1203854" cy="986319"/>
          </a:xfrm>
          <a:prstGeom prst="bentArrow">
            <a:avLst>
              <a:gd name="adj1" fmla="val 25000"/>
              <a:gd name="adj2" fmla="val 25000"/>
              <a:gd name="adj3" fmla="val 25000"/>
              <a:gd name="adj4"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1" name="Arrow: Right 20">
            <a:extLst>
              <a:ext uri="{FF2B5EF4-FFF2-40B4-BE49-F238E27FC236}">
                <a16:creationId xmlns:a16="http://schemas.microsoft.com/office/drawing/2014/main" id="{76F7FD61-36BD-4A96-8E8D-19EA28554B01}"/>
              </a:ext>
            </a:extLst>
          </p:cNvPr>
          <p:cNvSpPr/>
          <p:nvPr/>
        </p:nvSpPr>
        <p:spPr>
          <a:xfrm>
            <a:off x="7209045" y="3548180"/>
            <a:ext cx="758073" cy="588196"/>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Arrow: Bent-Up 21">
            <a:extLst>
              <a:ext uri="{FF2B5EF4-FFF2-40B4-BE49-F238E27FC236}">
                <a16:creationId xmlns:a16="http://schemas.microsoft.com/office/drawing/2014/main" id="{3C360977-E9FE-43D2-B3C0-5F78388045A0}"/>
              </a:ext>
            </a:extLst>
          </p:cNvPr>
          <p:cNvSpPr/>
          <p:nvPr/>
        </p:nvSpPr>
        <p:spPr>
          <a:xfrm rot="5400000">
            <a:off x="6457783" y="4842275"/>
            <a:ext cx="839019" cy="1298903"/>
          </a:xfrm>
          <a:prstGeom prst="bentUpArrow">
            <a:avLst>
              <a:gd name="adj1" fmla="val 27643"/>
              <a:gd name="adj2" fmla="val 29624"/>
              <a:gd name="adj3" fmla="val 2500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39">
            <a:extLst>
              <a:ext uri="{FF2B5EF4-FFF2-40B4-BE49-F238E27FC236}">
                <a16:creationId xmlns:a16="http://schemas.microsoft.com/office/drawing/2014/main" id="{9875FEAC-D51B-4095-8B8A-0F137218E0E5}"/>
              </a:ext>
            </a:extLst>
          </p:cNvPr>
          <p:cNvSpPr/>
          <p:nvPr/>
        </p:nvSpPr>
        <p:spPr>
          <a:xfrm>
            <a:off x="9381222" y="1531930"/>
            <a:ext cx="2246375" cy="70545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Digital </a:t>
            </a:r>
          </a:p>
        </p:txBody>
      </p:sp>
      <p:sp>
        <p:nvSpPr>
          <p:cNvPr id="24" name="!!Rectangle 39">
            <a:extLst>
              <a:ext uri="{FF2B5EF4-FFF2-40B4-BE49-F238E27FC236}">
                <a16:creationId xmlns:a16="http://schemas.microsoft.com/office/drawing/2014/main" id="{AB06BF2C-936C-4F78-BC45-E49B6B51FC19}"/>
              </a:ext>
            </a:extLst>
          </p:cNvPr>
          <p:cNvSpPr/>
          <p:nvPr/>
        </p:nvSpPr>
        <p:spPr>
          <a:xfrm>
            <a:off x="9381224" y="3430919"/>
            <a:ext cx="2246375" cy="70545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Arial" panose="020B0604020202020204" pitchFamily="34" charset="0"/>
                <a:ea typeface="Cambria" panose="02040503050406030204" pitchFamily="18" charset="0"/>
                <a:cs typeface="Arial" panose="020B0604020202020204" pitchFamily="34" charset="0"/>
              </a:rPr>
              <a:t>Mobility</a:t>
            </a:r>
          </a:p>
        </p:txBody>
      </p:sp>
      <p:sp>
        <p:nvSpPr>
          <p:cNvPr id="25" name="!!Rectangle 39">
            <a:extLst>
              <a:ext uri="{FF2B5EF4-FFF2-40B4-BE49-F238E27FC236}">
                <a16:creationId xmlns:a16="http://schemas.microsoft.com/office/drawing/2014/main" id="{3ABDA4D7-A077-4E8B-965F-7A41F1E98EE9}"/>
              </a:ext>
            </a:extLst>
          </p:cNvPr>
          <p:cNvSpPr/>
          <p:nvPr/>
        </p:nvSpPr>
        <p:spPr>
          <a:xfrm>
            <a:off x="9381222" y="5329908"/>
            <a:ext cx="2246375" cy="70545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en-GB" sz="2800" b="1">
                <a:latin typeface="Arial" panose="020B0604020202020204" pitchFamily="34" charset="0"/>
                <a:ea typeface="Cambria" panose="02040503050406030204" pitchFamily="18" charset="0"/>
                <a:cs typeface="Arial" panose="020B0604020202020204" pitchFamily="34" charset="0"/>
              </a:rPr>
              <a:t>Alignment</a:t>
            </a:r>
          </a:p>
        </p:txBody>
      </p:sp>
      <p:sp>
        <p:nvSpPr>
          <p:cNvPr id="26" name="!!Rectangle 39">
            <a:extLst>
              <a:ext uri="{FF2B5EF4-FFF2-40B4-BE49-F238E27FC236}">
                <a16:creationId xmlns:a16="http://schemas.microsoft.com/office/drawing/2014/main" id="{5A6C6807-007C-41C9-8D26-2B7C4E4A8B1C}"/>
              </a:ext>
            </a:extLst>
          </p:cNvPr>
          <p:cNvSpPr/>
          <p:nvPr/>
        </p:nvSpPr>
        <p:spPr>
          <a:xfrm>
            <a:off x="8044184" y="1531929"/>
            <a:ext cx="1337038" cy="705457"/>
          </a:xfrm>
          <a:prstGeom prst="rect">
            <a:avLst/>
          </a:prstGeom>
          <a:blipFill>
            <a:blip r:embed="rId2" cstate="email">
              <a:duotone>
                <a:prstClr val="black"/>
                <a:srgbClr val="C00000">
                  <a:tint val="45000"/>
                  <a:satMod val="400000"/>
                </a:srgb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27" name="!!Rectangle 39">
            <a:extLst>
              <a:ext uri="{FF2B5EF4-FFF2-40B4-BE49-F238E27FC236}">
                <a16:creationId xmlns:a16="http://schemas.microsoft.com/office/drawing/2014/main" id="{E250AA04-2C98-4533-84E7-90927CDF24F3}"/>
              </a:ext>
            </a:extLst>
          </p:cNvPr>
          <p:cNvSpPr/>
          <p:nvPr/>
        </p:nvSpPr>
        <p:spPr>
          <a:xfrm>
            <a:off x="8044184" y="3430919"/>
            <a:ext cx="1337038" cy="705457"/>
          </a:xfrm>
          <a:prstGeom prst="rect">
            <a:avLst/>
          </a:prstGeom>
          <a:blipFill>
            <a:blip r:embed="rId3" cstate="email">
              <a:duotone>
                <a:prstClr val="black"/>
                <a:srgbClr val="C00000">
                  <a:tint val="45000"/>
                  <a:satMod val="400000"/>
                </a:srgb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28" name="!!Rectangle 39">
            <a:extLst>
              <a:ext uri="{FF2B5EF4-FFF2-40B4-BE49-F238E27FC236}">
                <a16:creationId xmlns:a16="http://schemas.microsoft.com/office/drawing/2014/main" id="{38C76038-7EDB-4CC2-9E2A-C7C26608997B}"/>
              </a:ext>
            </a:extLst>
          </p:cNvPr>
          <p:cNvSpPr/>
          <p:nvPr/>
        </p:nvSpPr>
        <p:spPr>
          <a:xfrm>
            <a:off x="8044184" y="5329907"/>
            <a:ext cx="1337038" cy="705457"/>
          </a:xfrm>
          <a:prstGeom prst="rect">
            <a:avLst/>
          </a:prstGeom>
          <a:blipFill>
            <a:blip r:embed="rId4" cstate="email">
              <a:duotone>
                <a:prstClr val="black"/>
                <a:srgbClr val="C00000">
                  <a:tint val="45000"/>
                  <a:satMod val="400000"/>
                </a:srgbClr>
              </a:duotone>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endParaRPr lang="en-GB" sz="3600" b="1">
              <a:latin typeface="Arial" panose="020B0604020202020204" pitchFamily="34" charset="0"/>
              <a:ea typeface="Cambria" panose="020405030504060302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77C9C4E9-F20A-4BA1-93E5-8CF64792C705}"/>
              </a:ext>
            </a:extLst>
          </p:cNvPr>
          <p:cNvSpPr/>
          <p:nvPr/>
        </p:nvSpPr>
        <p:spPr>
          <a:xfrm>
            <a:off x="3306863" y="2451986"/>
            <a:ext cx="2789137" cy="2620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latin typeface="Arial" panose="020B0604020202020204" pitchFamily="34" charset="0"/>
                <a:cs typeface="Arial" panose="020B0604020202020204" pitchFamily="34" charset="0"/>
              </a:rPr>
              <a:t>Potential Programme Partners: SBC, KCC, NHSE &amp; HEE </a:t>
            </a:r>
          </a:p>
        </p:txBody>
      </p:sp>
    </p:spTree>
    <p:extLst>
      <p:ext uri="{BB962C8B-B14F-4D97-AF65-F5344CB8AC3E}">
        <p14:creationId xmlns:p14="http://schemas.microsoft.com/office/powerpoint/2010/main" val="1394211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a:extLst>
              <a:ext uri="{FF2B5EF4-FFF2-40B4-BE49-F238E27FC236}">
                <a16:creationId xmlns:a16="http://schemas.microsoft.com/office/drawing/2014/main" id="{9FC41023-91D0-4FA7-AC4E-B5EE628D677A}"/>
              </a:ext>
            </a:extLst>
          </p:cNvPr>
          <p:cNvSpPr/>
          <p:nvPr/>
        </p:nvSpPr>
        <p:spPr>
          <a:xfrm>
            <a:off x="936861" y="388486"/>
            <a:ext cx="8412622"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Impact" panose="020B0806030902050204" pitchFamily="34" charset="0"/>
                <a:ea typeface="Cambria" panose="02040503050406030204" pitchFamily="18" charset="0"/>
                <a:cs typeface="Arial" panose="020B0604020202020204" pitchFamily="34" charset="0"/>
              </a:rPr>
              <a:t>Co-Production</a:t>
            </a:r>
          </a:p>
        </p:txBody>
      </p:sp>
      <p:sp>
        <p:nvSpPr>
          <p:cNvPr id="5" name="!!Rail3">
            <a:extLst>
              <a:ext uri="{FF2B5EF4-FFF2-40B4-BE49-F238E27FC236}">
                <a16:creationId xmlns:a16="http://schemas.microsoft.com/office/drawing/2014/main" id="{D865BAF6-EC22-49DD-B0A4-F9B154F0C80F}"/>
              </a:ext>
            </a:extLst>
          </p:cNvPr>
          <p:cNvSpPr/>
          <p:nvPr/>
        </p:nvSpPr>
        <p:spPr>
          <a:xfrm>
            <a:off x="363285" y="362263"/>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5</a:t>
            </a:r>
          </a:p>
        </p:txBody>
      </p:sp>
      <p:sp>
        <p:nvSpPr>
          <p:cNvPr id="15" name="Arrow: Right 14">
            <a:extLst>
              <a:ext uri="{FF2B5EF4-FFF2-40B4-BE49-F238E27FC236}">
                <a16:creationId xmlns:a16="http://schemas.microsoft.com/office/drawing/2014/main" id="{788EF83A-CB88-4ACC-91E1-B90091B35683}"/>
              </a:ext>
            </a:extLst>
          </p:cNvPr>
          <p:cNvSpPr/>
          <p:nvPr/>
        </p:nvSpPr>
        <p:spPr>
          <a:xfrm>
            <a:off x="1625229" y="1374169"/>
            <a:ext cx="2076759" cy="1482047"/>
          </a:xfrm>
          <a:prstGeom prst="rightArrow">
            <a:avLst>
              <a:gd name="adj1" fmla="val 100000"/>
              <a:gd name="adj2" fmla="val 2768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latin typeface="Arial" panose="020B0604020202020204" pitchFamily="34" charset="0"/>
                <a:cs typeface="Arial" panose="020B0604020202020204" pitchFamily="34" charset="0"/>
              </a:rPr>
              <a:t>Design </a:t>
            </a:r>
          </a:p>
        </p:txBody>
      </p:sp>
      <p:sp>
        <p:nvSpPr>
          <p:cNvPr id="17" name="Arrow: Right 16">
            <a:extLst>
              <a:ext uri="{FF2B5EF4-FFF2-40B4-BE49-F238E27FC236}">
                <a16:creationId xmlns:a16="http://schemas.microsoft.com/office/drawing/2014/main" id="{09FA636B-345A-4939-9BCD-2236F4378A1A}"/>
              </a:ext>
            </a:extLst>
          </p:cNvPr>
          <p:cNvSpPr/>
          <p:nvPr/>
        </p:nvSpPr>
        <p:spPr>
          <a:xfrm>
            <a:off x="4685215" y="3136442"/>
            <a:ext cx="6163298" cy="1482047"/>
          </a:xfrm>
          <a:prstGeom prst="rightArrow">
            <a:avLst>
              <a:gd name="adj1" fmla="val 100000"/>
              <a:gd name="adj2" fmla="val 276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latin typeface="Arial" panose="020B0604020202020204" pitchFamily="34" charset="0"/>
                <a:cs typeface="Arial" panose="020B0604020202020204" pitchFamily="34" charset="0"/>
              </a:rPr>
              <a:t>Co-production &amp; Evaluation </a:t>
            </a:r>
          </a:p>
        </p:txBody>
      </p:sp>
      <p:sp>
        <p:nvSpPr>
          <p:cNvPr id="21" name="Arrow: Right 20">
            <a:extLst>
              <a:ext uri="{FF2B5EF4-FFF2-40B4-BE49-F238E27FC236}">
                <a16:creationId xmlns:a16="http://schemas.microsoft.com/office/drawing/2014/main" id="{0180921E-F3EF-493F-A07E-3404DC2A95A0}"/>
              </a:ext>
            </a:extLst>
          </p:cNvPr>
          <p:cNvSpPr/>
          <p:nvPr/>
        </p:nvSpPr>
        <p:spPr>
          <a:xfrm>
            <a:off x="8156168" y="4898715"/>
            <a:ext cx="3698496" cy="1482047"/>
          </a:xfrm>
          <a:prstGeom prst="rightArrow">
            <a:avLst>
              <a:gd name="adj1" fmla="val 100000"/>
              <a:gd name="adj2" fmla="val 2768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latin typeface="Arial" panose="020B0604020202020204" pitchFamily="34" charset="0"/>
                <a:cs typeface="Arial" panose="020B0604020202020204" pitchFamily="34" charset="0"/>
              </a:rPr>
              <a:t>Delivery </a:t>
            </a:r>
          </a:p>
        </p:txBody>
      </p:sp>
      <p:sp>
        <p:nvSpPr>
          <p:cNvPr id="2" name="Rectangle 1">
            <a:extLst>
              <a:ext uri="{FF2B5EF4-FFF2-40B4-BE49-F238E27FC236}">
                <a16:creationId xmlns:a16="http://schemas.microsoft.com/office/drawing/2014/main" id="{62039582-FC84-44E6-88C3-00D7CD58A20E}"/>
              </a:ext>
            </a:extLst>
          </p:cNvPr>
          <p:cNvSpPr/>
          <p:nvPr/>
        </p:nvSpPr>
        <p:spPr>
          <a:xfrm>
            <a:off x="361508" y="1374169"/>
            <a:ext cx="1263721" cy="1482047"/>
          </a:xfrm>
          <a:prstGeom prst="rect">
            <a:avLst/>
          </a:prstGeom>
          <a: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D57BEB6-71B3-417D-90A1-573BEC40F3B3}"/>
              </a:ext>
            </a:extLst>
          </p:cNvPr>
          <p:cNvSpPr/>
          <p:nvPr/>
        </p:nvSpPr>
        <p:spPr>
          <a:xfrm>
            <a:off x="2451100" y="3136442"/>
            <a:ext cx="2234115" cy="1482047"/>
          </a:xfrm>
          <a:prstGeom prst="rect">
            <a:avLst/>
          </a:prstGeom>
          <a:blipFill>
            <a:blip r:embed="rId3" cstate="email">
              <a:duotone>
                <a:prstClr val="black"/>
                <a:srgbClr val="C00000">
                  <a:tint val="45000"/>
                  <a:satMod val="400000"/>
                </a:srgb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DBCECE1-653E-42A8-91B0-EDA931F0AC97}"/>
              </a:ext>
            </a:extLst>
          </p:cNvPr>
          <p:cNvSpPr/>
          <p:nvPr/>
        </p:nvSpPr>
        <p:spPr>
          <a:xfrm>
            <a:off x="6684885" y="4898715"/>
            <a:ext cx="1471284" cy="1482047"/>
          </a:xfrm>
          <a:prstGeom prst="rect">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4393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a:extLst>
              <a:ext uri="{FF2B5EF4-FFF2-40B4-BE49-F238E27FC236}">
                <a16:creationId xmlns:a16="http://schemas.microsoft.com/office/drawing/2014/main" id="{E663BF9E-7E20-45BF-A2A2-9FA356EDF367}"/>
              </a:ext>
            </a:extLst>
          </p:cNvPr>
          <p:cNvSpPr/>
          <p:nvPr/>
        </p:nvSpPr>
        <p:spPr>
          <a:xfrm>
            <a:off x="936861" y="388486"/>
            <a:ext cx="6275598" cy="7054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2000" rtlCol="0" anchor="b"/>
          <a:lstStyle/>
          <a:p>
            <a:r>
              <a:rPr lang="en-GB" sz="3600" b="1">
                <a:latin typeface="Impact" panose="020B0806030902050204" pitchFamily="34" charset="0"/>
                <a:ea typeface="Cambria" panose="02040503050406030204" pitchFamily="18" charset="0"/>
                <a:cs typeface="Arial" panose="020B0604020202020204" pitchFamily="34" charset="0"/>
              </a:rPr>
              <a:t>Why we need action now</a:t>
            </a:r>
          </a:p>
        </p:txBody>
      </p:sp>
      <p:sp>
        <p:nvSpPr>
          <p:cNvPr id="5" name="!!Rail3">
            <a:extLst>
              <a:ext uri="{FF2B5EF4-FFF2-40B4-BE49-F238E27FC236}">
                <a16:creationId xmlns:a16="http://schemas.microsoft.com/office/drawing/2014/main" id="{6E46920E-AE6D-43A3-92A0-086FADB2FE38}"/>
              </a:ext>
            </a:extLst>
          </p:cNvPr>
          <p:cNvSpPr/>
          <p:nvPr/>
        </p:nvSpPr>
        <p:spPr>
          <a:xfrm>
            <a:off x="363285" y="362263"/>
            <a:ext cx="650782" cy="705456"/>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latin typeface="Impact" panose="020B0806030902050204" pitchFamily="34" charset="0"/>
                <a:cs typeface="Arial" panose="020B0604020202020204" pitchFamily="34" charset="0"/>
              </a:rPr>
              <a:t>5</a:t>
            </a:r>
          </a:p>
        </p:txBody>
      </p:sp>
      <p:sp>
        <p:nvSpPr>
          <p:cNvPr id="8" name="Rectangle 7">
            <a:extLst>
              <a:ext uri="{FF2B5EF4-FFF2-40B4-BE49-F238E27FC236}">
                <a16:creationId xmlns:a16="http://schemas.microsoft.com/office/drawing/2014/main" id="{2A365191-9BB8-43E7-9F18-8ABAB1588A33}"/>
              </a:ext>
            </a:extLst>
          </p:cNvPr>
          <p:cNvSpPr/>
          <p:nvPr/>
        </p:nvSpPr>
        <p:spPr>
          <a:xfrm>
            <a:off x="7490719" y="1191866"/>
            <a:ext cx="4427303" cy="2596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By taking the right action at a place level we can significantly address health and life outcomes for Swale residents</a:t>
            </a:r>
          </a:p>
        </p:txBody>
      </p:sp>
      <p:sp>
        <p:nvSpPr>
          <p:cNvPr id="9" name="Rectangle 8">
            <a:extLst>
              <a:ext uri="{FF2B5EF4-FFF2-40B4-BE49-F238E27FC236}">
                <a16:creationId xmlns:a16="http://schemas.microsoft.com/office/drawing/2014/main" id="{493C1AFB-70B3-49C8-9CF3-3D907BC9C729}"/>
              </a:ext>
            </a:extLst>
          </p:cNvPr>
          <p:cNvSpPr/>
          <p:nvPr/>
        </p:nvSpPr>
        <p:spPr>
          <a:xfrm>
            <a:off x="769684" y="1204702"/>
            <a:ext cx="5732715" cy="10955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8 years life expectancy disparity between wards in Swale</a:t>
            </a:r>
            <a:endParaRPr lang="en-GB" sz="2800"/>
          </a:p>
        </p:txBody>
      </p:sp>
      <p:sp>
        <p:nvSpPr>
          <p:cNvPr id="10" name="Rectangle 9">
            <a:extLst>
              <a:ext uri="{FF2B5EF4-FFF2-40B4-BE49-F238E27FC236}">
                <a16:creationId xmlns:a16="http://schemas.microsoft.com/office/drawing/2014/main" id="{5BBDDEA9-DE8F-4EE8-AE72-5E39C8A07358}"/>
              </a:ext>
            </a:extLst>
          </p:cNvPr>
          <p:cNvSpPr/>
          <p:nvPr/>
        </p:nvSpPr>
        <p:spPr>
          <a:xfrm>
            <a:off x="769683" y="3674260"/>
            <a:ext cx="5732715" cy="175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ea typeface="Cambria" panose="02040503050406030204" pitchFamily="18" charset="0"/>
                <a:cs typeface="Arial" panose="020B0604020202020204" pitchFamily="34" charset="0"/>
              </a:rPr>
              <a:t>Impact of Lockdown on school children where already </a:t>
            </a:r>
            <a:endParaRPr lang="en-GB" sz="2800"/>
          </a:p>
          <a:p>
            <a:r>
              <a:rPr lang="en-GB" sz="2800" b="1">
                <a:latin typeface="Arial" panose="020B0604020202020204" pitchFamily="34" charset="0"/>
                <a:ea typeface="Cambria" panose="02040503050406030204" pitchFamily="18" charset="0"/>
                <a:cs typeface="Arial" panose="020B0604020202020204" pitchFamily="34" charset="0"/>
              </a:rPr>
              <a:t>90% not achieving 5 GCSE qualifications</a:t>
            </a:r>
            <a:endParaRPr lang="en-GB" sz="2800" b="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93DD945-B054-44D0-80BD-9C5FC3BAE3C2}"/>
              </a:ext>
            </a:extLst>
          </p:cNvPr>
          <p:cNvSpPr/>
          <p:nvPr/>
        </p:nvSpPr>
        <p:spPr>
          <a:xfrm>
            <a:off x="760695" y="5517567"/>
            <a:ext cx="5732716" cy="11575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Cross Government national strategy for coastal communities</a:t>
            </a:r>
          </a:p>
        </p:txBody>
      </p:sp>
      <p:sp>
        <p:nvSpPr>
          <p:cNvPr id="16" name="Isosceles Triangle 15">
            <a:extLst>
              <a:ext uri="{FF2B5EF4-FFF2-40B4-BE49-F238E27FC236}">
                <a16:creationId xmlns:a16="http://schemas.microsoft.com/office/drawing/2014/main" id="{7B9046AD-803A-46F7-A165-F53718C23D2D}"/>
              </a:ext>
            </a:extLst>
          </p:cNvPr>
          <p:cNvSpPr/>
          <p:nvPr/>
        </p:nvSpPr>
        <p:spPr>
          <a:xfrm rot="5400000">
            <a:off x="5186809" y="3674680"/>
            <a:ext cx="3619500" cy="4318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3EBC5B9-54F3-4512-9B40-873E33F81401}"/>
              </a:ext>
            </a:extLst>
          </p:cNvPr>
          <p:cNvSpPr/>
          <p:nvPr/>
        </p:nvSpPr>
        <p:spPr>
          <a:xfrm>
            <a:off x="769682" y="2423836"/>
            <a:ext cx="5732716" cy="11575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latin typeface="Arial" panose="020B0604020202020204" pitchFamily="34" charset="0"/>
                <a:cs typeface="Arial" panose="020B0604020202020204" pitchFamily="34" charset="0"/>
              </a:rPr>
              <a:t>Health and Care staffing levels are unsustainable </a:t>
            </a:r>
          </a:p>
        </p:txBody>
      </p:sp>
      <p:sp>
        <p:nvSpPr>
          <p:cNvPr id="13" name="TextBox 12">
            <a:extLst>
              <a:ext uri="{FF2B5EF4-FFF2-40B4-BE49-F238E27FC236}">
                <a16:creationId xmlns:a16="http://schemas.microsoft.com/office/drawing/2014/main" id="{EC7A98BC-E399-4473-9BB2-101540B89D5B}"/>
              </a:ext>
            </a:extLst>
          </p:cNvPr>
          <p:cNvSpPr txBox="1"/>
          <p:nvPr/>
        </p:nvSpPr>
        <p:spPr>
          <a:xfrm>
            <a:off x="7490719" y="4123516"/>
            <a:ext cx="4427303" cy="2246769"/>
          </a:xfrm>
          <a:prstGeom prst="rect">
            <a:avLst/>
          </a:prstGeom>
          <a:solidFill>
            <a:srgbClr val="0070C0"/>
          </a:solidFill>
        </p:spPr>
        <p:txBody>
          <a:bodyPr wrap="square">
            <a:spAutoFit/>
          </a:bodyPr>
          <a:lstStyle/>
          <a:p>
            <a:r>
              <a:rPr lang="en-GB" sz="2800" b="1">
                <a:solidFill>
                  <a:schemeClr val="bg1"/>
                </a:solidFill>
                <a:latin typeface="Arial" panose="020B0604020202020204" pitchFamily="34" charset="0"/>
                <a:cs typeface="Arial" panose="020B0604020202020204" pitchFamily="34" charset="0"/>
              </a:rPr>
              <a:t>Coordination of existing programmes- and establish a national cross-sector pathfinder for coastal communities</a:t>
            </a:r>
            <a:endParaRPr lang="en-GB" sz="2800">
              <a:solidFill>
                <a:schemeClr val="bg1"/>
              </a:solidFill>
            </a:endParaRPr>
          </a:p>
        </p:txBody>
      </p:sp>
    </p:spTree>
    <p:extLst>
      <p:ext uri="{BB962C8B-B14F-4D97-AF65-F5344CB8AC3E}">
        <p14:creationId xmlns:p14="http://schemas.microsoft.com/office/powerpoint/2010/main" val="326098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a:latin typeface="Gadugi" panose="020B0502040204020203" pitchFamily="34" charset="0"/>
                <a:ea typeface="Gadugi" panose="020B0502040204020203"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1" y="4758780"/>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Title 1">
            <a:extLst>
              <a:ext uri="{FF2B5EF4-FFF2-40B4-BE49-F238E27FC236}">
                <a16:creationId xmlns:a16="http://schemas.microsoft.com/office/drawing/2014/main" id="{6BD197AE-AA4A-446A-BE21-1888FC88AC52}"/>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
        <p:nvSpPr>
          <p:cNvPr id="41" name="Rectangular Callout 22">
            <a:extLst>
              <a:ext uri="{FF2B5EF4-FFF2-40B4-BE49-F238E27FC236}">
                <a16:creationId xmlns:a16="http://schemas.microsoft.com/office/drawing/2014/main" id="{60F2D232-B363-49E7-8E00-062B9D646DEE}"/>
              </a:ext>
            </a:extLst>
          </p:cNvPr>
          <p:cNvSpPr/>
          <p:nvPr/>
        </p:nvSpPr>
        <p:spPr>
          <a:xfrm>
            <a:off x="5896323" y="2194741"/>
            <a:ext cx="5867487" cy="3677810"/>
          </a:xfrm>
          <a:prstGeom prst="wedgeRectCallout">
            <a:avLst>
              <a:gd name="adj1" fmla="val -65405"/>
              <a:gd name="adj2" fmla="val 34399"/>
            </a:avLst>
          </a:prstGeom>
          <a:solidFill>
            <a:schemeClr val="bg1"/>
          </a:solidFill>
          <a:ln w="28575" cap="flat" cmpd="sng" algn="ctr">
            <a:solidFill>
              <a:srgbClr val="00B050"/>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B4230734-468F-4A22-A561-9D0317BE20AE}"/>
              </a:ext>
            </a:extLst>
          </p:cNvPr>
          <p:cNvSpPr/>
          <p:nvPr/>
        </p:nvSpPr>
        <p:spPr>
          <a:xfrm>
            <a:off x="6048305" y="2898967"/>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3" name="Rectangle 42">
            <a:extLst>
              <a:ext uri="{FF2B5EF4-FFF2-40B4-BE49-F238E27FC236}">
                <a16:creationId xmlns:a16="http://schemas.microsoft.com/office/drawing/2014/main" id="{0B9F0F45-97EE-4DD3-A6DE-223B7650EC91}"/>
              </a:ext>
            </a:extLst>
          </p:cNvPr>
          <p:cNvSpPr/>
          <p:nvPr/>
        </p:nvSpPr>
        <p:spPr>
          <a:xfrm>
            <a:off x="6547106" y="2704680"/>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Recruitment and retention </a:t>
            </a:r>
          </a:p>
        </p:txBody>
      </p:sp>
      <p:sp>
        <p:nvSpPr>
          <p:cNvPr id="44" name="Oval 43">
            <a:extLst>
              <a:ext uri="{FF2B5EF4-FFF2-40B4-BE49-F238E27FC236}">
                <a16:creationId xmlns:a16="http://schemas.microsoft.com/office/drawing/2014/main" id="{25AFCF07-352B-4D95-88CE-E1F74D2118CD}"/>
              </a:ext>
            </a:extLst>
          </p:cNvPr>
          <p:cNvSpPr/>
          <p:nvPr/>
        </p:nvSpPr>
        <p:spPr>
          <a:xfrm>
            <a:off x="6062672" y="3801677"/>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5" name="Rectangle 44">
            <a:extLst>
              <a:ext uri="{FF2B5EF4-FFF2-40B4-BE49-F238E27FC236}">
                <a16:creationId xmlns:a16="http://schemas.microsoft.com/office/drawing/2014/main" id="{E0A0EFB1-4F32-4C8E-ABA5-1053F8FCBABD}"/>
              </a:ext>
            </a:extLst>
          </p:cNvPr>
          <p:cNvSpPr/>
          <p:nvPr/>
        </p:nvSpPr>
        <p:spPr>
          <a:xfrm>
            <a:off x="6561473" y="3607390"/>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Learning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cross-professional</a:t>
            </a:r>
          </a:p>
        </p:txBody>
      </p:sp>
      <p:sp>
        <p:nvSpPr>
          <p:cNvPr id="46" name="Oval 45">
            <a:extLst>
              <a:ext uri="{FF2B5EF4-FFF2-40B4-BE49-F238E27FC236}">
                <a16:creationId xmlns:a16="http://schemas.microsoft.com/office/drawing/2014/main" id="{FF81A5B6-D332-4F0C-AC98-4346F60B727C}"/>
              </a:ext>
            </a:extLst>
          </p:cNvPr>
          <p:cNvSpPr/>
          <p:nvPr/>
        </p:nvSpPr>
        <p:spPr>
          <a:xfrm>
            <a:off x="6062672" y="4716364"/>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7" name="Rectangle 46">
            <a:extLst>
              <a:ext uri="{FF2B5EF4-FFF2-40B4-BE49-F238E27FC236}">
                <a16:creationId xmlns:a16="http://schemas.microsoft.com/office/drawing/2014/main" id="{38F9849F-1D8B-419B-AE02-11DAE092D4DC}"/>
              </a:ext>
            </a:extLst>
          </p:cNvPr>
          <p:cNvSpPr/>
          <p:nvPr/>
        </p:nvSpPr>
        <p:spPr>
          <a:xfrm>
            <a:off x="6561473" y="4522077"/>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Skills ladders and competency based learning </a:t>
            </a:r>
          </a:p>
        </p:txBody>
      </p:sp>
    </p:spTree>
    <p:extLst>
      <p:ext uri="{BB962C8B-B14F-4D97-AF65-F5344CB8AC3E}">
        <p14:creationId xmlns:p14="http://schemas.microsoft.com/office/powerpoint/2010/main" val="778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a:latin typeface="Gadugi" panose="020B0502040204020203" pitchFamily="34" charset="0"/>
                <a:ea typeface="Gadugi" panose="020B0502040204020203"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1" y="4758780"/>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 name="Title 1">
            <a:extLst>
              <a:ext uri="{FF2B5EF4-FFF2-40B4-BE49-F238E27FC236}">
                <a16:creationId xmlns:a16="http://schemas.microsoft.com/office/drawing/2014/main" id="{6C9B5DBA-563A-48A1-9D4D-F3C0B5850D25}"/>
              </a:ext>
            </a:extLst>
          </p:cNvPr>
          <p:cNvSpPr txBox="1">
            <a:spLocks/>
          </p:cNvSpPr>
          <p:nvPr/>
        </p:nvSpPr>
        <p:spPr>
          <a:xfrm>
            <a:off x="300569" y="250745"/>
            <a:ext cx="9385300" cy="765175"/>
          </a:xfrm>
          <a:prstGeom prst="rect">
            <a:avLst/>
          </a:prstGeom>
          <a:gradFill>
            <a:gsLst>
              <a:gs pos="0">
                <a:schemeClr val="bg1">
                  <a:alpha val="0"/>
                </a:schemeClr>
              </a:gs>
              <a:gs pos="21000">
                <a:srgbClr val="D6043B"/>
              </a:gs>
              <a:gs pos="100000">
                <a:srgbClr val="D6043B"/>
              </a:gs>
            </a:gsLst>
            <a:lin ang="10800000" scaled="0"/>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rPr>
              <a:t>Playbook </a:t>
            </a:r>
            <a:endParaRPr kumimoji="0" lang="en-GB" sz="4400" b="1" i="0" u="none" strike="noStrike" kern="1200" cap="small" spc="0" normalizeH="0" baseline="0" noProof="0">
              <a:ln>
                <a:noFill/>
              </a:ln>
              <a:solidFill>
                <a:prstClr val="white"/>
              </a:solidFill>
              <a:effectLst/>
              <a:uLnTx/>
              <a:uFill>
                <a:solidFill>
                  <a:srgbClr val="D6043B"/>
                </a:solidFill>
              </a:uFill>
              <a:latin typeface="Gadugi" panose="020B0502040204020203" pitchFamily="34" charset="0"/>
              <a:ea typeface="+mj-ea"/>
              <a:cs typeface="+mj-cs"/>
            </a:endParaRPr>
          </a:p>
        </p:txBody>
      </p:sp>
    </p:spTree>
    <p:extLst>
      <p:ext uri="{BB962C8B-B14F-4D97-AF65-F5344CB8AC3E}">
        <p14:creationId xmlns:p14="http://schemas.microsoft.com/office/powerpoint/2010/main" val="347550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0B206FE2BC9E4FB3320D23A49A24A0" ma:contentTypeVersion="18" ma:contentTypeDescription="Create a new document." ma:contentTypeScope="" ma:versionID="1011019da0f8d4b4b2f62570ee5ce82a">
  <xsd:schema xmlns:xsd="http://www.w3.org/2001/XMLSchema" xmlns:xs="http://www.w3.org/2001/XMLSchema" xmlns:p="http://schemas.microsoft.com/office/2006/metadata/properties" xmlns:ns1="http://schemas.microsoft.com/sharepoint/v3" xmlns:ns2="4959bdb6-fbf6-46f8-bef5-083049efc1c5" xmlns:ns3="1d8e3042-42b7-454a-aee4-65c8bdb836b4" targetNamespace="http://schemas.microsoft.com/office/2006/metadata/properties" ma:root="true" ma:fieldsID="7e9bed4152b13fda0ade225cfabeb2ef" ns1:_="" ns2:_="" ns3:_="">
    <xsd:import namespace="http://schemas.microsoft.com/sharepoint/v3"/>
    <xsd:import namespace="4959bdb6-fbf6-46f8-bef5-083049efc1c5"/>
    <xsd:import namespace="1d8e3042-42b7-454a-aee4-65c8bdb836b4"/>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59bdb6-fbf6-46f8-bef5-083049efc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f34ccc8-7304-4c66-ba04-a1850823da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8e3042-42b7-454a-aee4-65c8bdb836b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8367b13-fd6d-4fd7-8cfe-5ede51ca503c}" ma:internalName="TaxCatchAll" ma:showField="CatchAllData" ma:web="1d8e3042-42b7-454a-aee4-65c8bdb83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959bdb6-fbf6-46f8-bef5-083049efc1c5">
      <Terms xmlns="http://schemas.microsoft.com/office/infopath/2007/PartnerControls"/>
    </lcf76f155ced4ddcb4097134ff3c332f>
    <TaxCatchAll xmlns="1d8e3042-42b7-454a-aee4-65c8bdb836b4" xsi:nil="true"/>
    <SharedWithUsers xmlns="1d8e3042-42b7-454a-aee4-65c8bdb836b4">
      <UserInfo>
        <DisplayName>Anushka Naidu</DisplayName>
        <AccountId>3858</AccountId>
        <AccountType/>
      </UserInfo>
      <UserInfo>
        <DisplayName>Jon Bashford</DisplayName>
        <AccountId>325</AccountId>
        <AccountType/>
      </UserInfo>
      <UserInfo>
        <DisplayName>George Evans-Jones</DisplayName>
        <AccountId>662</AccountId>
        <AccountType/>
      </UserInfo>
    </SharedWithUsers>
  </documentManagement>
</p:properties>
</file>

<file path=customXml/itemProps1.xml><?xml version="1.0" encoding="utf-8"?>
<ds:datastoreItem xmlns:ds="http://schemas.openxmlformats.org/officeDocument/2006/customXml" ds:itemID="{A25AD481-5E29-4B32-80C9-E7C92B0F6D18}">
  <ds:schemaRefs>
    <ds:schemaRef ds:uri="1d8e3042-42b7-454a-aee4-65c8bdb836b4"/>
    <ds:schemaRef ds:uri="4959bdb6-fbf6-46f8-bef5-083049efc1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2FD4A0-EBE1-439D-81F0-044E4808D40D}">
  <ds:schemaRefs>
    <ds:schemaRef ds:uri="http://schemas.microsoft.com/sharepoint/v3/contenttype/forms"/>
  </ds:schemaRefs>
</ds:datastoreItem>
</file>

<file path=customXml/itemProps3.xml><?xml version="1.0" encoding="utf-8"?>
<ds:datastoreItem xmlns:ds="http://schemas.openxmlformats.org/officeDocument/2006/customXml" ds:itemID="{2F41D3EC-E949-4E5B-94A2-B7C29C5B2DC9}">
  <ds:schemaRefs>
    <ds:schemaRef ds:uri="1d8e3042-42b7-454a-aee4-65c8bdb836b4"/>
    <ds:schemaRef ds:uri="4959bdb6-fbf6-46f8-bef5-083049efc1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183</TotalTime>
  <Words>3327</Words>
  <Application>Microsoft Office PowerPoint</Application>
  <PresentationFormat>Widescreen</PresentationFormat>
  <Paragraphs>960</Paragraphs>
  <Slides>74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Calibri Light</vt:lpstr>
      <vt:lpstr>Gadugi</vt:lpstr>
      <vt:lpstr>Impact</vt:lpstr>
      <vt:lpstr>Tw Cen MT</vt:lpstr>
      <vt:lpstr>Office Theme</vt:lpstr>
      <vt:lpstr>PowerPoint Presentation</vt:lpstr>
      <vt:lpstr>PowerPoint Presentation</vt:lpstr>
      <vt:lpstr>The Playbook</vt:lpstr>
      <vt:lpstr>PowerPoint Presentation</vt:lpstr>
      <vt:lpstr>The Playbook</vt:lpstr>
      <vt:lpstr>The Playbook</vt:lpstr>
      <vt:lpstr>The Playbook</vt:lpstr>
      <vt:lpstr>The Playbook</vt:lpstr>
      <vt:lpstr>The Playbook</vt:lpstr>
      <vt:lpstr>The Playbook</vt:lpstr>
      <vt:lpstr>The Playbook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Evans-Jones</dc:creator>
  <cp:lastModifiedBy>George Evans-Jones</cp:lastModifiedBy>
  <cp:revision>2</cp:revision>
  <dcterms:created xsi:type="dcterms:W3CDTF">2022-02-22T14:46:52Z</dcterms:created>
  <dcterms:modified xsi:type="dcterms:W3CDTF">2022-04-11T12:53:00Z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0x010100D40B206FE2BC9E4FB3320D23A49A24A0</vt:lpwstr>
  </property>
  <property fmtid="{D5CDD505-2E9C-101B-9397-08002B2CF9AE}" pid="3" name="MediaServiceImageTags">
    <vt:lpwstr/>
  </property>
</Properties>
</file>