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648" r:id="rId4"/>
    <p:sldMasterId id="2147483672" r:id="rId5"/>
  </p:sldMasterIdLst>
  <p:notesMasterIdLst>
    <p:notesMasterId r:id="rId57"/>
  </p:notesMasterIdLst>
  <p:handoutMasterIdLst>
    <p:handoutMasterId r:id="rId58"/>
  </p:handoutMasterIdLst>
  <p:sldIdLst>
    <p:sldId id="1470" r:id="rId6"/>
    <p:sldId id="882" r:id="rId7"/>
    <p:sldId id="1762" r:id="rId8"/>
    <p:sldId id="1763" r:id="rId9"/>
    <p:sldId id="1759" r:id="rId10"/>
    <p:sldId id="1760" r:id="rId11"/>
    <p:sldId id="1777" r:id="rId12"/>
    <p:sldId id="1776" r:id="rId13"/>
    <p:sldId id="1779" r:id="rId14"/>
    <p:sldId id="1778" r:id="rId15"/>
    <p:sldId id="1780" r:id="rId16"/>
    <p:sldId id="1787" r:id="rId17"/>
    <p:sldId id="1771" r:id="rId18"/>
    <p:sldId id="1781" r:id="rId19"/>
    <p:sldId id="1772" r:id="rId20"/>
    <p:sldId id="1786" r:id="rId21"/>
    <p:sldId id="1775" r:id="rId22"/>
    <p:sldId id="1785" r:id="rId23"/>
    <p:sldId id="1761" r:id="rId24"/>
    <p:sldId id="1765" r:id="rId25"/>
    <p:sldId id="1756" r:id="rId26"/>
    <p:sldId id="1813" r:id="rId27"/>
    <p:sldId id="1815" r:id="rId28"/>
    <p:sldId id="1790" r:id="rId29"/>
    <p:sldId id="1799" r:id="rId30"/>
    <p:sldId id="1796" r:id="rId31"/>
    <p:sldId id="1800" r:id="rId32"/>
    <p:sldId id="1791" r:id="rId33"/>
    <p:sldId id="1801" r:id="rId34"/>
    <p:sldId id="1789" r:id="rId35"/>
    <p:sldId id="1802" r:id="rId36"/>
    <p:sldId id="1788" r:id="rId37"/>
    <p:sldId id="1803" r:id="rId38"/>
    <p:sldId id="1795" r:id="rId39"/>
    <p:sldId id="1808" r:id="rId40"/>
    <p:sldId id="1809" r:id="rId41"/>
    <p:sldId id="1792" r:id="rId42"/>
    <p:sldId id="1806" r:id="rId43"/>
    <p:sldId id="1794" r:id="rId44"/>
    <p:sldId id="1805" r:id="rId45"/>
    <p:sldId id="1798" r:id="rId46"/>
    <p:sldId id="1807" r:id="rId47"/>
    <p:sldId id="1816" r:id="rId48"/>
    <p:sldId id="1767" r:id="rId49"/>
    <p:sldId id="1769" r:id="rId50"/>
    <p:sldId id="1768" r:id="rId51"/>
    <p:sldId id="1782" r:id="rId52"/>
    <p:sldId id="1784" r:id="rId53"/>
    <p:sldId id="1783" r:id="rId54"/>
    <p:sldId id="1764" r:id="rId55"/>
    <p:sldId id="1812" r:id="rId56"/>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12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43B"/>
    <a:srgbClr val="FFFFFF"/>
    <a:srgbClr val="9954CC"/>
    <a:srgbClr val="00B853"/>
    <a:srgbClr val="57257D"/>
    <a:srgbClr val="CC0066"/>
    <a:srgbClr val="09FF78"/>
    <a:srgbClr val="007434"/>
    <a:srgbClr val="007033"/>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695506-947C-4DD9-A8EA-8A0DE1DBCFB3}" v="1090" dt="2021-07-05T14:45:10.582"/>
    <p1510:client id="{C6A5607E-F34E-4C24-9885-47848DBA703D}" v="2008" dt="2021-07-06T10:14:56.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4" autoAdjust="0"/>
    <p:restoredTop sz="90538" autoAdjust="0"/>
  </p:normalViewPr>
  <p:slideViewPr>
    <p:cSldViewPr snapToGrid="0">
      <p:cViewPr varScale="1">
        <p:scale>
          <a:sx n="103" d="100"/>
          <a:sy n="103" d="100"/>
        </p:scale>
        <p:origin x="864"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57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1"/>
            <a:ext cx="2946400" cy="495765"/>
          </a:xfrm>
          <a:prstGeom prst="rect">
            <a:avLst/>
          </a:prstGeom>
        </p:spPr>
        <p:txBody>
          <a:bodyPr vert="horz" lIns="91440" tIns="45720" rIns="91440" bIns="45720" rtlCol="0"/>
          <a:lstStyle>
            <a:lvl1pPr algn="r">
              <a:defRPr sz="1200"/>
            </a:lvl1pPr>
          </a:lstStyle>
          <a:p>
            <a:fld id="{F8266FFC-4DB5-4C4D-A127-4BF153A5C51E}" type="datetimeFigureOut">
              <a:rPr lang="en-GB" smtClean="0"/>
              <a:t>06/07/2021</a:t>
            </a:fld>
            <a:endParaRPr lang="en-GB"/>
          </a:p>
        </p:txBody>
      </p:sp>
      <p:sp>
        <p:nvSpPr>
          <p:cNvPr id="4" name="Footer Placeholder 3"/>
          <p:cNvSpPr>
            <a:spLocks noGrp="1"/>
          </p:cNvSpPr>
          <p:nvPr>
            <p:ph type="ftr" sz="quarter" idx="2"/>
          </p:nvPr>
        </p:nvSpPr>
        <p:spPr>
          <a:xfrm>
            <a:off x="0" y="9378485"/>
            <a:ext cx="2946400" cy="4957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8485"/>
            <a:ext cx="2946400" cy="495765"/>
          </a:xfrm>
          <a:prstGeom prst="rect">
            <a:avLst/>
          </a:prstGeom>
        </p:spPr>
        <p:txBody>
          <a:bodyPr vert="horz" lIns="91440" tIns="45720" rIns="91440" bIns="45720" rtlCol="0" anchor="b"/>
          <a:lstStyle>
            <a:lvl1pPr algn="r">
              <a:defRPr sz="1200"/>
            </a:lvl1pPr>
          </a:lstStyle>
          <a:p>
            <a:fld id="{58B1DA8D-7623-4D22-9FAD-DC857A421F75}" type="slidenum">
              <a:rPr lang="en-GB" smtClean="0"/>
              <a:t>‹#›</a:t>
            </a:fld>
            <a:endParaRPr lang="en-GB"/>
          </a:p>
        </p:txBody>
      </p:sp>
    </p:spTree>
    <p:extLst>
      <p:ext uri="{BB962C8B-B14F-4D97-AF65-F5344CB8AC3E}">
        <p14:creationId xmlns:p14="http://schemas.microsoft.com/office/powerpoint/2010/main" val="2789059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5427"/>
          </a:xfrm>
          <a:prstGeom prst="rect">
            <a:avLst/>
          </a:prstGeom>
        </p:spPr>
        <p:txBody>
          <a:bodyPr vert="horz" lIns="91440" tIns="45720" rIns="91440" bIns="45720" rtlCol="0"/>
          <a:lstStyle>
            <a:lvl1pPr algn="r">
              <a:defRPr sz="1200"/>
            </a:lvl1pPr>
          </a:lstStyle>
          <a:p>
            <a:fld id="{8B590185-5F6E-41AD-B52A-ADAAB99A04B4}" type="datetimeFigureOut">
              <a:rPr lang="en-GB" smtClean="0"/>
              <a:t>06/07/2021</a:t>
            </a:fld>
            <a:endParaRPr lang="en-GB"/>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8824"/>
            <a:ext cx="2945659" cy="495426"/>
          </a:xfrm>
          <a:prstGeom prst="rect">
            <a:avLst/>
          </a:prstGeom>
        </p:spPr>
        <p:txBody>
          <a:bodyPr vert="horz" lIns="91440" tIns="45720" rIns="91440" bIns="45720" rtlCol="0" anchor="b"/>
          <a:lstStyle>
            <a:lvl1pPr algn="r">
              <a:defRPr sz="1200"/>
            </a:lvl1pPr>
          </a:lstStyle>
          <a:p>
            <a:fld id="{D12BFFA7-AB15-4494-AEED-2DBD36C977F4}" type="slidenum">
              <a:rPr lang="en-GB" smtClean="0"/>
              <a:t>‹#›</a:t>
            </a:fld>
            <a:endParaRPr lang="en-GB"/>
          </a:p>
        </p:txBody>
      </p:sp>
    </p:spTree>
    <p:extLst>
      <p:ext uri="{BB962C8B-B14F-4D97-AF65-F5344CB8AC3E}">
        <p14:creationId xmlns:p14="http://schemas.microsoft.com/office/powerpoint/2010/main" val="149225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975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5989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5925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0318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9771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9910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4003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002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2347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7070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57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5596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1432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8955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2969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672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2BFFA7-AB15-4494-AEED-2DBD36C977F4}" type="slidenum">
              <a:rPr lang="en-GB" smtClean="0"/>
              <a:t>24</a:t>
            </a:fld>
            <a:endParaRPr lang="en-GB"/>
          </a:p>
        </p:txBody>
      </p:sp>
    </p:spTree>
    <p:extLst>
      <p:ext uri="{BB962C8B-B14F-4D97-AF65-F5344CB8AC3E}">
        <p14:creationId xmlns:p14="http://schemas.microsoft.com/office/powerpoint/2010/main" val="2280498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2BFFA7-AB15-4494-AEED-2DBD36C977F4}" type="slidenum">
              <a:rPr lang="en-GB" smtClean="0"/>
              <a:t>25</a:t>
            </a:fld>
            <a:endParaRPr lang="en-GB"/>
          </a:p>
        </p:txBody>
      </p:sp>
    </p:spTree>
    <p:extLst>
      <p:ext uri="{BB962C8B-B14F-4D97-AF65-F5344CB8AC3E}">
        <p14:creationId xmlns:p14="http://schemas.microsoft.com/office/powerpoint/2010/main" val="1498585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2BFFA7-AB15-4494-AEED-2DBD36C977F4}" type="slidenum">
              <a:rPr lang="en-GB" smtClean="0"/>
              <a:t>26</a:t>
            </a:fld>
            <a:endParaRPr lang="en-GB"/>
          </a:p>
        </p:txBody>
      </p:sp>
    </p:spTree>
    <p:extLst>
      <p:ext uri="{BB962C8B-B14F-4D97-AF65-F5344CB8AC3E}">
        <p14:creationId xmlns:p14="http://schemas.microsoft.com/office/powerpoint/2010/main" val="2309662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2BFFA7-AB15-4494-AEED-2DBD36C977F4}" type="slidenum">
              <a:rPr lang="en-GB" smtClean="0"/>
              <a:t>27</a:t>
            </a:fld>
            <a:endParaRPr lang="en-GB"/>
          </a:p>
        </p:txBody>
      </p:sp>
    </p:spTree>
    <p:extLst>
      <p:ext uri="{BB962C8B-B14F-4D97-AF65-F5344CB8AC3E}">
        <p14:creationId xmlns:p14="http://schemas.microsoft.com/office/powerpoint/2010/main" val="583801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2BFFA7-AB15-4494-AEED-2DBD36C977F4}" type="slidenum">
              <a:rPr lang="en-GB" smtClean="0"/>
              <a:t>28</a:t>
            </a:fld>
            <a:endParaRPr lang="en-GB"/>
          </a:p>
        </p:txBody>
      </p:sp>
    </p:spTree>
    <p:extLst>
      <p:ext uri="{BB962C8B-B14F-4D97-AF65-F5344CB8AC3E}">
        <p14:creationId xmlns:p14="http://schemas.microsoft.com/office/powerpoint/2010/main" val="2875147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2BFFA7-AB15-4494-AEED-2DBD36C977F4}" type="slidenum">
              <a:rPr lang="en-GB" smtClean="0"/>
              <a:t>29</a:t>
            </a:fld>
            <a:endParaRPr lang="en-GB"/>
          </a:p>
        </p:txBody>
      </p:sp>
    </p:spTree>
    <p:extLst>
      <p:ext uri="{BB962C8B-B14F-4D97-AF65-F5344CB8AC3E}">
        <p14:creationId xmlns:p14="http://schemas.microsoft.com/office/powerpoint/2010/main" val="54174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6469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2BFFA7-AB15-4494-AEED-2DBD36C977F4}" type="slidenum">
              <a:rPr lang="en-GB" smtClean="0"/>
              <a:t>30</a:t>
            </a:fld>
            <a:endParaRPr lang="en-GB"/>
          </a:p>
        </p:txBody>
      </p:sp>
    </p:spTree>
    <p:extLst>
      <p:ext uri="{BB962C8B-B14F-4D97-AF65-F5344CB8AC3E}">
        <p14:creationId xmlns:p14="http://schemas.microsoft.com/office/powerpoint/2010/main" val="1736003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2BFFA7-AB15-4494-AEED-2DBD36C977F4}" type="slidenum">
              <a:rPr lang="en-GB" smtClean="0"/>
              <a:t>31</a:t>
            </a:fld>
            <a:endParaRPr lang="en-GB"/>
          </a:p>
        </p:txBody>
      </p:sp>
    </p:spTree>
    <p:extLst>
      <p:ext uri="{BB962C8B-B14F-4D97-AF65-F5344CB8AC3E}">
        <p14:creationId xmlns:p14="http://schemas.microsoft.com/office/powerpoint/2010/main" val="1348545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2BFFA7-AB15-4494-AEED-2DBD36C977F4}" type="slidenum">
              <a:rPr lang="en-GB" smtClean="0"/>
              <a:t>36</a:t>
            </a:fld>
            <a:endParaRPr lang="en-GB"/>
          </a:p>
        </p:txBody>
      </p:sp>
    </p:spTree>
    <p:extLst>
      <p:ext uri="{BB962C8B-B14F-4D97-AF65-F5344CB8AC3E}">
        <p14:creationId xmlns:p14="http://schemas.microsoft.com/office/powerpoint/2010/main" val="3902927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2BFFA7-AB15-4494-AEED-2DBD36C977F4}" type="slidenum">
              <a:rPr lang="en-GB" smtClean="0"/>
              <a:t>37</a:t>
            </a:fld>
            <a:endParaRPr lang="en-GB"/>
          </a:p>
        </p:txBody>
      </p:sp>
    </p:spTree>
    <p:extLst>
      <p:ext uri="{BB962C8B-B14F-4D97-AF65-F5344CB8AC3E}">
        <p14:creationId xmlns:p14="http://schemas.microsoft.com/office/powerpoint/2010/main" val="1498636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2BFFA7-AB15-4494-AEED-2DBD36C977F4}" type="slidenum">
              <a:rPr lang="en-GB" smtClean="0"/>
              <a:t>38</a:t>
            </a:fld>
            <a:endParaRPr lang="en-GB"/>
          </a:p>
        </p:txBody>
      </p:sp>
    </p:spTree>
    <p:extLst>
      <p:ext uri="{BB962C8B-B14F-4D97-AF65-F5344CB8AC3E}">
        <p14:creationId xmlns:p14="http://schemas.microsoft.com/office/powerpoint/2010/main" val="3737416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2BFFA7-AB15-4494-AEED-2DBD36C977F4}" type="slidenum">
              <a:rPr lang="en-GB" smtClean="0"/>
              <a:t>41</a:t>
            </a:fld>
            <a:endParaRPr lang="en-GB"/>
          </a:p>
        </p:txBody>
      </p:sp>
    </p:spTree>
    <p:extLst>
      <p:ext uri="{BB962C8B-B14F-4D97-AF65-F5344CB8AC3E}">
        <p14:creationId xmlns:p14="http://schemas.microsoft.com/office/powerpoint/2010/main" val="3236689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2BFFA7-AB15-4494-AEED-2DBD36C977F4}" type="slidenum">
              <a:rPr lang="en-GB" smtClean="0"/>
              <a:t>42</a:t>
            </a:fld>
            <a:endParaRPr lang="en-GB"/>
          </a:p>
        </p:txBody>
      </p:sp>
    </p:spTree>
    <p:extLst>
      <p:ext uri="{BB962C8B-B14F-4D97-AF65-F5344CB8AC3E}">
        <p14:creationId xmlns:p14="http://schemas.microsoft.com/office/powerpoint/2010/main" val="26599624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12BFFA7-AB15-4494-AEED-2DBD36C977F4}" type="slidenum">
              <a:rPr lang="en-GB" smtClean="0"/>
              <a:t>43</a:t>
            </a:fld>
            <a:endParaRPr lang="en-GB"/>
          </a:p>
        </p:txBody>
      </p:sp>
    </p:spTree>
    <p:extLst>
      <p:ext uri="{BB962C8B-B14F-4D97-AF65-F5344CB8AC3E}">
        <p14:creationId xmlns:p14="http://schemas.microsoft.com/office/powerpoint/2010/main" val="4180465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876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098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83571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5686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91294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36668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7558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8550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2BFFA7-AB15-4494-AEED-2DBD36C977F4}" type="slidenum">
              <a:rPr lang="en-GB" smtClean="0"/>
              <a:t>51</a:t>
            </a:fld>
            <a:endParaRPr lang="en-GB"/>
          </a:p>
        </p:txBody>
      </p:sp>
    </p:spTree>
    <p:extLst>
      <p:ext uri="{BB962C8B-B14F-4D97-AF65-F5344CB8AC3E}">
        <p14:creationId xmlns:p14="http://schemas.microsoft.com/office/powerpoint/2010/main" val="2566468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0249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7251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532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0849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2083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Master" Target="../slideMasters/slideMaster1.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BI title sl">
    <p:bg>
      <p:bgRef idx="1001">
        <a:schemeClr val="bg1"/>
      </p:bgRef>
    </p:bg>
    <p:spTree>
      <p:nvGrpSpPr>
        <p:cNvPr id="1" name=""/>
        <p:cNvGrpSpPr/>
        <p:nvPr/>
      </p:nvGrpSpPr>
      <p:grpSpPr>
        <a:xfrm>
          <a:off x="0" y="0"/>
          <a:ext cx="0" cy="0"/>
          <a:chOff x="0" y="0"/>
          <a:chExt cx="0" cy="0"/>
        </a:xfrm>
      </p:grpSpPr>
      <p:pic>
        <p:nvPicPr>
          <p:cNvPr id="12" name="Picture 11" descr="Image result for lonely">
            <a:extLst>
              <a:ext uri="{FF2B5EF4-FFF2-40B4-BE49-F238E27FC236}">
                <a16:creationId xmlns:a16="http://schemas.microsoft.com/office/drawing/2014/main" id="{124D138B-A14D-40B6-A52F-60BA0EF252F9}"/>
              </a:ext>
            </a:extLst>
          </p:cNvPr>
          <p:cNvPicPr>
            <a:picLocks noChangeAspect="1"/>
          </p:cNvPicPr>
          <p:nvPr userDrawn="1"/>
        </p:nvPicPr>
        <p:blipFill rotWithShape="1">
          <a:blip r:embed="rId2" cstate="screen">
            <a:duotone>
              <a:schemeClr val="accent2">
                <a:shade val="45000"/>
                <a:satMod val="135000"/>
              </a:schemeClr>
              <a:prstClr val="white"/>
            </a:duotone>
            <a:alphaModFix/>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3" name="Rectangle 2"/>
          <p:cNvSpPr/>
          <p:nvPr userDrawn="1"/>
        </p:nvSpPr>
        <p:spPr>
          <a:xfrm>
            <a:off x="0" y="0"/>
            <a:ext cx="12192000" cy="6858000"/>
          </a:xfrm>
          <a:prstGeom prst="rect">
            <a:avLst/>
          </a:prstGeom>
          <a:solidFill>
            <a:srgbClr val="D6043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24000" y="1122363"/>
            <a:ext cx="5808133" cy="2387600"/>
          </a:xfrm>
        </p:spPr>
        <p:txBody>
          <a:bodyPr anchor="ctr"/>
          <a:lstStyle>
            <a:lvl1pPr algn="l">
              <a:defRPr sz="6000" b="1" u="none">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a:xfrm>
            <a:off x="1523999" y="4746823"/>
            <a:ext cx="5808133" cy="765703"/>
          </a:xfrm>
          <a:prstGeom prst="rect">
            <a:avLst/>
          </a:prstGeom>
        </p:spPr>
        <p:txBody>
          <a:bodyPr/>
          <a:lstStyle>
            <a:lvl1pPr>
              <a:defRPr sz="3500">
                <a:solidFill>
                  <a:schemeClr val="bg1"/>
                </a:solidFill>
                <a:latin typeface="Gadugi" panose="020B0502040204020203" pitchFamily="34" charset="0"/>
              </a:defRPr>
            </a:lvl1pPr>
          </a:lstStyle>
          <a:p>
            <a:fld id="{24FEF7B2-C60D-442E-A0FF-F3EF87507B56}" type="datetime4">
              <a:rPr lang="en-GB" smtClean="0"/>
              <a:pPr/>
              <a:t>06 July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B113E3-32B3-48AE-BAD5-9FD98CF01600}" type="slidenum">
              <a:rPr lang="en-GB" smtClean="0"/>
              <a:t>‹#›</a:t>
            </a:fld>
            <a:endParaRPr lang="en-GB"/>
          </a:p>
        </p:txBody>
      </p:sp>
      <p:pic>
        <p:nvPicPr>
          <p:cNvPr id="11" name="Picture 10" descr="DG_Logo_stack_Red.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8610600" y="779463"/>
            <a:ext cx="2950107" cy="2387600"/>
          </a:xfrm>
          <a:prstGeom prst="rect">
            <a:avLst/>
          </a:prstGeom>
        </p:spPr>
      </p:pic>
    </p:spTree>
    <p:extLst>
      <p:ext uri="{BB962C8B-B14F-4D97-AF65-F5344CB8AC3E}">
        <p14:creationId xmlns:p14="http://schemas.microsoft.com/office/powerpoint/2010/main" val="12483752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Health &amp; SC">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36736" y="438544"/>
            <a:ext cx="4565231" cy="5957627"/>
          </a:xfrm>
          <a:prstGeom prst="rect">
            <a:avLst/>
          </a:prstGeom>
        </p:spPr>
      </p:pic>
      <p:sp>
        <p:nvSpPr>
          <p:cNvPr id="9" name="Rectangle 8"/>
          <p:cNvSpPr/>
          <p:nvPr userDrawn="1"/>
        </p:nvSpPr>
        <p:spPr>
          <a:xfrm>
            <a:off x="135467" y="135466"/>
            <a:ext cx="11938000" cy="6563785"/>
          </a:xfrm>
          <a:prstGeom prst="rect">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DG_Logo_stack_Red.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60101" y="263440"/>
            <a:ext cx="982133" cy="794866"/>
          </a:xfrm>
          <a:prstGeom prst="rect">
            <a:avLst/>
          </a:prstGeom>
        </p:spPr>
      </p:pic>
      <p:sp>
        <p:nvSpPr>
          <p:cNvPr id="5" name="Rectangle 4"/>
          <p:cNvSpPr/>
          <p:nvPr userDrawn="1"/>
        </p:nvSpPr>
        <p:spPr>
          <a:xfrm>
            <a:off x="5601989" y="1087702"/>
            <a:ext cx="6065078" cy="5453208"/>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rotWithShape="1">
          <a:blip r:embed="rId4" cstate="screen">
            <a:lum bright="100000"/>
            <a:extLst>
              <a:ext uri="{28A0092B-C50C-407E-A947-70E740481C1C}">
                <a14:useLocalDpi xmlns:a14="http://schemas.microsoft.com/office/drawing/2010/main"/>
              </a:ext>
            </a:extLst>
          </a:blip>
          <a:srcRect l="49652" b="66797"/>
          <a:stretch/>
        </p:blipFill>
        <p:spPr>
          <a:xfrm>
            <a:off x="-19051" y="4921337"/>
            <a:ext cx="2752311" cy="1936663"/>
          </a:xfrm>
          <a:prstGeom prst="rect">
            <a:avLst/>
          </a:prstGeom>
          <a:noFill/>
        </p:spPr>
      </p:pic>
      <p:sp>
        <p:nvSpPr>
          <p:cNvPr id="10" name="Rectangle 9"/>
          <p:cNvSpPr/>
          <p:nvPr userDrawn="1"/>
        </p:nvSpPr>
        <p:spPr>
          <a:xfrm>
            <a:off x="435429" y="2130840"/>
            <a:ext cx="2206171" cy="1901372"/>
          </a:xfrm>
          <a:prstGeom prst="rect">
            <a:avLst/>
          </a:prstGeom>
          <a:solidFill>
            <a:srgbClr val="9F3B5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288000" rtlCol="0" anchor="ctr"/>
          <a:lstStyle/>
          <a:p>
            <a:r>
              <a:rPr lang="en-GB" sz="2200" b="1">
                <a:solidFill>
                  <a:schemeClr val="bg1"/>
                </a:solidFill>
                <a:latin typeface="Arial" panose="020B0604020202020204" pitchFamily="34" charset="0"/>
                <a:cs typeface="Arial" panose="020B0604020202020204" pitchFamily="34" charset="0"/>
              </a:rPr>
              <a:t>No time for blueprints</a:t>
            </a:r>
          </a:p>
        </p:txBody>
      </p:sp>
      <p:sp>
        <p:nvSpPr>
          <p:cNvPr id="13" name="Rectangle 12"/>
          <p:cNvSpPr/>
          <p:nvPr userDrawn="1"/>
        </p:nvSpPr>
        <p:spPr>
          <a:xfrm>
            <a:off x="435429" y="4337012"/>
            <a:ext cx="2206171" cy="1901372"/>
          </a:xfrm>
          <a:prstGeom prst="rect">
            <a:avLst/>
          </a:prstGeom>
          <a:solidFill>
            <a:srgbClr val="9F3B5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288000" rtlCol="0" anchor="ctr"/>
          <a:lstStyle/>
          <a:p>
            <a:r>
              <a:rPr lang="en-GB" sz="2200" b="1">
                <a:solidFill>
                  <a:schemeClr val="bg1"/>
                </a:solidFill>
                <a:latin typeface="Arial" panose="020B0604020202020204" pitchFamily="34" charset="0"/>
                <a:cs typeface="Arial" panose="020B0604020202020204" pitchFamily="34" charset="0"/>
              </a:rPr>
              <a:t>Need to change</a:t>
            </a:r>
          </a:p>
        </p:txBody>
      </p:sp>
      <p:sp>
        <p:nvSpPr>
          <p:cNvPr id="15" name="TextBox 14"/>
          <p:cNvSpPr txBox="1"/>
          <p:nvPr userDrawn="1"/>
        </p:nvSpPr>
        <p:spPr>
          <a:xfrm>
            <a:off x="435429" y="1196461"/>
            <a:ext cx="1799771" cy="400110"/>
          </a:xfrm>
          <a:prstGeom prst="rect">
            <a:avLst/>
          </a:prstGeom>
          <a:noFill/>
        </p:spPr>
        <p:txBody>
          <a:bodyPr wrap="square" rtlCol="0">
            <a:spAutoFit/>
          </a:bodyPr>
          <a:lstStyle/>
          <a:p>
            <a:r>
              <a:rPr lang="en-GB" sz="2000" b="1" i="1">
                <a:latin typeface="Century Gothic" panose="020B0502020202020204" pitchFamily="34" charset="0"/>
              </a:rPr>
              <a:t>Context</a:t>
            </a:r>
          </a:p>
        </p:txBody>
      </p:sp>
      <p:sp>
        <p:nvSpPr>
          <p:cNvPr id="16" name="TextBox 15"/>
          <p:cNvSpPr txBox="1"/>
          <p:nvPr userDrawn="1"/>
        </p:nvSpPr>
        <p:spPr>
          <a:xfrm>
            <a:off x="2985106" y="1196461"/>
            <a:ext cx="2286000" cy="400110"/>
          </a:xfrm>
          <a:prstGeom prst="rect">
            <a:avLst/>
          </a:prstGeom>
          <a:noFill/>
        </p:spPr>
        <p:txBody>
          <a:bodyPr wrap="square" rtlCol="0">
            <a:spAutoFit/>
          </a:bodyPr>
          <a:lstStyle/>
          <a:p>
            <a:r>
              <a:rPr lang="en-GB" sz="2000" b="1" i="1">
                <a:latin typeface="Century Gothic" panose="020B0502020202020204" pitchFamily="34" charset="0"/>
              </a:rPr>
              <a:t>Building Blocks</a:t>
            </a:r>
          </a:p>
        </p:txBody>
      </p:sp>
      <p:sp>
        <p:nvSpPr>
          <p:cNvPr id="17" name="TextBox 16"/>
          <p:cNvSpPr txBox="1"/>
          <p:nvPr userDrawn="1"/>
        </p:nvSpPr>
        <p:spPr>
          <a:xfrm>
            <a:off x="5696858" y="1196461"/>
            <a:ext cx="2286000" cy="707886"/>
          </a:xfrm>
          <a:prstGeom prst="rect">
            <a:avLst/>
          </a:prstGeom>
          <a:noFill/>
        </p:spPr>
        <p:txBody>
          <a:bodyPr wrap="square" rtlCol="0">
            <a:spAutoFit/>
          </a:bodyPr>
          <a:lstStyle/>
          <a:p>
            <a:r>
              <a:rPr lang="en-GB" sz="2000" b="1" i="1">
                <a:latin typeface="Century Gothic" panose="020B0502020202020204" pitchFamily="34" charset="0"/>
              </a:rPr>
              <a:t>BBI Programme</a:t>
            </a:r>
            <a:br>
              <a:rPr lang="en-GB" sz="2000" b="1" i="1">
                <a:latin typeface="Century Gothic" panose="020B0502020202020204" pitchFamily="34" charset="0"/>
              </a:rPr>
            </a:br>
            <a:r>
              <a:rPr lang="en-GB" sz="2000" b="1" i="1">
                <a:latin typeface="Century Gothic" panose="020B0502020202020204" pitchFamily="34" charset="0"/>
              </a:rPr>
              <a:t>&amp; Playbook</a:t>
            </a:r>
          </a:p>
        </p:txBody>
      </p:sp>
      <p:sp>
        <p:nvSpPr>
          <p:cNvPr id="18" name="TextBox 17"/>
          <p:cNvSpPr txBox="1"/>
          <p:nvPr userDrawn="1"/>
        </p:nvSpPr>
        <p:spPr>
          <a:xfrm>
            <a:off x="8408610" y="1199991"/>
            <a:ext cx="2286000" cy="400110"/>
          </a:xfrm>
          <a:prstGeom prst="rect">
            <a:avLst/>
          </a:prstGeom>
          <a:noFill/>
        </p:spPr>
        <p:txBody>
          <a:bodyPr wrap="square" rtlCol="0">
            <a:spAutoFit/>
          </a:bodyPr>
          <a:lstStyle/>
          <a:p>
            <a:r>
              <a:rPr lang="en-GB" sz="2000" b="1" i="1">
                <a:latin typeface="Century Gothic" panose="020B0502020202020204" pitchFamily="34" charset="0"/>
              </a:rPr>
              <a:t>Strategic</a:t>
            </a:r>
            <a:r>
              <a:rPr lang="en-GB" sz="2000" b="1" i="1" baseline="0">
                <a:latin typeface="Century Gothic" panose="020B0502020202020204" pitchFamily="34" charset="0"/>
              </a:rPr>
              <a:t> Goals</a:t>
            </a:r>
            <a:endParaRPr lang="en-GB" sz="2000" b="1" i="1">
              <a:latin typeface="Century Gothic" panose="020B0502020202020204" pitchFamily="34" charset="0"/>
            </a:endParaRPr>
          </a:p>
        </p:txBody>
      </p:sp>
      <p:sp>
        <p:nvSpPr>
          <p:cNvPr id="20" name="Rectangle 19"/>
          <p:cNvSpPr/>
          <p:nvPr userDrawn="1"/>
        </p:nvSpPr>
        <p:spPr>
          <a:xfrm>
            <a:off x="2985106" y="2454229"/>
            <a:ext cx="2286000" cy="526551"/>
          </a:xfrm>
          <a:prstGeom prst="rect">
            <a:avLst/>
          </a:prstGeom>
          <a:solidFill>
            <a:srgbClr val="A3092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288000" rtlCol="0" anchor="ctr"/>
          <a:lstStyle/>
          <a:p>
            <a:r>
              <a:rPr lang="en-GB" sz="2000" b="1">
                <a:solidFill>
                  <a:schemeClr val="bg1"/>
                </a:solidFill>
                <a:latin typeface="Arial" panose="020B0604020202020204" pitchFamily="34" charset="0"/>
                <a:cs typeface="Arial" panose="020B0604020202020204" pitchFamily="34" charset="0"/>
              </a:rPr>
              <a:t>Preventative</a:t>
            </a:r>
          </a:p>
        </p:txBody>
      </p:sp>
      <p:sp>
        <p:nvSpPr>
          <p:cNvPr id="21" name="Pentagon 20"/>
          <p:cNvSpPr/>
          <p:nvPr userDrawn="1"/>
        </p:nvSpPr>
        <p:spPr>
          <a:xfrm>
            <a:off x="5696858" y="3252866"/>
            <a:ext cx="2286000" cy="1565877"/>
          </a:xfrm>
          <a:prstGeom prst="homePlate">
            <a:avLst>
              <a:gd name="adj" fmla="val 29897"/>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288000" rtlCol="0" anchor="ctr"/>
          <a:lstStyle/>
          <a:p>
            <a:endParaRPr lang="en-GB" sz="2200" b="1">
              <a:solidFill>
                <a:schemeClr val="bg1"/>
              </a:solidFill>
              <a:latin typeface="Arial" panose="020B0604020202020204" pitchFamily="34" charset="0"/>
              <a:cs typeface="Arial" panose="020B0604020202020204" pitchFamily="34" charset="0"/>
            </a:endParaRPr>
          </a:p>
        </p:txBody>
      </p:sp>
      <p:pic>
        <p:nvPicPr>
          <p:cNvPr id="22" name="Picture 21" descr="DG_Logo_stack_Red.png"/>
          <p:cNvPicPr>
            <a:picLocks noChangeAspect="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5945404" y="3396343"/>
            <a:ext cx="1607282" cy="1300816"/>
          </a:xfrm>
          <a:prstGeom prst="rect">
            <a:avLst/>
          </a:prstGeom>
        </p:spPr>
      </p:pic>
      <p:sp>
        <p:nvSpPr>
          <p:cNvPr id="23" name="Rectangle 22"/>
          <p:cNvSpPr/>
          <p:nvPr userDrawn="1"/>
        </p:nvSpPr>
        <p:spPr>
          <a:xfrm>
            <a:off x="2995676" y="3051572"/>
            <a:ext cx="2286000" cy="526551"/>
          </a:xfrm>
          <a:prstGeom prst="rect">
            <a:avLst/>
          </a:prstGeom>
          <a:solidFill>
            <a:srgbClr val="A3092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288000" rtlCol="0" anchor="ctr"/>
          <a:lstStyle/>
          <a:p>
            <a:r>
              <a:rPr lang="en-GB" sz="2000" b="1">
                <a:solidFill>
                  <a:schemeClr val="bg1"/>
                </a:solidFill>
                <a:latin typeface="Arial" panose="020B0604020202020204" pitchFamily="34" charset="0"/>
                <a:cs typeface="Arial" panose="020B0604020202020204" pitchFamily="34" charset="0"/>
              </a:rPr>
              <a:t>Budgets </a:t>
            </a:r>
          </a:p>
        </p:txBody>
      </p:sp>
      <p:sp>
        <p:nvSpPr>
          <p:cNvPr id="24" name="Rectangle 23"/>
          <p:cNvSpPr/>
          <p:nvPr userDrawn="1"/>
        </p:nvSpPr>
        <p:spPr>
          <a:xfrm>
            <a:off x="2995676" y="3648915"/>
            <a:ext cx="2286000" cy="526551"/>
          </a:xfrm>
          <a:prstGeom prst="rect">
            <a:avLst/>
          </a:prstGeom>
          <a:solidFill>
            <a:srgbClr val="A3092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288000" rtlCol="0" anchor="ctr"/>
          <a:lstStyle/>
          <a:p>
            <a:r>
              <a:rPr lang="en-GB" sz="2000" b="1">
                <a:solidFill>
                  <a:schemeClr val="bg1"/>
                </a:solidFill>
                <a:latin typeface="Arial" panose="020B0604020202020204" pitchFamily="34" charset="0"/>
                <a:cs typeface="Arial" panose="020B0604020202020204" pitchFamily="34" charset="0"/>
              </a:rPr>
              <a:t>Innovation</a:t>
            </a:r>
          </a:p>
        </p:txBody>
      </p:sp>
      <p:sp>
        <p:nvSpPr>
          <p:cNvPr id="25" name="Rectangle 24"/>
          <p:cNvSpPr/>
          <p:nvPr userDrawn="1"/>
        </p:nvSpPr>
        <p:spPr>
          <a:xfrm>
            <a:off x="3000096" y="4239012"/>
            <a:ext cx="2286000" cy="526551"/>
          </a:xfrm>
          <a:prstGeom prst="rect">
            <a:avLst/>
          </a:prstGeom>
          <a:solidFill>
            <a:srgbClr val="A3092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288000" rtlCol="0" anchor="ctr"/>
          <a:lstStyle/>
          <a:p>
            <a:r>
              <a:rPr lang="en-GB" sz="2000" b="1">
                <a:solidFill>
                  <a:schemeClr val="bg1"/>
                </a:solidFill>
                <a:latin typeface="Arial" panose="020B0604020202020204" pitchFamily="34" charset="0"/>
                <a:cs typeface="Arial" panose="020B0604020202020204" pitchFamily="34" charset="0"/>
              </a:rPr>
              <a:t>Workforce</a:t>
            </a:r>
          </a:p>
        </p:txBody>
      </p:sp>
      <p:sp>
        <p:nvSpPr>
          <p:cNvPr id="26" name="Rectangle 25"/>
          <p:cNvSpPr/>
          <p:nvPr userDrawn="1"/>
        </p:nvSpPr>
        <p:spPr>
          <a:xfrm>
            <a:off x="3012159" y="4829109"/>
            <a:ext cx="2286000" cy="526551"/>
          </a:xfrm>
          <a:prstGeom prst="rect">
            <a:avLst/>
          </a:prstGeom>
          <a:solidFill>
            <a:srgbClr val="A3092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288000" rtlCol="0" anchor="ctr"/>
          <a:lstStyle/>
          <a:p>
            <a:r>
              <a:rPr lang="en-GB" sz="2000" b="1">
                <a:solidFill>
                  <a:schemeClr val="bg1"/>
                </a:solidFill>
                <a:latin typeface="Arial" panose="020B0604020202020204" pitchFamily="34" charset="0"/>
                <a:cs typeface="Arial" panose="020B0604020202020204" pitchFamily="34" charset="0"/>
              </a:rPr>
              <a:t>Patients</a:t>
            </a:r>
          </a:p>
        </p:txBody>
      </p:sp>
      <p:sp>
        <p:nvSpPr>
          <p:cNvPr id="27" name="Rectangle 26"/>
          <p:cNvSpPr/>
          <p:nvPr userDrawn="1"/>
        </p:nvSpPr>
        <p:spPr>
          <a:xfrm>
            <a:off x="3011239" y="5419623"/>
            <a:ext cx="2286000" cy="637127"/>
          </a:xfrm>
          <a:prstGeom prst="rect">
            <a:avLst/>
          </a:prstGeom>
          <a:solidFill>
            <a:srgbClr val="A3092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288000" rtlCol="0" anchor="ctr"/>
          <a:lstStyle/>
          <a:p>
            <a:r>
              <a:rPr lang="en-GB" sz="1900" b="1">
                <a:solidFill>
                  <a:schemeClr val="bg1"/>
                </a:solidFill>
                <a:latin typeface="Arial" panose="020B0604020202020204" pitchFamily="34" charset="0"/>
                <a:cs typeface="Arial" panose="020B0604020202020204" pitchFamily="34" charset="0"/>
              </a:rPr>
              <a:t>Mental &amp; Physical Health</a:t>
            </a:r>
          </a:p>
        </p:txBody>
      </p:sp>
      <p:sp>
        <p:nvSpPr>
          <p:cNvPr id="28" name="Title 1"/>
          <p:cNvSpPr txBox="1">
            <a:spLocks/>
          </p:cNvSpPr>
          <p:nvPr userDrawn="1"/>
        </p:nvSpPr>
        <p:spPr>
          <a:xfrm>
            <a:off x="300566" y="272215"/>
            <a:ext cx="10219267" cy="765175"/>
          </a:xfrm>
          <a:prstGeom prst="rect">
            <a:avLst/>
          </a:prstGeom>
          <a:gradFill>
            <a:gsLst>
              <a:gs pos="0">
                <a:schemeClr val="bg1">
                  <a:alpha val="0"/>
                </a:schemeClr>
              </a:gs>
              <a:gs pos="12000">
                <a:srgbClr val="D6043B"/>
              </a:gs>
              <a:gs pos="100000">
                <a:srgbClr val="D6043B"/>
              </a:gs>
            </a:gsLst>
            <a:lin ang="10800000" scaled="0"/>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u="none" kern="1200" cap="small" baseline="0">
                <a:solidFill>
                  <a:schemeClr val="bg1"/>
                </a:solidFill>
                <a:uFill>
                  <a:solidFill>
                    <a:schemeClr val="accent2"/>
                  </a:solidFill>
                </a:uFill>
                <a:latin typeface="Gadugi" panose="020B0502040204020203" pitchFamily="34" charset="0"/>
                <a:ea typeface="+mj-ea"/>
                <a:cs typeface="+mj-cs"/>
              </a:defRPr>
            </a:lvl1pPr>
          </a:lstStyle>
          <a:p>
            <a:r>
              <a:rPr lang="en-GB" sz="3000"/>
              <a:t>Integrated Health &amp; Social Care: Making it a Reality</a:t>
            </a:r>
            <a:endParaRPr lang="en-GB" sz="3000" spc="-80" baseline="0"/>
          </a:p>
        </p:txBody>
      </p:sp>
      <p:sp>
        <p:nvSpPr>
          <p:cNvPr id="29" name="Rectangle 28"/>
          <p:cNvSpPr/>
          <p:nvPr userDrawn="1"/>
        </p:nvSpPr>
        <p:spPr>
          <a:xfrm>
            <a:off x="8408610" y="2130840"/>
            <a:ext cx="3370102" cy="1265503"/>
          </a:xfrm>
          <a:prstGeom prst="rect">
            <a:avLst/>
          </a:prstGeom>
          <a:solidFill>
            <a:srgbClr val="F6044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r>
              <a:rPr lang="en-GB" sz="2200" b="1">
                <a:solidFill>
                  <a:schemeClr val="bg1"/>
                </a:solidFill>
                <a:latin typeface="Arial" panose="020B0604020202020204" pitchFamily="34" charset="0"/>
                <a:cs typeface="Arial" panose="020B0604020202020204" pitchFamily="34" charset="0"/>
              </a:rPr>
              <a:t>Financially sustainable</a:t>
            </a:r>
          </a:p>
        </p:txBody>
      </p:sp>
      <p:sp>
        <p:nvSpPr>
          <p:cNvPr id="30" name="Rectangle 29"/>
          <p:cNvSpPr/>
          <p:nvPr userDrawn="1"/>
        </p:nvSpPr>
        <p:spPr>
          <a:xfrm>
            <a:off x="8408610" y="3610074"/>
            <a:ext cx="3370102" cy="1257876"/>
          </a:xfrm>
          <a:prstGeom prst="rect">
            <a:avLst/>
          </a:prstGeom>
          <a:solidFill>
            <a:srgbClr val="F6044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r>
              <a:rPr lang="en-GB" sz="2100" b="1">
                <a:solidFill>
                  <a:schemeClr val="bg1"/>
                </a:solidFill>
                <a:latin typeface="Arial" panose="020B0604020202020204" pitchFamily="34" charset="0"/>
                <a:cs typeface="Arial" panose="020B0604020202020204" pitchFamily="34" charset="0"/>
              </a:rPr>
              <a:t>Responsive to demographic change</a:t>
            </a:r>
          </a:p>
        </p:txBody>
      </p:sp>
      <p:sp>
        <p:nvSpPr>
          <p:cNvPr id="31" name="Rectangle 30"/>
          <p:cNvSpPr/>
          <p:nvPr userDrawn="1"/>
        </p:nvSpPr>
        <p:spPr>
          <a:xfrm>
            <a:off x="8408610" y="5109248"/>
            <a:ext cx="3370102" cy="1257876"/>
          </a:xfrm>
          <a:prstGeom prst="rect">
            <a:avLst/>
          </a:prstGeom>
          <a:solidFill>
            <a:srgbClr val="F6044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r>
              <a:rPr lang="en-GB" sz="2100" b="1">
                <a:solidFill>
                  <a:schemeClr val="bg1"/>
                </a:solidFill>
                <a:latin typeface="Arial" panose="020B0604020202020204" pitchFamily="34" charset="0"/>
                <a:cs typeface="Arial" panose="020B0604020202020204" pitchFamily="34" charset="0"/>
              </a:rPr>
              <a:t>Innovative and patient-centric</a:t>
            </a:r>
          </a:p>
        </p:txBody>
      </p:sp>
    </p:spTree>
    <p:extLst>
      <p:ext uri="{BB962C8B-B14F-4D97-AF65-F5344CB8AC3E}">
        <p14:creationId xmlns:p14="http://schemas.microsoft.com/office/powerpoint/2010/main" val="8904042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Health &amp; SC">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36736" y="438544"/>
            <a:ext cx="4565231" cy="5957627"/>
          </a:xfrm>
          <a:prstGeom prst="rect">
            <a:avLst/>
          </a:prstGeom>
        </p:spPr>
      </p:pic>
      <p:sp>
        <p:nvSpPr>
          <p:cNvPr id="9" name="Rectangle 8"/>
          <p:cNvSpPr/>
          <p:nvPr userDrawn="1"/>
        </p:nvSpPr>
        <p:spPr>
          <a:xfrm>
            <a:off x="135467" y="135466"/>
            <a:ext cx="11938000" cy="6563785"/>
          </a:xfrm>
          <a:prstGeom prst="rect">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DG_Logo_stack_Red.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60101" y="263440"/>
            <a:ext cx="982133" cy="794866"/>
          </a:xfrm>
          <a:prstGeom prst="rect">
            <a:avLst/>
          </a:prstGeom>
        </p:spPr>
      </p:pic>
      <p:sp>
        <p:nvSpPr>
          <p:cNvPr id="5" name="Rectangle 4"/>
          <p:cNvSpPr/>
          <p:nvPr userDrawn="1"/>
        </p:nvSpPr>
        <p:spPr>
          <a:xfrm>
            <a:off x="5601989" y="1087702"/>
            <a:ext cx="6065078" cy="5453208"/>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rotWithShape="1">
          <a:blip r:embed="rId4" cstate="screen">
            <a:lum bright="100000"/>
            <a:extLst>
              <a:ext uri="{28A0092B-C50C-407E-A947-70E740481C1C}">
                <a14:useLocalDpi xmlns:a14="http://schemas.microsoft.com/office/drawing/2010/main"/>
              </a:ext>
            </a:extLst>
          </a:blip>
          <a:srcRect l="49652" b="66797"/>
          <a:stretch/>
        </p:blipFill>
        <p:spPr>
          <a:xfrm>
            <a:off x="-19051" y="4921337"/>
            <a:ext cx="2752311" cy="1936663"/>
          </a:xfrm>
          <a:prstGeom prst="rect">
            <a:avLst/>
          </a:prstGeom>
          <a:noFill/>
        </p:spPr>
      </p:pic>
      <p:sp>
        <p:nvSpPr>
          <p:cNvPr id="10" name="Rectangle 9"/>
          <p:cNvSpPr/>
          <p:nvPr userDrawn="1"/>
        </p:nvSpPr>
        <p:spPr>
          <a:xfrm>
            <a:off x="435429" y="2130840"/>
            <a:ext cx="2206171" cy="1901372"/>
          </a:xfrm>
          <a:prstGeom prst="rect">
            <a:avLst/>
          </a:prstGeom>
          <a:solidFill>
            <a:srgbClr val="9F3B5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288000" rtlCol="0" anchor="ctr"/>
          <a:lstStyle/>
          <a:p>
            <a:endParaRPr lang="en-GB" sz="2200" b="1">
              <a:solidFill>
                <a:schemeClr val="bg1"/>
              </a:solidFill>
              <a:latin typeface="Arial" panose="020B0604020202020204" pitchFamily="34" charset="0"/>
              <a:cs typeface="Arial" panose="020B0604020202020204" pitchFamily="34" charset="0"/>
            </a:endParaRPr>
          </a:p>
        </p:txBody>
      </p:sp>
      <p:sp>
        <p:nvSpPr>
          <p:cNvPr id="13" name="Rectangle 12"/>
          <p:cNvSpPr/>
          <p:nvPr userDrawn="1"/>
        </p:nvSpPr>
        <p:spPr>
          <a:xfrm>
            <a:off x="435429" y="4337012"/>
            <a:ext cx="2206171" cy="1901372"/>
          </a:xfrm>
          <a:prstGeom prst="rect">
            <a:avLst/>
          </a:prstGeom>
          <a:solidFill>
            <a:srgbClr val="9F3B5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288000" rtlCol="0" anchor="ctr"/>
          <a:lstStyle/>
          <a:p>
            <a:r>
              <a:rPr lang="en-GB" sz="2200" b="1">
                <a:solidFill>
                  <a:schemeClr val="bg1"/>
                </a:solidFill>
                <a:latin typeface="Arial" panose="020B0604020202020204" pitchFamily="34" charset="0"/>
                <a:cs typeface="Arial" panose="020B0604020202020204" pitchFamily="34" charset="0"/>
              </a:rPr>
              <a:t>Need to change</a:t>
            </a:r>
          </a:p>
        </p:txBody>
      </p:sp>
      <p:sp>
        <p:nvSpPr>
          <p:cNvPr id="15" name="TextBox 14"/>
          <p:cNvSpPr txBox="1"/>
          <p:nvPr userDrawn="1"/>
        </p:nvSpPr>
        <p:spPr>
          <a:xfrm>
            <a:off x="435429" y="1196461"/>
            <a:ext cx="1799771" cy="400110"/>
          </a:xfrm>
          <a:prstGeom prst="rect">
            <a:avLst/>
          </a:prstGeom>
          <a:noFill/>
        </p:spPr>
        <p:txBody>
          <a:bodyPr wrap="square" rtlCol="0">
            <a:spAutoFit/>
          </a:bodyPr>
          <a:lstStyle/>
          <a:p>
            <a:r>
              <a:rPr lang="en-GB" sz="2000" b="1" i="1">
                <a:latin typeface="Century Gothic" panose="020B0502020202020204" pitchFamily="34" charset="0"/>
              </a:rPr>
              <a:t>Context</a:t>
            </a:r>
          </a:p>
        </p:txBody>
      </p:sp>
      <p:sp>
        <p:nvSpPr>
          <p:cNvPr id="16" name="TextBox 15"/>
          <p:cNvSpPr txBox="1"/>
          <p:nvPr userDrawn="1"/>
        </p:nvSpPr>
        <p:spPr>
          <a:xfrm>
            <a:off x="2985106" y="1196461"/>
            <a:ext cx="2286000" cy="400110"/>
          </a:xfrm>
          <a:prstGeom prst="rect">
            <a:avLst/>
          </a:prstGeom>
          <a:noFill/>
        </p:spPr>
        <p:txBody>
          <a:bodyPr wrap="square" rtlCol="0">
            <a:spAutoFit/>
          </a:bodyPr>
          <a:lstStyle/>
          <a:p>
            <a:r>
              <a:rPr lang="en-GB" sz="2000" b="1" i="1">
                <a:latin typeface="Century Gothic" panose="020B0502020202020204" pitchFamily="34" charset="0"/>
              </a:rPr>
              <a:t>Building Blocks</a:t>
            </a:r>
          </a:p>
        </p:txBody>
      </p:sp>
      <p:sp>
        <p:nvSpPr>
          <p:cNvPr id="17" name="TextBox 16"/>
          <p:cNvSpPr txBox="1"/>
          <p:nvPr userDrawn="1"/>
        </p:nvSpPr>
        <p:spPr>
          <a:xfrm>
            <a:off x="5696858" y="1196461"/>
            <a:ext cx="2286000" cy="707886"/>
          </a:xfrm>
          <a:prstGeom prst="rect">
            <a:avLst/>
          </a:prstGeom>
          <a:noFill/>
        </p:spPr>
        <p:txBody>
          <a:bodyPr wrap="square" rtlCol="0">
            <a:spAutoFit/>
          </a:bodyPr>
          <a:lstStyle/>
          <a:p>
            <a:r>
              <a:rPr lang="en-GB" sz="2000" b="1" i="1">
                <a:latin typeface="Century Gothic" panose="020B0502020202020204" pitchFamily="34" charset="0"/>
              </a:rPr>
              <a:t>BBI Programme</a:t>
            </a:r>
            <a:br>
              <a:rPr lang="en-GB" sz="2000" b="1" i="1">
                <a:latin typeface="Century Gothic" panose="020B0502020202020204" pitchFamily="34" charset="0"/>
              </a:rPr>
            </a:br>
            <a:r>
              <a:rPr lang="en-GB" sz="2000" b="1" i="1">
                <a:latin typeface="Century Gothic" panose="020B0502020202020204" pitchFamily="34" charset="0"/>
              </a:rPr>
              <a:t>&amp; Playbook</a:t>
            </a:r>
          </a:p>
        </p:txBody>
      </p:sp>
      <p:sp>
        <p:nvSpPr>
          <p:cNvPr id="18" name="TextBox 17"/>
          <p:cNvSpPr txBox="1"/>
          <p:nvPr userDrawn="1"/>
        </p:nvSpPr>
        <p:spPr>
          <a:xfrm>
            <a:off x="8408610" y="1199991"/>
            <a:ext cx="2286000" cy="400110"/>
          </a:xfrm>
          <a:prstGeom prst="rect">
            <a:avLst/>
          </a:prstGeom>
          <a:noFill/>
        </p:spPr>
        <p:txBody>
          <a:bodyPr wrap="square" rtlCol="0">
            <a:spAutoFit/>
          </a:bodyPr>
          <a:lstStyle/>
          <a:p>
            <a:r>
              <a:rPr lang="en-GB" sz="2000" b="1" i="1">
                <a:latin typeface="Century Gothic" panose="020B0502020202020204" pitchFamily="34" charset="0"/>
              </a:rPr>
              <a:t>Strategic</a:t>
            </a:r>
            <a:r>
              <a:rPr lang="en-GB" sz="2000" b="1" i="1" baseline="0">
                <a:latin typeface="Century Gothic" panose="020B0502020202020204" pitchFamily="34" charset="0"/>
              </a:rPr>
              <a:t> Goals</a:t>
            </a:r>
            <a:endParaRPr lang="en-GB" sz="2000" b="1" i="1">
              <a:latin typeface="Century Gothic" panose="020B0502020202020204" pitchFamily="34" charset="0"/>
            </a:endParaRPr>
          </a:p>
        </p:txBody>
      </p:sp>
      <p:sp>
        <p:nvSpPr>
          <p:cNvPr id="20" name="Rectangle 19"/>
          <p:cNvSpPr/>
          <p:nvPr userDrawn="1"/>
        </p:nvSpPr>
        <p:spPr>
          <a:xfrm>
            <a:off x="2985106" y="2454229"/>
            <a:ext cx="2286000" cy="526551"/>
          </a:xfrm>
          <a:prstGeom prst="rect">
            <a:avLst/>
          </a:prstGeom>
          <a:solidFill>
            <a:srgbClr val="A3092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288000" rtlCol="0" anchor="ctr"/>
          <a:lstStyle/>
          <a:p>
            <a:r>
              <a:rPr lang="en-GB" sz="2000" b="1">
                <a:solidFill>
                  <a:schemeClr val="bg1"/>
                </a:solidFill>
                <a:latin typeface="Arial" panose="020B0604020202020204" pitchFamily="34" charset="0"/>
                <a:cs typeface="Arial" panose="020B0604020202020204" pitchFamily="34" charset="0"/>
              </a:rPr>
              <a:t>Preventative</a:t>
            </a:r>
          </a:p>
        </p:txBody>
      </p:sp>
      <p:sp>
        <p:nvSpPr>
          <p:cNvPr id="21" name="Pentagon 20"/>
          <p:cNvSpPr/>
          <p:nvPr userDrawn="1"/>
        </p:nvSpPr>
        <p:spPr>
          <a:xfrm>
            <a:off x="5696858" y="3252866"/>
            <a:ext cx="2286000" cy="1565877"/>
          </a:xfrm>
          <a:prstGeom prst="homePlate">
            <a:avLst>
              <a:gd name="adj" fmla="val 29897"/>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288000" rtlCol="0" anchor="ctr"/>
          <a:lstStyle/>
          <a:p>
            <a:endParaRPr lang="en-GB" sz="2200" b="1">
              <a:solidFill>
                <a:schemeClr val="bg1"/>
              </a:solidFill>
              <a:latin typeface="Arial" panose="020B0604020202020204" pitchFamily="34" charset="0"/>
              <a:cs typeface="Arial" panose="020B0604020202020204" pitchFamily="34" charset="0"/>
            </a:endParaRPr>
          </a:p>
        </p:txBody>
      </p:sp>
      <p:pic>
        <p:nvPicPr>
          <p:cNvPr id="22" name="Picture 21" descr="DG_Logo_stack_Red.png"/>
          <p:cNvPicPr>
            <a:picLocks noChangeAspect="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5945404" y="3396343"/>
            <a:ext cx="1607282" cy="1300816"/>
          </a:xfrm>
          <a:prstGeom prst="rect">
            <a:avLst/>
          </a:prstGeom>
        </p:spPr>
      </p:pic>
      <p:sp>
        <p:nvSpPr>
          <p:cNvPr id="23" name="Rectangle 22"/>
          <p:cNvSpPr/>
          <p:nvPr userDrawn="1"/>
        </p:nvSpPr>
        <p:spPr>
          <a:xfrm>
            <a:off x="2995676" y="3051572"/>
            <a:ext cx="2286000" cy="526551"/>
          </a:xfrm>
          <a:prstGeom prst="rect">
            <a:avLst/>
          </a:prstGeom>
          <a:solidFill>
            <a:srgbClr val="A3092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288000" rtlCol="0" anchor="ctr"/>
          <a:lstStyle/>
          <a:p>
            <a:r>
              <a:rPr lang="en-GB" sz="2000" b="1">
                <a:solidFill>
                  <a:schemeClr val="bg1"/>
                </a:solidFill>
                <a:latin typeface="Arial" panose="020B0604020202020204" pitchFamily="34" charset="0"/>
                <a:cs typeface="Arial" panose="020B0604020202020204" pitchFamily="34" charset="0"/>
              </a:rPr>
              <a:t>Budgets </a:t>
            </a:r>
          </a:p>
        </p:txBody>
      </p:sp>
      <p:sp>
        <p:nvSpPr>
          <p:cNvPr id="24" name="Rectangle 23"/>
          <p:cNvSpPr/>
          <p:nvPr userDrawn="1"/>
        </p:nvSpPr>
        <p:spPr>
          <a:xfrm>
            <a:off x="2995676" y="3648915"/>
            <a:ext cx="2286000" cy="526551"/>
          </a:xfrm>
          <a:prstGeom prst="rect">
            <a:avLst/>
          </a:prstGeom>
          <a:solidFill>
            <a:srgbClr val="A3092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288000" rtlCol="0" anchor="ctr"/>
          <a:lstStyle/>
          <a:p>
            <a:r>
              <a:rPr lang="en-GB" sz="2000" b="1">
                <a:solidFill>
                  <a:schemeClr val="bg1"/>
                </a:solidFill>
                <a:latin typeface="Arial" panose="020B0604020202020204" pitchFamily="34" charset="0"/>
                <a:cs typeface="Arial" panose="020B0604020202020204" pitchFamily="34" charset="0"/>
              </a:rPr>
              <a:t>Innovation</a:t>
            </a:r>
          </a:p>
        </p:txBody>
      </p:sp>
      <p:sp>
        <p:nvSpPr>
          <p:cNvPr id="25" name="Rectangle 24"/>
          <p:cNvSpPr/>
          <p:nvPr userDrawn="1"/>
        </p:nvSpPr>
        <p:spPr>
          <a:xfrm>
            <a:off x="3000096" y="4239012"/>
            <a:ext cx="2286000" cy="526551"/>
          </a:xfrm>
          <a:prstGeom prst="rect">
            <a:avLst/>
          </a:prstGeom>
          <a:solidFill>
            <a:srgbClr val="A3092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288000" rtlCol="0" anchor="ctr"/>
          <a:lstStyle/>
          <a:p>
            <a:r>
              <a:rPr lang="en-GB" sz="2000" b="1">
                <a:solidFill>
                  <a:schemeClr val="bg1"/>
                </a:solidFill>
                <a:latin typeface="Arial" panose="020B0604020202020204" pitchFamily="34" charset="0"/>
                <a:cs typeface="Arial" panose="020B0604020202020204" pitchFamily="34" charset="0"/>
              </a:rPr>
              <a:t>Workforce</a:t>
            </a:r>
          </a:p>
        </p:txBody>
      </p:sp>
      <p:sp>
        <p:nvSpPr>
          <p:cNvPr id="26" name="Rectangle 25"/>
          <p:cNvSpPr/>
          <p:nvPr userDrawn="1"/>
        </p:nvSpPr>
        <p:spPr>
          <a:xfrm>
            <a:off x="3012159" y="4829109"/>
            <a:ext cx="2286000" cy="526551"/>
          </a:xfrm>
          <a:prstGeom prst="rect">
            <a:avLst/>
          </a:prstGeom>
          <a:solidFill>
            <a:srgbClr val="A3092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288000" rtlCol="0" anchor="ctr"/>
          <a:lstStyle/>
          <a:p>
            <a:r>
              <a:rPr lang="en-GB" sz="2000" b="1">
                <a:solidFill>
                  <a:schemeClr val="bg1"/>
                </a:solidFill>
                <a:latin typeface="Arial" panose="020B0604020202020204" pitchFamily="34" charset="0"/>
                <a:cs typeface="Arial" panose="020B0604020202020204" pitchFamily="34" charset="0"/>
              </a:rPr>
              <a:t>Patients</a:t>
            </a:r>
          </a:p>
        </p:txBody>
      </p:sp>
      <p:sp>
        <p:nvSpPr>
          <p:cNvPr id="27" name="Rectangle 26"/>
          <p:cNvSpPr/>
          <p:nvPr userDrawn="1"/>
        </p:nvSpPr>
        <p:spPr>
          <a:xfrm>
            <a:off x="3011239" y="5419623"/>
            <a:ext cx="2286000" cy="637127"/>
          </a:xfrm>
          <a:prstGeom prst="rect">
            <a:avLst/>
          </a:prstGeom>
          <a:solidFill>
            <a:srgbClr val="A3092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288000" rtlCol="0" anchor="ctr"/>
          <a:lstStyle/>
          <a:p>
            <a:r>
              <a:rPr lang="en-GB" sz="1900" b="1">
                <a:solidFill>
                  <a:schemeClr val="bg1"/>
                </a:solidFill>
                <a:latin typeface="Arial" panose="020B0604020202020204" pitchFamily="34" charset="0"/>
                <a:cs typeface="Arial" panose="020B0604020202020204" pitchFamily="34" charset="0"/>
              </a:rPr>
              <a:t>Mental &amp; Physical Health</a:t>
            </a:r>
          </a:p>
        </p:txBody>
      </p:sp>
      <p:sp>
        <p:nvSpPr>
          <p:cNvPr id="28" name="Title 1"/>
          <p:cNvSpPr txBox="1">
            <a:spLocks/>
          </p:cNvSpPr>
          <p:nvPr userDrawn="1"/>
        </p:nvSpPr>
        <p:spPr>
          <a:xfrm>
            <a:off x="300566" y="272215"/>
            <a:ext cx="10219267" cy="765175"/>
          </a:xfrm>
          <a:prstGeom prst="rect">
            <a:avLst/>
          </a:prstGeom>
          <a:gradFill>
            <a:gsLst>
              <a:gs pos="0">
                <a:schemeClr val="bg1">
                  <a:alpha val="0"/>
                </a:schemeClr>
              </a:gs>
              <a:gs pos="12000">
                <a:srgbClr val="D6043B"/>
              </a:gs>
              <a:gs pos="100000">
                <a:srgbClr val="D6043B"/>
              </a:gs>
            </a:gsLst>
            <a:lin ang="10800000" scaled="0"/>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u="none" kern="1200" cap="small" baseline="0">
                <a:solidFill>
                  <a:schemeClr val="bg1"/>
                </a:solidFill>
                <a:uFill>
                  <a:solidFill>
                    <a:schemeClr val="accent2"/>
                  </a:solidFill>
                </a:uFill>
                <a:latin typeface="Gadugi" panose="020B0502040204020203" pitchFamily="34" charset="0"/>
                <a:ea typeface="+mj-ea"/>
                <a:cs typeface="+mj-cs"/>
              </a:defRPr>
            </a:lvl1pPr>
          </a:lstStyle>
          <a:p>
            <a:r>
              <a:rPr lang="en-GB" sz="3000"/>
              <a:t>Integrated Health &amp; Social Care: Making it a Reality</a:t>
            </a:r>
            <a:endParaRPr lang="en-GB" sz="3000" spc="-80" baseline="0"/>
          </a:p>
        </p:txBody>
      </p:sp>
      <p:pic>
        <p:nvPicPr>
          <p:cNvPr id="29" name="Picture 28"/>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56034" y="2374769"/>
            <a:ext cx="1060904" cy="1324940"/>
          </a:xfrm>
          <a:prstGeom prst="rect">
            <a:avLst/>
          </a:prstGeom>
        </p:spPr>
      </p:pic>
      <p:sp>
        <p:nvSpPr>
          <p:cNvPr id="30" name="&quot;No&quot; Symbol 29"/>
          <p:cNvSpPr/>
          <p:nvPr userDrawn="1"/>
        </p:nvSpPr>
        <p:spPr>
          <a:xfrm>
            <a:off x="715178" y="2277076"/>
            <a:ext cx="1742616" cy="1548992"/>
          </a:xfrm>
          <a:prstGeom prst="noSmoking">
            <a:avLst>
              <a:gd name="adj" fmla="val 107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Rectangle 30"/>
          <p:cNvSpPr/>
          <p:nvPr userDrawn="1"/>
        </p:nvSpPr>
        <p:spPr>
          <a:xfrm>
            <a:off x="8408610" y="2130840"/>
            <a:ext cx="3370102" cy="1265503"/>
          </a:xfrm>
          <a:prstGeom prst="rect">
            <a:avLst/>
          </a:prstGeom>
          <a:solidFill>
            <a:srgbClr val="F6044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r>
              <a:rPr lang="en-GB" sz="2200" b="1">
                <a:solidFill>
                  <a:schemeClr val="bg1"/>
                </a:solidFill>
                <a:latin typeface="Arial" panose="020B0604020202020204" pitchFamily="34" charset="0"/>
                <a:cs typeface="Arial" panose="020B0604020202020204" pitchFamily="34" charset="0"/>
              </a:rPr>
              <a:t>Financially sustainable</a:t>
            </a:r>
          </a:p>
        </p:txBody>
      </p:sp>
      <p:sp>
        <p:nvSpPr>
          <p:cNvPr id="32" name="Rectangle 31"/>
          <p:cNvSpPr/>
          <p:nvPr userDrawn="1"/>
        </p:nvSpPr>
        <p:spPr>
          <a:xfrm>
            <a:off x="8408610" y="3610074"/>
            <a:ext cx="3370102" cy="1257876"/>
          </a:xfrm>
          <a:prstGeom prst="rect">
            <a:avLst/>
          </a:prstGeom>
          <a:solidFill>
            <a:srgbClr val="F6044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r>
              <a:rPr lang="en-GB" sz="2100" b="1">
                <a:solidFill>
                  <a:schemeClr val="bg1"/>
                </a:solidFill>
                <a:latin typeface="Arial" panose="020B0604020202020204" pitchFamily="34" charset="0"/>
                <a:cs typeface="Arial" panose="020B0604020202020204" pitchFamily="34" charset="0"/>
              </a:rPr>
              <a:t>Responsive to demographic change</a:t>
            </a:r>
          </a:p>
        </p:txBody>
      </p:sp>
      <p:sp>
        <p:nvSpPr>
          <p:cNvPr id="33" name="Rectangle 32"/>
          <p:cNvSpPr/>
          <p:nvPr userDrawn="1"/>
        </p:nvSpPr>
        <p:spPr>
          <a:xfrm>
            <a:off x="8408610" y="5109248"/>
            <a:ext cx="3370102" cy="1257876"/>
          </a:xfrm>
          <a:prstGeom prst="rect">
            <a:avLst/>
          </a:prstGeom>
          <a:solidFill>
            <a:srgbClr val="F6044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r>
              <a:rPr lang="en-GB" sz="2100" b="1">
                <a:solidFill>
                  <a:schemeClr val="bg1"/>
                </a:solidFill>
                <a:latin typeface="Arial" panose="020B0604020202020204" pitchFamily="34" charset="0"/>
                <a:cs typeface="Arial" panose="020B0604020202020204" pitchFamily="34" charset="0"/>
              </a:rPr>
              <a:t>Innovative and patient-centric</a:t>
            </a:r>
          </a:p>
        </p:txBody>
      </p:sp>
    </p:spTree>
    <p:extLst>
      <p:ext uri="{BB962C8B-B14F-4D97-AF65-F5344CB8AC3E}">
        <p14:creationId xmlns:p14="http://schemas.microsoft.com/office/powerpoint/2010/main" val="25487720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 Education to Emp">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467" y="143526"/>
            <a:ext cx="12346332" cy="8241176"/>
          </a:xfrm>
          <a:prstGeom prst="rect">
            <a:avLst/>
          </a:prstGeom>
        </p:spPr>
      </p:pic>
      <p:sp>
        <p:nvSpPr>
          <p:cNvPr id="2" name="Title 1"/>
          <p:cNvSpPr>
            <a:spLocks noGrp="1"/>
          </p:cNvSpPr>
          <p:nvPr>
            <p:ph type="title"/>
          </p:nvPr>
        </p:nvSpPr>
        <p:spPr>
          <a:xfrm>
            <a:off x="300567" y="297127"/>
            <a:ext cx="9385300" cy="765175"/>
          </a:xfrm>
          <a:gradFill>
            <a:gsLst>
              <a:gs pos="0">
                <a:schemeClr val="bg1">
                  <a:alpha val="0"/>
                </a:schemeClr>
              </a:gs>
              <a:gs pos="12000">
                <a:srgbClr val="D6043B"/>
              </a:gs>
              <a:gs pos="100000">
                <a:srgbClr val="D6043B"/>
              </a:gs>
            </a:gsLst>
            <a:lin ang="10800000" scaled="0"/>
          </a:gradFill>
        </p:spPr>
        <p:txBody>
          <a:bodyPr/>
          <a:lstStyle>
            <a:lvl1pPr>
              <a:defRPr b="1" u="none" baseline="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00567" y="1087702"/>
            <a:ext cx="11201400" cy="5084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p:cNvSpPr/>
          <p:nvPr userDrawn="1"/>
        </p:nvSpPr>
        <p:spPr>
          <a:xfrm>
            <a:off x="135467" y="135466"/>
            <a:ext cx="11938000" cy="6563785"/>
          </a:xfrm>
          <a:prstGeom prst="rect">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DG_Logo_stack_Red.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60101" y="263440"/>
            <a:ext cx="982133" cy="794866"/>
          </a:xfrm>
          <a:prstGeom prst="rect">
            <a:avLst/>
          </a:prstGeom>
        </p:spPr>
      </p:pic>
      <p:pic>
        <p:nvPicPr>
          <p:cNvPr id="8" name="Picture 7"/>
          <p:cNvPicPr>
            <a:picLocks noChangeAspect="1"/>
          </p:cNvPicPr>
          <p:nvPr userDrawn="1"/>
        </p:nvPicPr>
        <p:blipFill rotWithShape="1">
          <a:blip r:embed="rId4" cstate="screen">
            <a:lum bright="100000"/>
            <a:extLst>
              <a:ext uri="{28A0092B-C50C-407E-A947-70E740481C1C}">
                <a14:useLocalDpi xmlns:a14="http://schemas.microsoft.com/office/drawing/2010/main"/>
              </a:ext>
            </a:extLst>
          </a:blip>
          <a:srcRect l="49652" b="66797"/>
          <a:stretch/>
        </p:blipFill>
        <p:spPr>
          <a:xfrm>
            <a:off x="-19051" y="4921337"/>
            <a:ext cx="2752311" cy="1936663"/>
          </a:xfrm>
          <a:prstGeom prst="rect">
            <a:avLst/>
          </a:prstGeom>
          <a:noFill/>
        </p:spPr>
      </p:pic>
    </p:spTree>
    <p:extLst>
      <p:ext uri="{BB962C8B-B14F-4D97-AF65-F5344CB8AC3E}">
        <p14:creationId xmlns:p14="http://schemas.microsoft.com/office/powerpoint/2010/main" val="285014942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Module Slides">
    <p:spTree>
      <p:nvGrpSpPr>
        <p:cNvPr id="1" name=""/>
        <p:cNvGrpSpPr/>
        <p:nvPr/>
      </p:nvGrpSpPr>
      <p:grpSpPr>
        <a:xfrm>
          <a:off x="0" y="0"/>
          <a:ext cx="0" cy="0"/>
          <a:chOff x="0" y="0"/>
          <a:chExt cx="0" cy="0"/>
        </a:xfrm>
      </p:grpSpPr>
      <p:sp>
        <p:nvSpPr>
          <p:cNvPr id="2" name="Title 1"/>
          <p:cNvSpPr>
            <a:spLocks noGrp="1"/>
          </p:cNvSpPr>
          <p:nvPr>
            <p:ph type="title"/>
          </p:nvPr>
        </p:nvSpPr>
        <p:spPr>
          <a:xfrm>
            <a:off x="1157288" y="301625"/>
            <a:ext cx="8697912" cy="765175"/>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29364"/>
            <a:ext cx="2743200" cy="365125"/>
          </a:xfrm>
          <a:prstGeom prst="rect">
            <a:avLst/>
          </a:prstGeom>
        </p:spPr>
        <p:txBody>
          <a:bodyPr/>
          <a:lstStyle/>
          <a:p>
            <a:fld id="{12DEA8AC-A779-4275-9EC7-D3FC4F47E967}" type="datetime4">
              <a:rPr lang="en-GB" smtClean="0"/>
              <a:t>06 July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B113E3-32B3-48AE-BAD5-9FD98CF01600}" type="slidenum">
              <a:rPr lang="en-GB" smtClean="0"/>
              <a:t>‹#›</a:t>
            </a:fld>
            <a:endParaRPr lang="en-GB"/>
          </a:p>
        </p:txBody>
      </p:sp>
    </p:spTree>
    <p:extLst>
      <p:ext uri="{BB962C8B-B14F-4D97-AF65-F5344CB8AC3E}">
        <p14:creationId xmlns:p14="http://schemas.microsoft.com/office/powerpoint/2010/main" val="5817531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29364"/>
            <a:ext cx="2743200" cy="365125"/>
          </a:xfrm>
          <a:prstGeom prst="rect">
            <a:avLst/>
          </a:prstGeom>
        </p:spPr>
        <p:txBody>
          <a:bodyPr/>
          <a:lstStyle/>
          <a:p>
            <a:fld id="{91C99808-198C-45B4-B39B-B8CE7A68D9B2}" type="datetime4">
              <a:rPr lang="en-GB" smtClean="0"/>
              <a:t>06 July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B113E3-32B3-48AE-BAD5-9FD98CF01600}" type="slidenum">
              <a:rPr lang="en-GB" smtClean="0"/>
              <a:t>‹#›</a:t>
            </a:fld>
            <a:endParaRPr lang="en-GB"/>
          </a:p>
        </p:txBody>
      </p:sp>
    </p:spTree>
    <p:extLst>
      <p:ext uri="{BB962C8B-B14F-4D97-AF65-F5344CB8AC3E}">
        <p14:creationId xmlns:p14="http://schemas.microsoft.com/office/powerpoint/2010/main" val="26310564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29364"/>
            <a:ext cx="2743200" cy="365125"/>
          </a:xfrm>
          <a:prstGeom prst="rect">
            <a:avLst/>
          </a:prstGeom>
        </p:spPr>
        <p:txBody>
          <a:bodyPr/>
          <a:lstStyle/>
          <a:p>
            <a:fld id="{0B6F4B86-C98F-4F2F-8FF7-F022BEB46E91}" type="datetime4">
              <a:rPr lang="en-GB" smtClean="0"/>
              <a:t>06 July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B113E3-32B3-48AE-BAD5-9FD98CF01600}" type="slidenum">
              <a:rPr lang="en-GB" smtClean="0"/>
              <a:t>‹#›</a:t>
            </a:fld>
            <a:endParaRPr lang="en-GB"/>
          </a:p>
        </p:txBody>
      </p:sp>
    </p:spTree>
    <p:extLst>
      <p:ext uri="{BB962C8B-B14F-4D97-AF65-F5344CB8AC3E}">
        <p14:creationId xmlns:p14="http://schemas.microsoft.com/office/powerpoint/2010/main" val="303592909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hasCustomPrompt="1"/>
          </p:nvPr>
        </p:nvSpPr>
        <p:spPr>
          <a:xfrm>
            <a:off x="839788" y="1681163"/>
            <a:ext cx="5157787" cy="823912"/>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2400" b="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small" spc="0" normalizeH="0" baseline="0" noProof="0">
                <a:ln>
                  <a:noFill/>
                </a:ln>
                <a:solidFill>
                  <a:prstClr val="black"/>
                </a:solidFill>
                <a:effectLst/>
                <a:uLnTx/>
                <a:uFill>
                  <a:solidFill>
                    <a:srgbClr val="E7330F"/>
                  </a:solidFill>
                </a:uFill>
                <a:latin typeface="Gadugi" panose="020B0502040204020203" pitchFamily="34" charset="0"/>
                <a:ea typeface="+mn-ea"/>
                <a:cs typeface="+mn-cs"/>
              </a:rPr>
              <a:t>X</a:t>
            </a:r>
            <a:endParaRPr kumimoji="0" lang="en-GB" sz="1100" b="0" i="0" u="sng"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0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small" spc="0" normalizeH="0" baseline="0" noProof="0">
                <a:ln>
                  <a:noFill/>
                </a:ln>
                <a:solidFill>
                  <a:prstClr val="black"/>
                </a:solidFill>
                <a:effectLst/>
                <a:uLnTx/>
                <a:uFill>
                  <a:solidFill>
                    <a:srgbClr val="E7330F"/>
                  </a:solidFill>
                </a:uFill>
                <a:latin typeface="Gadugi" panose="020B0502040204020203" pitchFamily="34" charset="0"/>
                <a:ea typeface="+mn-ea"/>
                <a:cs typeface="+mn-cs"/>
              </a:rPr>
              <a:t>X</a:t>
            </a:r>
            <a:endParaRPr kumimoji="0" lang="en-GB" sz="1100" b="0" i="0" u="sng"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29364"/>
            <a:ext cx="2743200" cy="365125"/>
          </a:xfrm>
          <a:prstGeom prst="rect">
            <a:avLst/>
          </a:prstGeom>
        </p:spPr>
        <p:txBody>
          <a:bodyPr/>
          <a:lstStyle/>
          <a:p>
            <a:fld id="{472EDBFF-3929-4890-944A-B5FAD0CCE51F}" type="datetime4">
              <a:rPr lang="en-GB" smtClean="0"/>
              <a:t>06 July 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B113E3-32B3-48AE-BAD5-9FD98CF01600}" type="slidenum">
              <a:rPr lang="en-GB" smtClean="0"/>
              <a:t>‹#›</a:t>
            </a:fld>
            <a:endParaRPr lang="en-GB"/>
          </a:p>
        </p:txBody>
      </p:sp>
    </p:spTree>
    <p:extLst>
      <p:ext uri="{BB962C8B-B14F-4D97-AF65-F5344CB8AC3E}">
        <p14:creationId xmlns:p14="http://schemas.microsoft.com/office/powerpoint/2010/main" val="266193430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29364"/>
            <a:ext cx="2743200" cy="365125"/>
          </a:xfrm>
          <a:prstGeom prst="rect">
            <a:avLst/>
          </a:prstGeom>
        </p:spPr>
        <p:txBody>
          <a:bodyPr/>
          <a:lstStyle/>
          <a:p>
            <a:fld id="{D356F5A7-DD38-468E-A8C9-C3B8F14BB7BD}" type="datetime4">
              <a:rPr lang="en-GB" smtClean="0"/>
              <a:t>06 July 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B113E3-32B3-48AE-BAD5-9FD98CF01600}" type="slidenum">
              <a:rPr lang="en-GB" smtClean="0"/>
              <a:t>‹#›</a:t>
            </a:fld>
            <a:endParaRPr lang="en-GB"/>
          </a:p>
        </p:txBody>
      </p:sp>
    </p:spTree>
    <p:extLst>
      <p:ext uri="{BB962C8B-B14F-4D97-AF65-F5344CB8AC3E}">
        <p14:creationId xmlns:p14="http://schemas.microsoft.com/office/powerpoint/2010/main" val="35413289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29364"/>
            <a:ext cx="2743200" cy="365125"/>
          </a:xfrm>
          <a:prstGeom prst="rect">
            <a:avLst/>
          </a:prstGeom>
        </p:spPr>
        <p:txBody>
          <a:bodyPr/>
          <a:lstStyle/>
          <a:p>
            <a:fld id="{EE56DAC2-2BBD-4E65-9953-4915EC57801F}" type="datetime4">
              <a:rPr lang="en-GB" smtClean="0"/>
              <a:t>06 July 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B113E3-32B3-48AE-BAD5-9FD98CF01600}" type="slidenum">
              <a:rPr lang="en-GB" smtClean="0"/>
              <a:t>‹#›</a:t>
            </a:fld>
            <a:endParaRPr lang="en-GB"/>
          </a:p>
        </p:txBody>
      </p:sp>
    </p:spTree>
    <p:extLst>
      <p:ext uri="{BB962C8B-B14F-4D97-AF65-F5344CB8AC3E}">
        <p14:creationId xmlns:p14="http://schemas.microsoft.com/office/powerpoint/2010/main" val="304381759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29364"/>
            <a:ext cx="2743200" cy="365125"/>
          </a:xfrm>
          <a:prstGeom prst="rect">
            <a:avLst/>
          </a:prstGeom>
        </p:spPr>
        <p:txBody>
          <a:bodyPr/>
          <a:lstStyle/>
          <a:p>
            <a:fld id="{61E4F7DE-DB70-40EB-9C75-52B8B89E8A57}" type="datetime4">
              <a:rPr lang="en-GB" smtClean="0"/>
              <a:t>06 July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B113E3-32B3-48AE-BAD5-9FD98CF01600}" type="slidenum">
              <a:rPr lang="en-GB" smtClean="0"/>
              <a:t>‹#›</a:t>
            </a:fld>
            <a:endParaRPr lang="en-GB"/>
          </a:p>
        </p:txBody>
      </p:sp>
    </p:spTree>
    <p:extLst>
      <p:ext uri="{BB962C8B-B14F-4D97-AF65-F5344CB8AC3E}">
        <p14:creationId xmlns:p14="http://schemas.microsoft.com/office/powerpoint/2010/main" val="360353402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BI title s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a:gsLst>
              <a:gs pos="0">
                <a:srgbClr val="D6043B">
                  <a:alpha val="84000"/>
                </a:srgbClr>
              </a:gs>
              <a:gs pos="100000">
                <a:srgbClr val="D6043B"/>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24000" y="1122363"/>
            <a:ext cx="5808133" cy="2387600"/>
          </a:xfrm>
        </p:spPr>
        <p:txBody>
          <a:bodyPr anchor="ctr"/>
          <a:lstStyle>
            <a:lvl1pPr algn="l">
              <a:defRPr sz="6000" b="1" u="none">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a:xfrm>
            <a:off x="1523999" y="3806297"/>
            <a:ext cx="5808133" cy="765703"/>
          </a:xfrm>
          <a:prstGeom prst="rect">
            <a:avLst/>
          </a:prstGeom>
        </p:spPr>
        <p:txBody>
          <a:bodyPr/>
          <a:lstStyle>
            <a:lvl1pPr>
              <a:defRPr sz="3500">
                <a:solidFill>
                  <a:schemeClr val="bg1"/>
                </a:solidFill>
                <a:latin typeface="Gadugi" panose="020B0502040204020203" pitchFamily="34" charset="0"/>
              </a:defRPr>
            </a:lvl1pPr>
          </a:lstStyle>
          <a:p>
            <a:fld id="{24FEF7B2-C60D-442E-A0FF-F3EF87507B56}" type="datetime4">
              <a:rPr lang="en-GB" smtClean="0"/>
              <a:pPr/>
              <a:t>06 July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B113E3-32B3-48AE-BAD5-9FD98CF01600}" type="slidenum">
              <a:rPr lang="en-GB" smtClean="0"/>
              <a:t>‹#›</a:t>
            </a:fld>
            <a:endParaRPr lang="en-GB"/>
          </a:p>
        </p:txBody>
      </p:sp>
    </p:spTree>
    <p:extLst>
      <p:ext uri="{BB962C8B-B14F-4D97-AF65-F5344CB8AC3E}">
        <p14:creationId xmlns:p14="http://schemas.microsoft.com/office/powerpoint/2010/main" val="398590685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29364"/>
            <a:ext cx="2743200" cy="365125"/>
          </a:xfrm>
          <a:prstGeom prst="rect">
            <a:avLst/>
          </a:prstGeom>
        </p:spPr>
        <p:txBody>
          <a:bodyPr/>
          <a:lstStyle/>
          <a:p>
            <a:fld id="{91EFAF3F-C1DF-44C3-95D8-4A0C1843B87C}" type="datetime4">
              <a:rPr lang="en-GB" smtClean="0"/>
              <a:t>06 July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B113E3-32B3-48AE-BAD5-9FD98CF01600}" type="slidenum">
              <a:rPr lang="en-GB" smtClean="0"/>
              <a:t>‹#›</a:t>
            </a:fld>
            <a:endParaRPr lang="en-GB"/>
          </a:p>
        </p:txBody>
      </p:sp>
    </p:spTree>
    <p:extLst>
      <p:ext uri="{BB962C8B-B14F-4D97-AF65-F5344CB8AC3E}">
        <p14:creationId xmlns:p14="http://schemas.microsoft.com/office/powerpoint/2010/main" val="129190331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29364"/>
            <a:ext cx="2743200" cy="365125"/>
          </a:xfrm>
          <a:prstGeom prst="rect">
            <a:avLst/>
          </a:prstGeom>
        </p:spPr>
        <p:txBody>
          <a:bodyPr/>
          <a:lstStyle/>
          <a:p>
            <a:fld id="{D68F7440-BF6D-4B86-8A57-F26905E55056}" type="datetime4">
              <a:rPr lang="en-GB" smtClean="0"/>
              <a:t>06 July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B113E3-32B3-48AE-BAD5-9FD98CF01600}" type="slidenum">
              <a:rPr lang="en-GB" smtClean="0"/>
              <a:t>‹#›</a:t>
            </a:fld>
            <a:endParaRPr lang="en-GB"/>
          </a:p>
        </p:txBody>
      </p:sp>
    </p:spTree>
    <p:extLst>
      <p:ext uri="{BB962C8B-B14F-4D97-AF65-F5344CB8AC3E}">
        <p14:creationId xmlns:p14="http://schemas.microsoft.com/office/powerpoint/2010/main" val="33879233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29364"/>
            <a:ext cx="2743200" cy="365125"/>
          </a:xfrm>
          <a:prstGeom prst="rect">
            <a:avLst/>
          </a:prstGeom>
        </p:spPr>
        <p:txBody>
          <a:bodyPr/>
          <a:lstStyle/>
          <a:p>
            <a:fld id="{678C8F8C-7202-4F2B-9ED9-4EA987534094}" type="datetime4">
              <a:rPr lang="en-GB" smtClean="0"/>
              <a:t>06 July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B113E3-32B3-48AE-BAD5-9FD98CF01600}" type="slidenum">
              <a:rPr lang="en-GB" smtClean="0"/>
              <a:t>‹#›</a:t>
            </a:fld>
            <a:endParaRPr lang="en-GB"/>
          </a:p>
        </p:txBody>
      </p:sp>
    </p:spTree>
    <p:extLst>
      <p:ext uri="{BB962C8B-B14F-4D97-AF65-F5344CB8AC3E}">
        <p14:creationId xmlns:p14="http://schemas.microsoft.com/office/powerpoint/2010/main" val="262207409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BI title s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1524000" y="1122363"/>
            <a:ext cx="5808133" cy="2387600"/>
          </a:xfrm>
          <a:prstGeom prst="rect">
            <a:avLst/>
          </a:prstGeom>
        </p:spPr>
        <p:txBody>
          <a:bodyPr anchor="ctr"/>
          <a:lstStyle>
            <a:lvl1pPr algn="l">
              <a:defRPr sz="6000" b="1" u="none">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B113E3-32B3-48AE-BAD5-9FD98CF01600}" type="slidenum">
              <a:rPr lang="en-GB" smtClean="0"/>
              <a:t>‹#›</a:t>
            </a:fld>
            <a:endParaRPr lang="en-GB" dirty="0"/>
          </a:p>
        </p:txBody>
      </p:sp>
    </p:spTree>
    <p:extLst>
      <p:ext uri="{BB962C8B-B14F-4D97-AF65-F5344CB8AC3E}">
        <p14:creationId xmlns:p14="http://schemas.microsoft.com/office/powerpoint/2010/main" val="63676764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lth &amp; SC">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lum bright="100000"/>
            <a:extLst>
              <a:ext uri="{28A0092B-C50C-407E-A947-70E740481C1C}">
                <a14:useLocalDpi xmlns:a14="http://schemas.microsoft.com/office/drawing/2010/main"/>
              </a:ext>
            </a:extLst>
          </a:blip>
          <a:srcRect l="49652" b="66797"/>
          <a:stretch/>
        </p:blipFill>
        <p:spPr>
          <a:xfrm>
            <a:off x="-19051" y="4921337"/>
            <a:ext cx="2752311" cy="1936663"/>
          </a:xfrm>
          <a:prstGeom prst="rect">
            <a:avLst/>
          </a:prstGeom>
          <a:noFill/>
        </p:spPr>
      </p:pic>
      <p:cxnSp>
        <p:nvCxnSpPr>
          <p:cNvPr id="7" name="Straight Connector 6">
            <a:extLst>
              <a:ext uri="{FF2B5EF4-FFF2-40B4-BE49-F238E27FC236}">
                <a16:creationId xmlns:a16="http://schemas.microsoft.com/office/drawing/2014/main" id="{FBC2A4BD-BF0C-4281-8933-4AA806FDB8CF}"/>
              </a:ext>
            </a:extLst>
          </p:cNvPr>
          <p:cNvCxnSpPr/>
          <p:nvPr userDrawn="1"/>
        </p:nvCxnSpPr>
        <p:spPr>
          <a:xfrm>
            <a:off x="215537" y="6727371"/>
            <a:ext cx="11710852" cy="0"/>
          </a:xfrm>
          <a:prstGeom prst="line">
            <a:avLst/>
          </a:prstGeom>
          <a:ln w="12700">
            <a:solidFill>
              <a:srgbClr val="D604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75076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bout NE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lum bright="100000"/>
            <a:extLst>
              <a:ext uri="{28A0092B-C50C-407E-A947-70E740481C1C}">
                <a14:useLocalDpi xmlns:a14="http://schemas.microsoft.com/office/drawing/2010/main"/>
              </a:ext>
            </a:extLst>
          </a:blip>
          <a:srcRect l="49652" b="66797"/>
          <a:stretch/>
        </p:blipFill>
        <p:spPr>
          <a:xfrm>
            <a:off x="-19051" y="4921337"/>
            <a:ext cx="2752311" cy="1936663"/>
          </a:xfrm>
          <a:prstGeom prst="rect">
            <a:avLst/>
          </a:prstGeom>
          <a:noFill/>
        </p:spPr>
      </p:pic>
      <p:pic>
        <p:nvPicPr>
          <p:cNvPr id="11" name="Picture 10" descr="DG_Logo_stack_Re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60101" y="158937"/>
            <a:ext cx="982133" cy="794866"/>
          </a:xfrm>
          <a:prstGeom prst="rect">
            <a:avLst/>
          </a:prstGeom>
        </p:spPr>
      </p:pic>
      <p:sp>
        <p:nvSpPr>
          <p:cNvPr id="7" name="Rectangle 6">
            <a:extLst>
              <a:ext uri="{FF2B5EF4-FFF2-40B4-BE49-F238E27FC236}">
                <a16:creationId xmlns:a16="http://schemas.microsoft.com/office/drawing/2014/main" id="{89CE4B9A-7C8C-4535-889E-A07AA67C0D12}"/>
              </a:ext>
            </a:extLst>
          </p:cNvPr>
          <p:cNvSpPr/>
          <p:nvPr userDrawn="1"/>
        </p:nvSpPr>
        <p:spPr>
          <a:xfrm>
            <a:off x="300567" y="158937"/>
            <a:ext cx="1816621" cy="576776"/>
          </a:xfrm>
          <a:prstGeom prst="rect">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Gadugi" panose="020B0502040204020203" pitchFamily="34" charset="0"/>
                <a:ea typeface="Gadugi" panose="020B0502040204020203" pitchFamily="34" charset="0"/>
              </a:rPr>
              <a:t>Local Context</a:t>
            </a:r>
          </a:p>
        </p:txBody>
      </p:sp>
      <p:sp>
        <p:nvSpPr>
          <p:cNvPr id="8" name="Rectangle 7">
            <a:extLst>
              <a:ext uri="{FF2B5EF4-FFF2-40B4-BE49-F238E27FC236}">
                <a16:creationId xmlns:a16="http://schemas.microsoft.com/office/drawing/2014/main" id="{8B713C81-D8B2-49FC-AB2D-86A05A2028AB}"/>
              </a:ext>
            </a:extLst>
          </p:cNvPr>
          <p:cNvSpPr/>
          <p:nvPr userDrawn="1"/>
        </p:nvSpPr>
        <p:spPr>
          <a:xfrm>
            <a:off x="2239564" y="158937"/>
            <a:ext cx="1816621" cy="576776"/>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Gadugi" panose="020B0502040204020203" pitchFamily="34" charset="0"/>
                <a:ea typeface="Gadugi" panose="020B0502040204020203" pitchFamily="34" charset="0"/>
              </a:rPr>
              <a:t>About SNEE</a:t>
            </a:r>
          </a:p>
        </p:txBody>
      </p:sp>
      <p:sp>
        <p:nvSpPr>
          <p:cNvPr id="12" name="Rectangle 11">
            <a:extLst>
              <a:ext uri="{FF2B5EF4-FFF2-40B4-BE49-F238E27FC236}">
                <a16:creationId xmlns:a16="http://schemas.microsoft.com/office/drawing/2014/main" id="{1888D290-1D56-4D91-89DC-CBCAC85BB80F}"/>
              </a:ext>
            </a:extLst>
          </p:cNvPr>
          <p:cNvSpPr/>
          <p:nvPr userDrawn="1"/>
        </p:nvSpPr>
        <p:spPr>
          <a:xfrm>
            <a:off x="4178561" y="158937"/>
            <a:ext cx="1816621" cy="576776"/>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Gadugi" panose="020B0502040204020203" pitchFamily="34" charset="0"/>
                <a:ea typeface="Gadugi" panose="020B0502040204020203" pitchFamily="34" charset="0"/>
              </a:rPr>
              <a:t>Health Shift</a:t>
            </a:r>
          </a:p>
        </p:txBody>
      </p:sp>
      <p:sp>
        <p:nvSpPr>
          <p:cNvPr id="13" name="Rectangle 12">
            <a:extLst>
              <a:ext uri="{FF2B5EF4-FFF2-40B4-BE49-F238E27FC236}">
                <a16:creationId xmlns:a16="http://schemas.microsoft.com/office/drawing/2014/main" id="{E8072937-04A0-402B-B750-C8407D7B0B32}"/>
              </a:ext>
            </a:extLst>
          </p:cNvPr>
          <p:cNvSpPr/>
          <p:nvPr userDrawn="1"/>
        </p:nvSpPr>
        <p:spPr>
          <a:xfrm>
            <a:off x="6096000" y="158937"/>
            <a:ext cx="1816621" cy="576776"/>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Gadugi" panose="020B0502040204020203" pitchFamily="34" charset="0"/>
                <a:ea typeface="Gadugi" panose="020B0502040204020203" pitchFamily="34" charset="0"/>
              </a:rPr>
              <a:t>The Solution</a:t>
            </a:r>
          </a:p>
        </p:txBody>
      </p:sp>
      <p:cxnSp>
        <p:nvCxnSpPr>
          <p:cNvPr id="5" name="Straight Connector 4">
            <a:extLst>
              <a:ext uri="{FF2B5EF4-FFF2-40B4-BE49-F238E27FC236}">
                <a16:creationId xmlns:a16="http://schemas.microsoft.com/office/drawing/2014/main" id="{D3138194-617D-446D-9CCB-A5E926E3AB25}"/>
              </a:ext>
            </a:extLst>
          </p:cNvPr>
          <p:cNvCxnSpPr/>
          <p:nvPr userDrawn="1"/>
        </p:nvCxnSpPr>
        <p:spPr>
          <a:xfrm>
            <a:off x="215537" y="6727371"/>
            <a:ext cx="11710852" cy="0"/>
          </a:xfrm>
          <a:prstGeom prst="line">
            <a:avLst/>
          </a:prstGeom>
          <a:ln w="12700">
            <a:solidFill>
              <a:srgbClr val="D604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71176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bout sne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lum bright="100000"/>
            <a:extLst>
              <a:ext uri="{28A0092B-C50C-407E-A947-70E740481C1C}">
                <a14:useLocalDpi xmlns:a14="http://schemas.microsoft.com/office/drawing/2010/main"/>
              </a:ext>
            </a:extLst>
          </a:blip>
          <a:srcRect l="49652" b="66797"/>
          <a:stretch/>
        </p:blipFill>
        <p:spPr>
          <a:xfrm>
            <a:off x="-19051" y="4921337"/>
            <a:ext cx="2752311" cy="1936663"/>
          </a:xfrm>
          <a:prstGeom prst="rect">
            <a:avLst/>
          </a:prstGeom>
          <a:noFill/>
        </p:spPr>
      </p:pic>
      <p:pic>
        <p:nvPicPr>
          <p:cNvPr id="11" name="Picture 10" descr="DG_Logo_stack_Re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60101" y="158937"/>
            <a:ext cx="982133" cy="794866"/>
          </a:xfrm>
          <a:prstGeom prst="rect">
            <a:avLst/>
          </a:prstGeom>
        </p:spPr>
      </p:pic>
      <p:cxnSp>
        <p:nvCxnSpPr>
          <p:cNvPr id="5" name="Straight Connector 4">
            <a:extLst>
              <a:ext uri="{FF2B5EF4-FFF2-40B4-BE49-F238E27FC236}">
                <a16:creationId xmlns:a16="http://schemas.microsoft.com/office/drawing/2014/main" id="{D3138194-617D-446D-9CCB-A5E926E3AB25}"/>
              </a:ext>
            </a:extLst>
          </p:cNvPr>
          <p:cNvCxnSpPr/>
          <p:nvPr userDrawn="1"/>
        </p:nvCxnSpPr>
        <p:spPr>
          <a:xfrm>
            <a:off x="215537" y="6727371"/>
            <a:ext cx="11710852" cy="0"/>
          </a:xfrm>
          <a:prstGeom prst="line">
            <a:avLst/>
          </a:prstGeom>
          <a:ln w="12700">
            <a:solidFill>
              <a:srgbClr val="D6043B"/>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A02B639-0173-4E73-981F-1BF3112E0595}"/>
              </a:ext>
            </a:extLst>
          </p:cNvPr>
          <p:cNvSpPr/>
          <p:nvPr userDrawn="1"/>
        </p:nvSpPr>
        <p:spPr>
          <a:xfrm>
            <a:off x="300567" y="158937"/>
            <a:ext cx="1816621" cy="576776"/>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Gadugi" panose="020B0502040204020203" pitchFamily="34" charset="0"/>
                <a:ea typeface="Gadugi" panose="020B0502040204020203" pitchFamily="34" charset="0"/>
              </a:rPr>
              <a:t>Local Context</a:t>
            </a:r>
          </a:p>
        </p:txBody>
      </p:sp>
      <p:sp>
        <p:nvSpPr>
          <p:cNvPr id="14" name="Rectangle 13">
            <a:extLst>
              <a:ext uri="{FF2B5EF4-FFF2-40B4-BE49-F238E27FC236}">
                <a16:creationId xmlns:a16="http://schemas.microsoft.com/office/drawing/2014/main" id="{17C12F01-60BB-49DA-8697-2DB96EC04ACF}"/>
              </a:ext>
            </a:extLst>
          </p:cNvPr>
          <p:cNvSpPr/>
          <p:nvPr userDrawn="1"/>
        </p:nvSpPr>
        <p:spPr>
          <a:xfrm>
            <a:off x="2239564" y="158937"/>
            <a:ext cx="1816621" cy="576776"/>
          </a:xfrm>
          <a:prstGeom prst="rect">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Gadugi" panose="020B0502040204020203" pitchFamily="34" charset="0"/>
                <a:ea typeface="Gadugi" panose="020B0502040204020203" pitchFamily="34" charset="0"/>
              </a:rPr>
              <a:t>About SNEE</a:t>
            </a:r>
          </a:p>
        </p:txBody>
      </p:sp>
      <p:sp>
        <p:nvSpPr>
          <p:cNvPr id="15" name="Rectangle 14">
            <a:extLst>
              <a:ext uri="{FF2B5EF4-FFF2-40B4-BE49-F238E27FC236}">
                <a16:creationId xmlns:a16="http://schemas.microsoft.com/office/drawing/2014/main" id="{1D26C306-3191-40C6-8CEA-711E01CE4DE2}"/>
              </a:ext>
            </a:extLst>
          </p:cNvPr>
          <p:cNvSpPr/>
          <p:nvPr userDrawn="1"/>
        </p:nvSpPr>
        <p:spPr>
          <a:xfrm>
            <a:off x="4178561" y="158937"/>
            <a:ext cx="1816621" cy="576776"/>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Gadugi" panose="020B0502040204020203" pitchFamily="34" charset="0"/>
                <a:ea typeface="Gadugi" panose="020B0502040204020203" pitchFamily="34" charset="0"/>
              </a:rPr>
              <a:t>Health Shift</a:t>
            </a:r>
          </a:p>
        </p:txBody>
      </p:sp>
      <p:sp>
        <p:nvSpPr>
          <p:cNvPr id="16" name="Rectangle 15">
            <a:extLst>
              <a:ext uri="{FF2B5EF4-FFF2-40B4-BE49-F238E27FC236}">
                <a16:creationId xmlns:a16="http://schemas.microsoft.com/office/drawing/2014/main" id="{1CF157E2-B61A-4008-B627-69B75C684633}"/>
              </a:ext>
            </a:extLst>
          </p:cNvPr>
          <p:cNvSpPr/>
          <p:nvPr userDrawn="1"/>
        </p:nvSpPr>
        <p:spPr>
          <a:xfrm>
            <a:off x="6096000" y="158937"/>
            <a:ext cx="1816621" cy="576776"/>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Gadugi" panose="020B0502040204020203" pitchFamily="34" charset="0"/>
                <a:ea typeface="Gadugi" panose="020B0502040204020203" pitchFamily="34" charset="0"/>
              </a:rPr>
              <a:t>The Solution</a:t>
            </a:r>
          </a:p>
        </p:txBody>
      </p:sp>
    </p:spTree>
    <p:extLst>
      <p:ext uri="{BB962C8B-B14F-4D97-AF65-F5344CB8AC3E}">
        <p14:creationId xmlns:p14="http://schemas.microsoft.com/office/powerpoint/2010/main" val="325950209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lth transi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lum bright="100000"/>
            <a:extLst>
              <a:ext uri="{28A0092B-C50C-407E-A947-70E740481C1C}">
                <a14:useLocalDpi xmlns:a14="http://schemas.microsoft.com/office/drawing/2010/main"/>
              </a:ext>
            </a:extLst>
          </a:blip>
          <a:srcRect l="49652" b="66797"/>
          <a:stretch/>
        </p:blipFill>
        <p:spPr>
          <a:xfrm>
            <a:off x="-19051" y="4921337"/>
            <a:ext cx="2752311" cy="1936663"/>
          </a:xfrm>
          <a:prstGeom prst="rect">
            <a:avLst/>
          </a:prstGeom>
          <a:noFill/>
        </p:spPr>
      </p:pic>
      <p:pic>
        <p:nvPicPr>
          <p:cNvPr id="11" name="Picture 10" descr="DG_Logo_stack_Re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60101" y="158937"/>
            <a:ext cx="982133" cy="794866"/>
          </a:xfrm>
          <a:prstGeom prst="rect">
            <a:avLst/>
          </a:prstGeom>
        </p:spPr>
      </p:pic>
      <p:cxnSp>
        <p:nvCxnSpPr>
          <p:cNvPr id="5" name="Straight Connector 4">
            <a:extLst>
              <a:ext uri="{FF2B5EF4-FFF2-40B4-BE49-F238E27FC236}">
                <a16:creationId xmlns:a16="http://schemas.microsoft.com/office/drawing/2014/main" id="{D3138194-617D-446D-9CCB-A5E926E3AB25}"/>
              </a:ext>
            </a:extLst>
          </p:cNvPr>
          <p:cNvCxnSpPr/>
          <p:nvPr userDrawn="1"/>
        </p:nvCxnSpPr>
        <p:spPr>
          <a:xfrm>
            <a:off x="215537" y="6727371"/>
            <a:ext cx="11710852" cy="0"/>
          </a:xfrm>
          <a:prstGeom prst="line">
            <a:avLst/>
          </a:prstGeom>
          <a:ln w="12700">
            <a:solidFill>
              <a:srgbClr val="D6043B"/>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4776C26-EA40-40B0-9B67-062A2B34544B}"/>
              </a:ext>
            </a:extLst>
          </p:cNvPr>
          <p:cNvSpPr/>
          <p:nvPr userDrawn="1"/>
        </p:nvSpPr>
        <p:spPr>
          <a:xfrm>
            <a:off x="300567" y="158937"/>
            <a:ext cx="1816621" cy="576776"/>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Gadugi" panose="020B0502040204020203" pitchFamily="34" charset="0"/>
                <a:ea typeface="Gadugi" panose="020B0502040204020203" pitchFamily="34" charset="0"/>
              </a:rPr>
              <a:t>Local Context</a:t>
            </a:r>
          </a:p>
        </p:txBody>
      </p:sp>
      <p:sp>
        <p:nvSpPr>
          <p:cNvPr id="14" name="Rectangle 13">
            <a:extLst>
              <a:ext uri="{FF2B5EF4-FFF2-40B4-BE49-F238E27FC236}">
                <a16:creationId xmlns:a16="http://schemas.microsoft.com/office/drawing/2014/main" id="{0D64B63C-9B94-488D-BBBE-6BE52B60AF37}"/>
              </a:ext>
            </a:extLst>
          </p:cNvPr>
          <p:cNvSpPr/>
          <p:nvPr userDrawn="1"/>
        </p:nvSpPr>
        <p:spPr>
          <a:xfrm>
            <a:off x="2239564" y="158937"/>
            <a:ext cx="1816621" cy="576776"/>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Gadugi" panose="020B0502040204020203" pitchFamily="34" charset="0"/>
                <a:ea typeface="Gadugi" panose="020B0502040204020203" pitchFamily="34" charset="0"/>
              </a:rPr>
              <a:t>About SNEE</a:t>
            </a:r>
          </a:p>
        </p:txBody>
      </p:sp>
      <p:sp>
        <p:nvSpPr>
          <p:cNvPr id="15" name="Rectangle 14">
            <a:extLst>
              <a:ext uri="{FF2B5EF4-FFF2-40B4-BE49-F238E27FC236}">
                <a16:creationId xmlns:a16="http://schemas.microsoft.com/office/drawing/2014/main" id="{4E8D1B02-E4A2-4920-9C4D-67819C1326A9}"/>
              </a:ext>
            </a:extLst>
          </p:cNvPr>
          <p:cNvSpPr/>
          <p:nvPr userDrawn="1"/>
        </p:nvSpPr>
        <p:spPr>
          <a:xfrm>
            <a:off x="4178561" y="158937"/>
            <a:ext cx="1816621" cy="576776"/>
          </a:xfrm>
          <a:prstGeom prst="rect">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Gadugi" panose="020B0502040204020203" pitchFamily="34" charset="0"/>
                <a:ea typeface="Gadugi" panose="020B0502040204020203" pitchFamily="34" charset="0"/>
              </a:rPr>
              <a:t>Health Shift</a:t>
            </a:r>
          </a:p>
        </p:txBody>
      </p:sp>
      <p:sp>
        <p:nvSpPr>
          <p:cNvPr id="16" name="Rectangle 15">
            <a:extLst>
              <a:ext uri="{FF2B5EF4-FFF2-40B4-BE49-F238E27FC236}">
                <a16:creationId xmlns:a16="http://schemas.microsoft.com/office/drawing/2014/main" id="{96B1C1EF-2352-499D-9745-B3554BDAE86A}"/>
              </a:ext>
            </a:extLst>
          </p:cNvPr>
          <p:cNvSpPr/>
          <p:nvPr userDrawn="1"/>
        </p:nvSpPr>
        <p:spPr>
          <a:xfrm>
            <a:off x="6096000" y="158937"/>
            <a:ext cx="1816621" cy="576776"/>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Gadugi" panose="020B0502040204020203" pitchFamily="34" charset="0"/>
                <a:ea typeface="Gadugi" panose="020B0502040204020203" pitchFamily="34" charset="0"/>
              </a:rPr>
              <a:t>The Solution</a:t>
            </a:r>
          </a:p>
        </p:txBody>
      </p:sp>
    </p:spTree>
    <p:extLst>
      <p:ext uri="{BB962C8B-B14F-4D97-AF65-F5344CB8AC3E}">
        <p14:creationId xmlns:p14="http://schemas.microsoft.com/office/powerpoint/2010/main" val="257973686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e solu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lum bright="100000"/>
            <a:extLst>
              <a:ext uri="{28A0092B-C50C-407E-A947-70E740481C1C}">
                <a14:useLocalDpi xmlns:a14="http://schemas.microsoft.com/office/drawing/2010/main"/>
              </a:ext>
            </a:extLst>
          </a:blip>
          <a:srcRect l="49652" b="66797"/>
          <a:stretch/>
        </p:blipFill>
        <p:spPr>
          <a:xfrm>
            <a:off x="-19051" y="4921337"/>
            <a:ext cx="2752311" cy="1936663"/>
          </a:xfrm>
          <a:prstGeom prst="rect">
            <a:avLst/>
          </a:prstGeom>
          <a:noFill/>
        </p:spPr>
      </p:pic>
      <p:pic>
        <p:nvPicPr>
          <p:cNvPr id="11" name="Picture 10" descr="DG_Logo_stack_Re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60101" y="158937"/>
            <a:ext cx="982133" cy="794866"/>
          </a:xfrm>
          <a:prstGeom prst="rect">
            <a:avLst/>
          </a:prstGeom>
        </p:spPr>
      </p:pic>
      <p:cxnSp>
        <p:nvCxnSpPr>
          <p:cNvPr id="5" name="Straight Connector 4">
            <a:extLst>
              <a:ext uri="{FF2B5EF4-FFF2-40B4-BE49-F238E27FC236}">
                <a16:creationId xmlns:a16="http://schemas.microsoft.com/office/drawing/2014/main" id="{D3138194-617D-446D-9CCB-A5E926E3AB25}"/>
              </a:ext>
            </a:extLst>
          </p:cNvPr>
          <p:cNvCxnSpPr/>
          <p:nvPr userDrawn="1"/>
        </p:nvCxnSpPr>
        <p:spPr>
          <a:xfrm>
            <a:off x="215537" y="6727371"/>
            <a:ext cx="11710852" cy="0"/>
          </a:xfrm>
          <a:prstGeom prst="line">
            <a:avLst/>
          </a:prstGeom>
          <a:ln w="12700">
            <a:solidFill>
              <a:srgbClr val="D6043B"/>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354830B-8A23-4B1B-871C-8F515BAF2A1A}"/>
              </a:ext>
            </a:extLst>
          </p:cNvPr>
          <p:cNvSpPr/>
          <p:nvPr userDrawn="1"/>
        </p:nvSpPr>
        <p:spPr>
          <a:xfrm>
            <a:off x="300567" y="158937"/>
            <a:ext cx="1816621" cy="576776"/>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Gadugi" panose="020B0502040204020203" pitchFamily="34" charset="0"/>
                <a:ea typeface="Gadugi" panose="020B0502040204020203" pitchFamily="34" charset="0"/>
              </a:rPr>
              <a:t>Local Context</a:t>
            </a:r>
          </a:p>
        </p:txBody>
      </p:sp>
      <p:sp>
        <p:nvSpPr>
          <p:cNvPr id="14" name="Rectangle 13">
            <a:extLst>
              <a:ext uri="{FF2B5EF4-FFF2-40B4-BE49-F238E27FC236}">
                <a16:creationId xmlns:a16="http://schemas.microsoft.com/office/drawing/2014/main" id="{2441C937-BE5B-4D7A-9C67-028662E79E80}"/>
              </a:ext>
            </a:extLst>
          </p:cNvPr>
          <p:cNvSpPr/>
          <p:nvPr userDrawn="1"/>
        </p:nvSpPr>
        <p:spPr>
          <a:xfrm>
            <a:off x="2239564" y="158937"/>
            <a:ext cx="1816621" cy="576776"/>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Gadugi" panose="020B0502040204020203" pitchFamily="34" charset="0"/>
                <a:ea typeface="Gadugi" panose="020B0502040204020203" pitchFamily="34" charset="0"/>
              </a:rPr>
              <a:t>About SNEE</a:t>
            </a:r>
          </a:p>
        </p:txBody>
      </p:sp>
      <p:sp>
        <p:nvSpPr>
          <p:cNvPr id="15" name="Rectangle 14">
            <a:extLst>
              <a:ext uri="{FF2B5EF4-FFF2-40B4-BE49-F238E27FC236}">
                <a16:creationId xmlns:a16="http://schemas.microsoft.com/office/drawing/2014/main" id="{EDB29DF5-F797-4DD2-BE62-BEB8577725CA}"/>
              </a:ext>
            </a:extLst>
          </p:cNvPr>
          <p:cNvSpPr/>
          <p:nvPr userDrawn="1"/>
        </p:nvSpPr>
        <p:spPr>
          <a:xfrm>
            <a:off x="4178561" y="158937"/>
            <a:ext cx="1816621" cy="576776"/>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Gadugi" panose="020B0502040204020203" pitchFamily="34" charset="0"/>
                <a:ea typeface="Gadugi" panose="020B0502040204020203" pitchFamily="34" charset="0"/>
              </a:rPr>
              <a:t>Health Shift</a:t>
            </a:r>
          </a:p>
        </p:txBody>
      </p:sp>
      <p:sp>
        <p:nvSpPr>
          <p:cNvPr id="16" name="Rectangle 15">
            <a:extLst>
              <a:ext uri="{FF2B5EF4-FFF2-40B4-BE49-F238E27FC236}">
                <a16:creationId xmlns:a16="http://schemas.microsoft.com/office/drawing/2014/main" id="{44DD8297-167F-44A5-85A5-9E686E79C8A0}"/>
              </a:ext>
            </a:extLst>
          </p:cNvPr>
          <p:cNvSpPr/>
          <p:nvPr userDrawn="1"/>
        </p:nvSpPr>
        <p:spPr>
          <a:xfrm>
            <a:off x="6096000" y="158937"/>
            <a:ext cx="1816621" cy="576776"/>
          </a:xfrm>
          <a:prstGeom prst="rect">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Gadugi" panose="020B0502040204020203" pitchFamily="34" charset="0"/>
                <a:ea typeface="Gadugi" panose="020B0502040204020203" pitchFamily="34" charset="0"/>
              </a:rPr>
              <a:t>The Solution</a:t>
            </a:r>
          </a:p>
        </p:txBody>
      </p:sp>
    </p:spTree>
    <p:extLst>
      <p:ext uri="{BB962C8B-B14F-4D97-AF65-F5344CB8AC3E}">
        <p14:creationId xmlns:p14="http://schemas.microsoft.com/office/powerpoint/2010/main" val="412161700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Health &amp; SC">
    <p:spTree>
      <p:nvGrpSpPr>
        <p:cNvPr id="1" name=""/>
        <p:cNvGrpSpPr/>
        <p:nvPr/>
      </p:nvGrpSpPr>
      <p:grpSpPr>
        <a:xfrm>
          <a:off x="0" y="0"/>
          <a:ext cx="0" cy="0"/>
          <a:chOff x="0" y="0"/>
          <a:chExt cx="0" cy="0"/>
        </a:xfrm>
      </p:grpSpPr>
      <p:sp>
        <p:nvSpPr>
          <p:cNvPr id="2" name="Title 1"/>
          <p:cNvSpPr>
            <a:spLocks noGrp="1"/>
          </p:cNvSpPr>
          <p:nvPr>
            <p:ph type="title"/>
          </p:nvPr>
        </p:nvSpPr>
        <p:spPr>
          <a:xfrm>
            <a:off x="300567" y="297127"/>
            <a:ext cx="9385300" cy="765175"/>
          </a:xfrm>
          <a:prstGeom prst="rect">
            <a:avLst/>
          </a:prstGeom>
          <a:gradFill>
            <a:gsLst>
              <a:gs pos="0">
                <a:schemeClr val="bg1">
                  <a:alpha val="0"/>
                </a:schemeClr>
              </a:gs>
              <a:gs pos="12000">
                <a:srgbClr val="D6043B"/>
              </a:gs>
              <a:gs pos="100000">
                <a:srgbClr val="D6043B"/>
              </a:gs>
            </a:gsLst>
            <a:lin ang="10800000" scaled="0"/>
          </a:gradFill>
        </p:spPr>
        <p:txBody>
          <a:bodyPr/>
          <a:lstStyle>
            <a:lvl1pPr>
              <a:defRPr b="1" u="none" baseline="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00567" y="1087702"/>
            <a:ext cx="11201400" cy="5084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p:cNvSpPr/>
          <p:nvPr userDrawn="1"/>
        </p:nvSpPr>
        <p:spPr>
          <a:xfrm>
            <a:off x="135467" y="135466"/>
            <a:ext cx="11938000" cy="6563785"/>
          </a:xfrm>
          <a:prstGeom prst="rect">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DG_Logo_stack_Re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60101" y="263440"/>
            <a:ext cx="982133" cy="794866"/>
          </a:xfrm>
          <a:prstGeom prst="rect">
            <a:avLst/>
          </a:prstGeom>
        </p:spPr>
      </p:pic>
      <p:pic>
        <p:nvPicPr>
          <p:cNvPr id="7" name="Picture 6"/>
          <p:cNvPicPr>
            <a:picLocks noChangeAspect="1"/>
          </p:cNvPicPr>
          <p:nvPr userDrawn="1"/>
        </p:nvPicPr>
        <p:blipFill rotWithShape="1">
          <a:blip r:embed="rId3" cstate="screen">
            <a:lum bright="100000"/>
            <a:extLst>
              <a:ext uri="{28A0092B-C50C-407E-A947-70E740481C1C}">
                <a14:useLocalDpi xmlns:a14="http://schemas.microsoft.com/office/drawing/2010/main"/>
              </a:ext>
            </a:extLst>
          </a:blip>
          <a:srcRect l="49652" b="66797"/>
          <a:stretch/>
        </p:blipFill>
        <p:spPr>
          <a:xfrm>
            <a:off x="-19051" y="4921337"/>
            <a:ext cx="2752311" cy="1936663"/>
          </a:xfrm>
          <a:prstGeom prst="rect">
            <a:avLst/>
          </a:prstGeom>
          <a:noFill/>
        </p:spPr>
      </p:pic>
    </p:spTree>
    <p:extLst>
      <p:ext uri="{BB962C8B-B14F-4D97-AF65-F5344CB8AC3E}">
        <p14:creationId xmlns:p14="http://schemas.microsoft.com/office/powerpoint/2010/main" val="15063303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0567" y="297127"/>
            <a:ext cx="9385300" cy="765175"/>
          </a:xfrm>
          <a:noFill/>
        </p:spPr>
        <p:txBody>
          <a:bodyPr/>
          <a:lstStyle>
            <a:lvl1pPr>
              <a:defRPr b="1" u="none" baseline="0">
                <a:solidFill>
                  <a:srgbClr val="D6043B"/>
                </a:solidFill>
              </a:defRPr>
            </a:lvl1pPr>
          </a:lstStyle>
          <a:p>
            <a:r>
              <a:rPr lang="en-US"/>
              <a:t>Agenda</a:t>
            </a:r>
            <a:endParaRPr lang="en-GB"/>
          </a:p>
        </p:txBody>
      </p:sp>
      <p:pic>
        <p:nvPicPr>
          <p:cNvPr id="12" name="Picture 11" descr="DG_Logo_stack_Red.png"/>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992553" y="297127"/>
            <a:ext cx="945447" cy="765175"/>
          </a:xfrm>
          <a:prstGeom prst="rect">
            <a:avLst/>
          </a:prstGeom>
        </p:spPr>
      </p:pic>
      <p:sp>
        <p:nvSpPr>
          <p:cNvPr id="15" name="Rectangle 14"/>
          <p:cNvSpPr/>
          <p:nvPr/>
        </p:nvSpPr>
        <p:spPr>
          <a:xfrm>
            <a:off x="1289586" y="1739358"/>
            <a:ext cx="49427" cy="3965504"/>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p:cNvSpPr/>
          <p:nvPr/>
        </p:nvSpPr>
        <p:spPr>
          <a:xfrm>
            <a:off x="1012239" y="1615822"/>
            <a:ext cx="604119" cy="569902"/>
          </a:xfrm>
          <a:prstGeom prst="ellipse">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p:cNvSpPr/>
          <p:nvPr/>
        </p:nvSpPr>
        <p:spPr>
          <a:xfrm>
            <a:off x="1012239" y="3893845"/>
            <a:ext cx="604119" cy="569902"/>
          </a:xfrm>
          <a:prstGeom prst="ellipse">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p:cNvSpPr/>
          <p:nvPr/>
        </p:nvSpPr>
        <p:spPr>
          <a:xfrm>
            <a:off x="1015620" y="4667953"/>
            <a:ext cx="604119" cy="569902"/>
          </a:xfrm>
          <a:prstGeom prst="ellipse">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p:cNvSpPr/>
          <p:nvPr/>
        </p:nvSpPr>
        <p:spPr>
          <a:xfrm>
            <a:off x="1015619" y="5419911"/>
            <a:ext cx="604119" cy="569902"/>
          </a:xfrm>
          <a:prstGeom prst="ellipse">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Date Placeholder 3"/>
          <p:cNvSpPr txBox="1">
            <a:spLocks/>
          </p:cNvSpPr>
          <p:nvPr/>
        </p:nvSpPr>
        <p:spPr>
          <a:xfrm>
            <a:off x="1775251" y="3795944"/>
            <a:ext cx="5808133" cy="765703"/>
          </a:xfrm>
          <a:prstGeom prst="rect">
            <a:avLst/>
          </a:prstGeom>
        </p:spPr>
        <p:txBody>
          <a:bodyPr anchor="ctr"/>
          <a:lstStyle>
            <a:defPPr>
              <a:defRPr lang="en-US"/>
            </a:defPPr>
            <a:lvl1pPr marL="0" algn="l" defTabSz="914400" rtl="0" eaLnBrk="1" latinLnBrk="0" hangingPunct="1">
              <a:defRPr sz="3500" kern="1200">
                <a:solidFill>
                  <a:schemeClr val="tx1">
                    <a:lumMod val="50000"/>
                    <a:lumOff val="50000"/>
                  </a:schemeClr>
                </a:solidFill>
                <a:latin typeface="Gadug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600" b="1"/>
              <a:t>Progress</a:t>
            </a:r>
            <a:r>
              <a:rPr lang="en-GB" sz="2600" b="1" baseline="0"/>
              <a:t> to date</a:t>
            </a:r>
            <a:endParaRPr lang="en-GB" sz="2600" b="1"/>
          </a:p>
        </p:txBody>
      </p:sp>
      <p:sp>
        <p:nvSpPr>
          <p:cNvPr id="22" name="Date Placeholder 3"/>
          <p:cNvSpPr txBox="1">
            <a:spLocks/>
          </p:cNvSpPr>
          <p:nvPr/>
        </p:nvSpPr>
        <p:spPr>
          <a:xfrm>
            <a:off x="1775251" y="4546563"/>
            <a:ext cx="5808133" cy="765703"/>
          </a:xfrm>
          <a:prstGeom prst="rect">
            <a:avLst/>
          </a:prstGeom>
        </p:spPr>
        <p:txBody>
          <a:bodyPr anchor="ctr"/>
          <a:lstStyle>
            <a:defPPr>
              <a:defRPr lang="en-US"/>
            </a:defPPr>
            <a:lvl1pPr marL="0" algn="l" defTabSz="914400" rtl="0" eaLnBrk="1" latinLnBrk="0" hangingPunct="1">
              <a:defRPr sz="3500" kern="1200">
                <a:solidFill>
                  <a:schemeClr val="tx1">
                    <a:lumMod val="50000"/>
                    <a:lumOff val="50000"/>
                  </a:schemeClr>
                </a:solidFill>
                <a:latin typeface="Gadug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600" b="1"/>
              <a:t>Future programmes</a:t>
            </a:r>
          </a:p>
        </p:txBody>
      </p:sp>
      <p:sp>
        <p:nvSpPr>
          <p:cNvPr id="23" name="Date Placeholder 3"/>
          <p:cNvSpPr txBox="1">
            <a:spLocks/>
          </p:cNvSpPr>
          <p:nvPr/>
        </p:nvSpPr>
        <p:spPr>
          <a:xfrm>
            <a:off x="1775251" y="5322010"/>
            <a:ext cx="5808133" cy="765703"/>
          </a:xfrm>
          <a:prstGeom prst="rect">
            <a:avLst/>
          </a:prstGeom>
        </p:spPr>
        <p:txBody>
          <a:bodyPr anchor="ctr"/>
          <a:lstStyle>
            <a:defPPr>
              <a:defRPr lang="en-US"/>
            </a:defPPr>
            <a:lvl1pPr marL="0" algn="l" defTabSz="914400" rtl="0" eaLnBrk="1" latinLnBrk="0" hangingPunct="1">
              <a:defRPr sz="3500" kern="1200">
                <a:solidFill>
                  <a:schemeClr val="tx1">
                    <a:lumMod val="50000"/>
                    <a:lumOff val="50000"/>
                  </a:schemeClr>
                </a:solidFill>
                <a:latin typeface="Gadug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600" b="1"/>
              <a:t>Any</a:t>
            </a:r>
            <a:r>
              <a:rPr lang="en-GB" sz="2600" b="1" baseline="0"/>
              <a:t> other business</a:t>
            </a:r>
            <a:endParaRPr lang="en-GB" sz="2600" b="1"/>
          </a:p>
        </p:txBody>
      </p:sp>
      <p:sp>
        <p:nvSpPr>
          <p:cNvPr id="24" name="Date Placeholder 3"/>
          <p:cNvSpPr txBox="1">
            <a:spLocks/>
          </p:cNvSpPr>
          <p:nvPr/>
        </p:nvSpPr>
        <p:spPr>
          <a:xfrm>
            <a:off x="1775251" y="1511631"/>
            <a:ext cx="5808133" cy="765703"/>
          </a:xfrm>
          <a:prstGeom prst="rect">
            <a:avLst/>
          </a:prstGeom>
        </p:spPr>
        <p:txBody>
          <a:bodyPr anchor="ctr"/>
          <a:lstStyle>
            <a:defPPr>
              <a:defRPr lang="en-US"/>
            </a:defPPr>
            <a:lvl1pPr marL="0" algn="l" defTabSz="914400" rtl="0" eaLnBrk="1" latinLnBrk="0" hangingPunct="1">
              <a:defRPr sz="3500" kern="1200">
                <a:solidFill>
                  <a:schemeClr val="tx1">
                    <a:lumMod val="50000"/>
                    <a:lumOff val="50000"/>
                  </a:schemeClr>
                </a:solidFill>
                <a:latin typeface="Gadug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600" b="1"/>
              <a:t>Welcome</a:t>
            </a:r>
          </a:p>
        </p:txBody>
      </p:sp>
      <p:pic>
        <p:nvPicPr>
          <p:cNvPr id="25" name="Picture 24" descr="DG_Logo_stack_R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60101" y="263440"/>
            <a:ext cx="982133" cy="794866"/>
          </a:xfrm>
          <a:prstGeom prst="rect">
            <a:avLst/>
          </a:prstGeom>
        </p:spPr>
      </p:pic>
      <p:sp>
        <p:nvSpPr>
          <p:cNvPr id="20" name="Oval 19"/>
          <p:cNvSpPr/>
          <p:nvPr userDrawn="1"/>
        </p:nvSpPr>
        <p:spPr>
          <a:xfrm>
            <a:off x="1015619" y="2367780"/>
            <a:ext cx="604119" cy="569902"/>
          </a:xfrm>
          <a:prstGeom prst="ellipse">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Date Placeholder 3"/>
          <p:cNvSpPr txBox="1">
            <a:spLocks/>
          </p:cNvSpPr>
          <p:nvPr userDrawn="1"/>
        </p:nvSpPr>
        <p:spPr>
          <a:xfrm>
            <a:off x="1775251" y="3056949"/>
            <a:ext cx="5808133" cy="765703"/>
          </a:xfrm>
          <a:prstGeom prst="rect">
            <a:avLst/>
          </a:prstGeom>
        </p:spPr>
        <p:txBody>
          <a:bodyPr anchor="ctr"/>
          <a:lstStyle>
            <a:defPPr>
              <a:defRPr lang="en-US"/>
            </a:defPPr>
            <a:lvl1pPr marL="0" algn="l" defTabSz="914400" rtl="0" eaLnBrk="1" latinLnBrk="0" hangingPunct="1">
              <a:defRPr sz="3500" kern="1200">
                <a:solidFill>
                  <a:schemeClr val="tx1">
                    <a:lumMod val="50000"/>
                    <a:lumOff val="50000"/>
                  </a:schemeClr>
                </a:solidFill>
                <a:latin typeface="Gadug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600" b="1"/>
              <a:t>Past programmes</a:t>
            </a:r>
          </a:p>
        </p:txBody>
      </p:sp>
      <p:sp>
        <p:nvSpPr>
          <p:cNvPr id="27" name="Oval 26"/>
          <p:cNvSpPr/>
          <p:nvPr userDrawn="1"/>
        </p:nvSpPr>
        <p:spPr>
          <a:xfrm>
            <a:off x="1012238" y="3168498"/>
            <a:ext cx="604119" cy="569902"/>
          </a:xfrm>
          <a:prstGeom prst="ellipse">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Date Placeholder 3"/>
          <p:cNvSpPr txBox="1">
            <a:spLocks/>
          </p:cNvSpPr>
          <p:nvPr userDrawn="1"/>
        </p:nvSpPr>
        <p:spPr>
          <a:xfrm>
            <a:off x="1775250" y="2254960"/>
            <a:ext cx="5808133" cy="765703"/>
          </a:xfrm>
          <a:prstGeom prst="rect">
            <a:avLst/>
          </a:prstGeom>
        </p:spPr>
        <p:txBody>
          <a:bodyPr anchor="ctr"/>
          <a:lstStyle>
            <a:defPPr>
              <a:defRPr lang="en-US"/>
            </a:defPPr>
            <a:lvl1pPr marL="0" algn="l" defTabSz="914400" rtl="0" eaLnBrk="1" latinLnBrk="0" hangingPunct="1">
              <a:defRPr sz="3500" kern="1200">
                <a:solidFill>
                  <a:schemeClr val="tx1">
                    <a:lumMod val="50000"/>
                    <a:lumOff val="50000"/>
                  </a:schemeClr>
                </a:solidFill>
                <a:latin typeface="Gadug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600" b="1"/>
              <a:t>Critical</a:t>
            </a:r>
            <a:r>
              <a:rPr lang="en-GB" sz="2600" b="1" baseline="0"/>
              <a:t> issues</a:t>
            </a:r>
            <a:endParaRPr lang="en-GB" sz="2600" b="1"/>
          </a:p>
        </p:txBody>
      </p:sp>
    </p:spTree>
    <p:extLst>
      <p:ext uri="{BB962C8B-B14F-4D97-AF65-F5344CB8AC3E}">
        <p14:creationId xmlns:p14="http://schemas.microsoft.com/office/powerpoint/2010/main" val="245291758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genda">
    <p:bg>
      <p:bgPr>
        <a:solidFill>
          <a:schemeClr val="bg1"/>
        </a:solidFill>
        <a:effectLst/>
      </p:bgPr>
    </p:bg>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DC152F77-27FD-4AEE-929E-691727A5CE3E}"/>
              </a:ext>
            </a:extLst>
          </p:cNvPr>
          <p:cNvSpPr txBox="1">
            <a:spLocks/>
          </p:cNvSpPr>
          <p:nvPr userDrawn="1"/>
        </p:nvSpPr>
        <p:spPr>
          <a:xfrm>
            <a:off x="300567" y="295244"/>
            <a:ext cx="9385300" cy="7651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u="none" kern="1200" cap="small" baseline="0">
                <a:solidFill>
                  <a:srgbClr val="D6043B"/>
                </a:solidFill>
                <a:uFill>
                  <a:solidFill>
                    <a:schemeClr val="accent2"/>
                  </a:solidFill>
                </a:uFill>
                <a:latin typeface="Gadugi" panose="020B0502040204020203" pitchFamily="34" charset="0"/>
                <a:ea typeface="+mj-ea"/>
                <a:cs typeface="+mj-cs"/>
              </a:defRPr>
            </a:lvl1pPr>
          </a:lstStyle>
          <a:p>
            <a:r>
              <a:rPr lang="en-US" dirty="0"/>
              <a:t>Agenda</a:t>
            </a:r>
            <a:endParaRPr lang="en-GB" dirty="0"/>
          </a:p>
        </p:txBody>
      </p:sp>
      <p:pic>
        <p:nvPicPr>
          <p:cNvPr id="12" name="Picture 11" descr="DG_Logo_stack_Red.png"/>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992553" y="297127"/>
            <a:ext cx="945447" cy="765175"/>
          </a:xfrm>
          <a:prstGeom prst="rect">
            <a:avLst/>
          </a:prstGeom>
        </p:spPr>
      </p:pic>
      <p:sp>
        <p:nvSpPr>
          <p:cNvPr id="15" name="Rectangle 14"/>
          <p:cNvSpPr/>
          <p:nvPr/>
        </p:nvSpPr>
        <p:spPr>
          <a:xfrm>
            <a:off x="1289586" y="1739358"/>
            <a:ext cx="49427" cy="3965504"/>
          </a:xfrm>
          <a:prstGeom prst="rect">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Oval 15"/>
          <p:cNvSpPr/>
          <p:nvPr/>
        </p:nvSpPr>
        <p:spPr>
          <a:xfrm>
            <a:off x="1012239" y="1615822"/>
            <a:ext cx="604119" cy="569902"/>
          </a:xfrm>
          <a:prstGeom prst="ellipse">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Oval 16"/>
          <p:cNvSpPr/>
          <p:nvPr/>
        </p:nvSpPr>
        <p:spPr>
          <a:xfrm>
            <a:off x="1012239" y="3958209"/>
            <a:ext cx="604119" cy="569902"/>
          </a:xfrm>
          <a:prstGeom prst="ellipse">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Oval 17"/>
          <p:cNvSpPr/>
          <p:nvPr/>
        </p:nvSpPr>
        <p:spPr>
          <a:xfrm>
            <a:off x="1015620" y="4667953"/>
            <a:ext cx="604119" cy="569902"/>
          </a:xfrm>
          <a:prstGeom prst="ellipse">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Oval 18"/>
          <p:cNvSpPr/>
          <p:nvPr/>
        </p:nvSpPr>
        <p:spPr>
          <a:xfrm>
            <a:off x="1015619" y="5419911"/>
            <a:ext cx="604119" cy="569902"/>
          </a:xfrm>
          <a:prstGeom prst="ellipse">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Date Placeholder 3"/>
          <p:cNvSpPr txBox="1">
            <a:spLocks/>
          </p:cNvSpPr>
          <p:nvPr/>
        </p:nvSpPr>
        <p:spPr>
          <a:xfrm>
            <a:off x="1775251" y="3859967"/>
            <a:ext cx="9077737" cy="765703"/>
          </a:xfrm>
          <a:prstGeom prst="rect">
            <a:avLst/>
          </a:prstGeom>
        </p:spPr>
        <p:txBody>
          <a:bodyPr anchor="ctr"/>
          <a:lstStyle>
            <a:defPPr>
              <a:defRPr lang="en-US"/>
            </a:defPPr>
            <a:lvl1pPr marL="0" algn="l" defTabSz="914400" rtl="0" eaLnBrk="1" latinLnBrk="0" hangingPunct="1">
              <a:defRPr sz="3500" kern="1200">
                <a:solidFill>
                  <a:schemeClr val="tx1">
                    <a:lumMod val="50000"/>
                    <a:lumOff val="50000"/>
                  </a:schemeClr>
                </a:solidFill>
                <a:latin typeface="Gadug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600" b="1" dirty="0">
                <a:solidFill>
                  <a:schemeClr val="tx1"/>
                </a:solidFill>
              </a:rPr>
              <a:t>10:45 – 11:00 </a:t>
            </a:r>
            <a:r>
              <a:rPr lang="en-GB" sz="2600" b="1" i="1" dirty="0">
                <a:solidFill>
                  <a:schemeClr val="tx1"/>
                </a:solidFill>
              </a:rPr>
              <a:t>Break</a:t>
            </a:r>
          </a:p>
        </p:txBody>
      </p:sp>
      <p:sp>
        <p:nvSpPr>
          <p:cNvPr id="22" name="Date Placeholder 3"/>
          <p:cNvSpPr txBox="1">
            <a:spLocks/>
          </p:cNvSpPr>
          <p:nvPr/>
        </p:nvSpPr>
        <p:spPr>
          <a:xfrm>
            <a:off x="1775251" y="4570052"/>
            <a:ext cx="10162749" cy="765703"/>
          </a:xfrm>
          <a:prstGeom prst="rect">
            <a:avLst/>
          </a:prstGeom>
        </p:spPr>
        <p:txBody>
          <a:bodyPr anchor="ctr"/>
          <a:lstStyle>
            <a:defPPr>
              <a:defRPr lang="en-US"/>
            </a:defPPr>
            <a:lvl1pPr marL="0" algn="l" defTabSz="914400" rtl="0" eaLnBrk="1" latinLnBrk="0" hangingPunct="1">
              <a:defRPr sz="3500" kern="1200">
                <a:solidFill>
                  <a:schemeClr val="tx1">
                    <a:lumMod val="50000"/>
                    <a:lumOff val="50000"/>
                  </a:schemeClr>
                </a:solidFill>
                <a:latin typeface="Gadug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600" b="1" dirty="0">
                <a:solidFill>
                  <a:schemeClr val="tx1"/>
                </a:solidFill>
              </a:rPr>
              <a:t>11:00 – 13:00 </a:t>
            </a:r>
            <a:r>
              <a:rPr lang="en-GB" sz="2600" b="1" i="1" dirty="0">
                <a:solidFill>
                  <a:schemeClr val="tx1"/>
                </a:solidFill>
              </a:rPr>
              <a:t>Refining and Agreeing the Areas of Focus</a:t>
            </a:r>
          </a:p>
        </p:txBody>
      </p:sp>
      <p:sp>
        <p:nvSpPr>
          <p:cNvPr id="23" name="Date Placeholder 3"/>
          <p:cNvSpPr txBox="1">
            <a:spLocks/>
          </p:cNvSpPr>
          <p:nvPr/>
        </p:nvSpPr>
        <p:spPr>
          <a:xfrm>
            <a:off x="1775250" y="5322010"/>
            <a:ext cx="10169984" cy="765703"/>
          </a:xfrm>
          <a:prstGeom prst="rect">
            <a:avLst/>
          </a:prstGeom>
        </p:spPr>
        <p:txBody>
          <a:bodyPr anchor="ctr"/>
          <a:lstStyle>
            <a:defPPr>
              <a:defRPr lang="en-US"/>
            </a:defPPr>
            <a:lvl1pPr marL="0" algn="l" defTabSz="914400" rtl="0" eaLnBrk="1" latinLnBrk="0" hangingPunct="1">
              <a:defRPr sz="3500" kern="1200">
                <a:solidFill>
                  <a:schemeClr val="tx1">
                    <a:lumMod val="50000"/>
                    <a:lumOff val="50000"/>
                  </a:schemeClr>
                </a:solidFill>
                <a:latin typeface="Gadug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600" b="1" dirty="0">
                <a:solidFill>
                  <a:schemeClr val="tx1"/>
                </a:solidFill>
              </a:rPr>
              <a:t>13:00 – 14:30 </a:t>
            </a:r>
            <a:r>
              <a:rPr lang="en-GB" sz="2600" b="1" i="1" dirty="0">
                <a:solidFill>
                  <a:schemeClr val="tx1"/>
                </a:solidFill>
              </a:rPr>
              <a:t>Lunch &amp; Breakout with Front-Line Practitioners</a:t>
            </a:r>
          </a:p>
        </p:txBody>
      </p:sp>
      <p:sp>
        <p:nvSpPr>
          <p:cNvPr id="24" name="Date Placeholder 3"/>
          <p:cNvSpPr txBox="1">
            <a:spLocks/>
          </p:cNvSpPr>
          <p:nvPr/>
        </p:nvSpPr>
        <p:spPr>
          <a:xfrm>
            <a:off x="1775251" y="1511631"/>
            <a:ext cx="9077737" cy="765703"/>
          </a:xfrm>
          <a:prstGeom prst="rect">
            <a:avLst/>
          </a:prstGeom>
        </p:spPr>
        <p:txBody>
          <a:bodyPr anchor="ctr"/>
          <a:lstStyle>
            <a:defPPr>
              <a:defRPr lang="en-US"/>
            </a:defPPr>
            <a:lvl1pPr marL="0" algn="l" defTabSz="914400" rtl="0" eaLnBrk="1" latinLnBrk="0" hangingPunct="1">
              <a:defRPr sz="3500" kern="1200">
                <a:solidFill>
                  <a:schemeClr val="tx1">
                    <a:lumMod val="50000"/>
                    <a:lumOff val="50000"/>
                  </a:schemeClr>
                </a:solidFill>
                <a:latin typeface="Gadug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600" b="1" dirty="0">
                <a:solidFill>
                  <a:schemeClr val="tx1"/>
                </a:solidFill>
              </a:rPr>
              <a:t>09:00 – 09:30 </a:t>
            </a:r>
            <a:r>
              <a:rPr lang="en-GB" sz="2600" b="1" i="1" dirty="0">
                <a:solidFill>
                  <a:schemeClr val="tx1"/>
                </a:solidFill>
              </a:rPr>
              <a:t>Welcome &amp; Opening Remarks</a:t>
            </a:r>
          </a:p>
        </p:txBody>
      </p:sp>
      <p:pic>
        <p:nvPicPr>
          <p:cNvPr id="25" name="Picture 24" descr="DG_Logo_stack_R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60101" y="263440"/>
            <a:ext cx="982133" cy="794866"/>
          </a:xfrm>
          <a:prstGeom prst="rect">
            <a:avLst/>
          </a:prstGeom>
        </p:spPr>
      </p:pic>
      <p:sp>
        <p:nvSpPr>
          <p:cNvPr id="20" name="Oval 19"/>
          <p:cNvSpPr/>
          <p:nvPr userDrawn="1"/>
        </p:nvSpPr>
        <p:spPr>
          <a:xfrm>
            <a:off x="1015619" y="2367780"/>
            <a:ext cx="604119" cy="569902"/>
          </a:xfrm>
          <a:prstGeom prst="ellipse">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Date Placeholder 3"/>
          <p:cNvSpPr txBox="1">
            <a:spLocks/>
          </p:cNvSpPr>
          <p:nvPr userDrawn="1"/>
        </p:nvSpPr>
        <p:spPr>
          <a:xfrm>
            <a:off x="1775251" y="3045156"/>
            <a:ext cx="9077737" cy="765703"/>
          </a:xfrm>
          <a:prstGeom prst="rect">
            <a:avLst/>
          </a:prstGeom>
        </p:spPr>
        <p:txBody>
          <a:bodyPr anchor="ctr"/>
          <a:lstStyle>
            <a:defPPr>
              <a:defRPr lang="en-US"/>
            </a:defPPr>
            <a:lvl1pPr marL="0" algn="l" defTabSz="914400" rtl="0" eaLnBrk="1" latinLnBrk="0" hangingPunct="1">
              <a:defRPr sz="3500" kern="1200">
                <a:solidFill>
                  <a:schemeClr val="tx1">
                    <a:lumMod val="50000"/>
                    <a:lumOff val="50000"/>
                  </a:schemeClr>
                </a:solidFill>
                <a:latin typeface="Gadug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600" b="1" dirty="0">
                <a:solidFill>
                  <a:schemeClr val="tx1"/>
                </a:solidFill>
              </a:rPr>
              <a:t>10:15 – 10:45 </a:t>
            </a:r>
            <a:r>
              <a:rPr lang="en-GB" sz="2600" b="1" i="1" dirty="0">
                <a:solidFill>
                  <a:schemeClr val="tx1"/>
                </a:solidFill>
              </a:rPr>
              <a:t>General Discussion and Questions</a:t>
            </a:r>
          </a:p>
        </p:txBody>
      </p:sp>
      <p:sp>
        <p:nvSpPr>
          <p:cNvPr id="27" name="Oval 26"/>
          <p:cNvSpPr/>
          <p:nvPr userDrawn="1"/>
        </p:nvSpPr>
        <p:spPr>
          <a:xfrm>
            <a:off x="1012238" y="3154849"/>
            <a:ext cx="604119" cy="569902"/>
          </a:xfrm>
          <a:prstGeom prst="ellipse">
            <a:avLst/>
          </a:prstGeom>
          <a:solidFill>
            <a:srgbClr val="D60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Date Placeholder 3"/>
          <p:cNvSpPr txBox="1">
            <a:spLocks/>
          </p:cNvSpPr>
          <p:nvPr userDrawn="1"/>
        </p:nvSpPr>
        <p:spPr>
          <a:xfrm>
            <a:off x="1775250" y="2269709"/>
            <a:ext cx="9077737" cy="765703"/>
          </a:xfrm>
          <a:prstGeom prst="rect">
            <a:avLst/>
          </a:prstGeom>
        </p:spPr>
        <p:txBody>
          <a:bodyPr anchor="ctr"/>
          <a:lstStyle>
            <a:defPPr>
              <a:defRPr lang="en-US"/>
            </a:defPPr>
            <a:lvl1pPr marL="0" algn="l" defTabSz="914400" rtl="0" eaLnBrk="1" latinLnBrk="0" hangingPunct="1">
              <a:defRPr sz="3500" kern="1200">
                <a:solidFill>
                  <a:schemeClr val="tx1">
                    <a:lumMod val="50000"/>
                    <a:lumOff val="50000"/>
                  </a:schemeClr>
                </a:solidFill>
                <a:latin typeface="Gadug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600" b="1" dirty="0">
                <a:solidFill>
                  <a:schemeClr val="tx1"/>
                </a:solidFill>
              </a:rPr>
              <a:t>09:30 – 10:15 </a:t>
            </a:r>
            <a:r>
              <a:rPr lang="en-GB" sz="2600" b="1" i="1" dirty="0">
                <a:solidFill>
                  <a:schemeClr val="tx1"/>
                </a:solidFill>
              </a:rPr>
              <a:t>The BBI Playbook &amp; Methodology</a:t>
            </a:r>
          </a:p>
        </p:txBody>
      </p:sp>
    </p:spTree>
    <p:extLst>
      <p:ext uri="{BB962C8B-B14F-4D97-AF65-F5344CB8AC3E}">
        <p14:creationId xmlns:p14="http://schemas.microsoft.com/office/powerpoint/2010/main" val="375814606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BI title sl">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5808133" cy="2387600"/>
          </a:xfrm>
        </p:spPr>
        <p:txBody>
          <a:bodyPr anchor="ctr">
            <a:normAutofit/>
          </a:bodyPr>
          <a:lstStyle>
            <a:lvl1pPr algn="l">
              <a:defRPr sz="4500" b="1" u="none">
                <a:solidFill>
                  <a:schemeClr val="bg1"/>
                </a:solidFill>
              </a:defRPr>
            </a:lvl1pPr>
          </a:lstStyle>
          <a:p>
            <a:r>
              <a:rPr lang="en-US"/>
              <a:t>Name of </a:t>
            </a:r>
            <a:r>
              <a:rPr lang="en-US" err="1"/>
              <a:t>Programme</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B113E3-32B3-48AE-BAD5-9FD98CF01600}" type="slidenum">
              <a:rPr lang="en-GB" smtClean="0"/>
              <a:t>‹#›</a:t>
            </a:fld>
            <a:endParaRPr lang="en-GB"/>
          </a:p>
        </p:txBody>
      </p:sp>
      <p:pic>
        <p:nvPicPr>
          <p:cNvPr id="11" name="Picture 10" descr="DG_Logo_stack_Red.png"/>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717893" y="1122363"/>
            <a:ext cx="2950107" cy="2387600"/>
          </a:xfrm>
          <a:prstGeom prst="rect">
            <a:avLst/>
          </a:prstGeom>
        </p:spPr>
      </p:pic>
      <p:cxnSp>
        <p:nvCxnSpPr>
          <p:cNvPr id="15" name="Straight Connector 14"/>
          <p:cNvCxnSpPr/>
          <p:nvPr userDrawn="1"/>
        </p:nvCxnSpPr>
        <p:spPr>
          <a:xfrm>
            <a:off x="1523999" y="3509963"/>
            <a:ext cx="558800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3" hasCustomPrompt="1"/>
          </p:nvPr>
        </p:nvSpPr>
        <p:spPr>
          <a:xfrm>
            <a:off x="1537648" y="4190503"/>
            <a:ext cx="5808663" cy="490679"/>
          </a:xfrm>
        </p:spPr>
        <p:txBody>
          <a:bodyPr/>
          <a:lstStyle>
            <a:lvl1pPr marL="0" indent="0">
              <a:buNone/>
              <a:defRPr b="0">
                <a:solidFill>
                  <a:schemeClr val="bg1"/>
                </a:solidFill>
              </a:defRPr>
            </a:lvl1pPr>
          </a:lstStyle>
          <a:p>
            <a:pPr lvl="0"/>
            <a:r>
              <a:rPr lang="en-US" err="1"/>
              <a:t>Programme</a:t>
            </a:r>
            <a:r>
              <a:rPr lang="en-US"/>
              <a:t> Manager</a:t>
            </a:r>
          </a:p>
        </p:txBody>
      </p:sp>
      <p:sp>
        <p:nvSpPr>
          <p:cNvPr id="12" name="Content Placeholder 6"/>
          <p:cNvSpPr>
            <a:spLocks noGrp="1"/>
          </p:cNvSpPr>
          <p:nvPr>
            <p:ph sz="quarter" idx="14" hasCustomPrompt="1"/>
          </p:nvPr>
        </p:nvSpPr>
        <p:spPr>
          <a:xfrm>
            <a:off x="1537648" y="4754208"/>
            <a:ext cx="5808663" cy="490679"/>
          </a:xfrm>
        </p:spPr>
        <p:txBody>
          <a:bodyPr>
            <a:normAutofit/>
          </a:bodyPr>
          <a:lstStyle>
            <a:lvl1pPr marL="0" indent="0">
              <a:buNone/>
              <a:defRPr sz="2400" b="1">
                <a:solidFill>
                  <a:schemeClr val="bg1"/>
                </a:solidFill>
              </a:defRPr>
            </a:lvl1pPr>
          </a:lstStyle>
          <a:p>
            <a:pPr lvl="0"/>
            <a:r>
              <a:rPr lang="en-US"/>
              <a:t>Location</a:t>
            </a:r>
          </a:p>
        </p:txBody>
      </p:sp>
      <p:sp>
        <p:nvSpPr>
          <p:cNvPr id="9" name="Content Placeholder 6"/>
          <p:cNvSpPr>
            <a:spLocks noGrp="1"/>
          </p:cNvSpPr>
          <p:nvPr>
            <p:ph sz="quarter" idx="15" hasCustomPrompt="1"/>
          </p:nvPr>
        </p:nvSpPr>
        <p:spPr>
          <a:xfrm>
            <a:off x="1523470" y="3639012"/>
            <a:ext cx="5808663" cy="490679"/>
          </a:xfrm>
        </p:spPr>
        <p:txBody>
          <a:bodyPr/>
          <a:lstStyle>
            <a:lvl1pPr marL="0" indent="0">
              <a:buNone/>
              <a:defRPr b="0">
                <a:solidFill>
                  <a:schemeClr val="bg1"/>
                </a:solidFill>
              </a:defRPr>
            </a:lvl1pPr>
          </a:lstStyle>
          <a:p>
            <a:pPr lvl="0"/>
            <a:r>
              <a:rPr lang="en-US" err="1"/>
              <a:t>Programme</a:t>
            </a:r>
            <a:r>
              <a:rPr lang="en-US"/>
              <a:t> Manager</a:t>
            </a:r>
          </a:p>
        </p:txBody>
      </p:sp>
    </p:spTree>
    <p:extLst>
      <p:ext uri="{BB962C8B-B14F-4D97-AF65-F5344CB8AC3E}">
        <p14:creationId xmlns:p14="http://schemas.microsoft.com/office/powerpoint/2010/main" val="42026293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egm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34748" y="2129529"/>
            <a:ext cx="5808133" cy="2387600"/>
          </a:xfrm>
        </p:spPr>
        <p:txBody>
          <a:bodyPr anchor="ctr">
            <a:normAutofit/>
          </a:bodyPr>
          <a:lstStyle>
            <a:lvl1pPr algn="ctr">
              <a:defRPr sz="7500" b="1" u="none">
                <a:solidFill>
                  <a:schemeClr val="bg1"/>
                </a:solidFill>
              </a:defRPr>
            </a:lvl1pPr>
          </a:lstStyle>
          <a:p>
            <a:r>
              <a:rPr lang="en-US"/>
              <a:t>Time</a:t>
            </a:r>
            <a:endParaRPr lang="en-GB"/>
          </a:p>
        </p:txBody>
      </p:sp>
    </p:spTree>
    <p:extLst>
      <p:ext uri="{BB962C8B-B14F-4D97-AF65-F5344CB8AC3E}">
        <p14:creationId xmlns:p14="http://schemas.microsoft.com/office/powerpoint/2010/main" val="275529348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Health &amp; SC">
    <p:spTree>
      <p:nvGrpSpPr>
        <p:cNvPr id="1" name=""/>
        <p:cNvGrpSpPr/>
        <p:nvPr/>
      </p:nvGrpSpPr>
      <p:grpSpPr>
        <a:xfrm>
          <a:off x="0" y="0"/>
          <a:ext cx="0" cy="0"/>
          <a:chOff x="0" y="0"/>
          <a:chExt cx="0" cy="0"/>
        </a:xfrm>
      </p:grpSpPr>
      <p:sp>
        <p:nvSpPr>
          <p:cNvPr id="2" name="Title 1"/>
          <p:cNvSpPr>
            <a:spLocks noGrp="1"/>
          </p:cNvSpPr>
          <p:nvPr>
            <p:ph type="title"/>
          </p:nvPr>
        </p:nvSpPr>
        <p:spPr>
          <a:xfrm>
            <a:off x="300567" y="297127"/>
            <a:ext cx="9385300" cy="765175"/>
          </a:xfrm>
          <a:gradFill>
            <a:gsLst>
              <a:gs pos="0">
                <a:schemeClr val="bg1">
                  <a:alpha val="0"/>
                </a:schemeClr>
              </a:gs>
              <a:gs pos="12000">
                <a:srgbClr val="D6043B"/>
              </a:gs>
              <a:gs pos="100000">
                <a:srgbClr val="D6043B"/>
              </a:gs>
            </a:gsLst>
            <a:lin ang="10800000" scaled="0"/>
          </a:gradFill>
        </p:spPr>
        <p:txBody>
          <a:bodyPr/>
          <a:lstStyle>
            <a:lvl1pPr>
              <a:defRPr b="1" u="none" baseline="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00567" y="1087702"/>
            <a:ext cx="11201400" cy="5084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p:cNvSpPr/>
          <p:nvPr userDrawn="1"/>
        </p:nvSpPr>
        <p:spPr>
          <a:xfrm>
            <a:off x="135467" y="135466"/>
            <a:ext cx="11938000" cy="6563785"/>
          </a:xfrm>
          <a:prstGeom prst="rect">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cstate="screen">
            <a:lum bright="100000"/>
            <a:extLst>
              <a:ext uri="{28A0092B-C50C-407E-A947-70E740481C1C}">
                <a14:useLocalDpi xmlns:a14="http://schemas.microsoft.com/office/drawing/2010/main"/>
              </a:ext>
            </a:extLst>
          </a:blip>
          <a:srcRect l="49652" b="66797"/>
          <a:stretch/>
        </p:blipFill>
        <p:spPr>
          <a:xfrm>
            <a:off x="-19051" y="4921337"/>
            <a:ext cx="2752311" cy="1936663"/>
          </a:xfrm>
          <a:prstGeom prst="rect">
            <a:avLst/>
          </a:prstGeom>
          <a:noFill/>
        </p:spPr>
      </p:pic>
      <p:pic>
        <p:nvPicPr>
          <p:cNvPr id="11" name="Picture 10" descr="DG_Logo_stack_Red.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60101" y="263440"/>
            <a:ext cx="982133" cy="794866"/>
          </a:xfrm>
          <a:prstGeom prst="rect">
            <a:avLst/>
          </a:prstGeom>
        </p:spPr>
      </p:pic>
    </p:spTree>
    <p:extLst>
      <p:ext uri="{BB962C8B-B14F-4D97-AF65-F5344CB8AC3E}">
        <p14:creationId xmlns:p14="http://schemas.microsoft.com/office/powerpoint/2010/main" val="237784365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radford background">
    <p:spTree>
      <p:nvGrpSpPr>
        <p:cNvPr id="1" name=""/>
        <p:cNvGrpSpPr/>
        <p:nvPr/>
      </p:nvGrpSpPr>
      <p:grpSpPr>
        <a:xfrm>
          <a:off x="0" y="0"/>
          <a:ext cx="0" cy="0"/>
          <a:chOff x="0" y="0"/>
          <a:chExt cx="0" cy="0"/>
        </a:xfrm>
      </p:grpSpPr>
      <p:pic>
        <p:nvPicPr>
          <p:cNvPr id="12" name="Picture 11"/>
          <p:cNvPicPr/>
          <p:nvPr userDrawn="1"/>
        </p:nvPicPr>
        <p:blipFill>
          <a:blip r:embed="rId2">
            <a:extLst>
              <a:ext uri="{28A0092B-C50C-407E-A947-70E740481C1C}">
                <a14:useLocalDpi xmlns:a14="http://schemas.microsoft.com/office/drawing/2010/main"/>
              </a:ext>
            </a:extLst>
          </a:blip>
          <a:stretch>
            <a:fillRect/>
          </a:stretch>
        </p:blipFill>
        <p:spPr>
          <a:xfrm>
            <a:off x="300566" y="-311727"/>
            <a:ext cx="11572565" cy="9081655"/>
          </a:xfrm>
          <a:prstGeom prst="rect">
            <a:avLst/>
          </a:prstGeom>
        </p:spPr>
      </p:pic>
      <p:sp>
        <p:nvSpPr>
          <p:cNvPr id="4" name="Rectangle 3"/>
          <p:cNvSpPr/>
          <p:nvPr userDrawn="1"/>
        </p:nvSpPr>
        <p:spPr>
          <a:xfrm>
            <a:off x="300567" y="263440"/>
            <a:ext cx="11641667" cy="6275905"/>
          </a:xfrm>
          <a:prstGeom prst="rect">
            <a:avLst/>
          </a:prstGeom>
          <a:solidFill>
            <a:srgbClr val="F7F7F7">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00567" y="297127"/>
            <a:ext cx="9385300" cy="765175"/>
          </a:xfrm>
          <a:gradFill>
            <a:gsLst>
              <a:gs pos="0">
                <a:schemeClr val="bg1">
                  <a:alpha val="0"/>
                </a:schemeClr>
              </a:gs>
              <a:gs pos="12000">
                <a:srgbClr val="D6043B"/>
              </a:gs>
              <a:gs pos="100000">
                <a:srgbClr val="D6043B"/>
              </a:gs>
            </a:gsLst>
            <a:lin ang="10800000" scaled="0"/>
          </a:gradFill>
        </p:spPr>
        <p:txBody>
          <a:bodyPr/>
          <a:lstStyle>
            <a:lvl1pPr>
              <a:defRPr b="1" u="none" baseline="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00567" y="1087702"/>
            <a:ext cx="11201400" cy="5084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p:cNvSpPr/>
          <p:nvPr userDrawn="1"/>
        </p:nvSpPr>
        <p:spPr>
          <a:xfrm>
            <a:off x="135467" y="135466"/>
            <a:ext cx="11938000" cy="6563785"/>
          </a:xfrm>
          <a:prstGeom prst="rect">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DG_Logo_stack_Red.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60101" y="263440"/>
            <a:ext cx="982133" cy="794866"/>
          </a:xfrm>
          <a:prstGeom prst="rect">
            <a:avLst/>
          </a:prstGeom>
        </p:spPr>
      </p:pic>
      <p:sp>
        <p:nvSpPr>
          <p:cNvPr id="5" name="Rectangle 4"/>
          <p:cNvSpPr/>
          <p:nvPr userDrawn="1"/>
        </p:nvSpPr>
        <p:spPr>
          <a:xfrm>
            <a:off x="0" y="0"/>
            <a:ext cx="3005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11873131" y="-11642"/>
            <a:ext cx="3005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272748" y="0"/>
            <a:ext cx="11669486" cy="29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252106" y="6550987"/>
            <a:ext cx="11669486" cy="29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rotWithShape="1">
          <a:blip r:embed="rId4" cstate="screen">
            <a:lum bright="100000"/>
            <a:extLst>
              <a:ext uri="{28A0092B-C50C-407E-A947-70E740481C1C}">
                <a14:useLocalDpi xmlns:a14="http://schemas.microsoft.com/office/drawing/2010/main"/>
              </a:ext>
            </a:extLst>
          </a:blip>
          <a:srcRect l="49652" b="66797"/>
          <a:stretch/>
        </p:blipFill>
        <p:spPr>
          <a:xfrm>
            <a:off x="-19051" y="4921337"/>
            <a:ext cx="2752311" cy="1936663"/>
          </a:xfrm>
          <a:prstGeom prst="rect">
            <a:avLst/>
          </a:prstGeom>
          <a:noFill/>
        </p:spPr>
      </p:pic>
    </p:spTree>
    <p:extLst>
      <p:ext uri="{BB962C8B-B14F-4D97-AF65-F5344CB8AC3E}">
        <p14:creationId xmlns:p14="http://schemas.microsoft.com/office/powerpoint/2010/main" val="302496566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Health &amp; SC">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74582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Health &amp; SC">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36736" y="438544"/>
            <a:ext cx="4565231" cy="5957627"/>
          </a:xfrm>
          <a:prstGeom prst="rect">
            <a:avLst/>
          </a:prstGeom>
        </p:spPr>
      </p:pic>
      <p:sp>
        <p:nvSpPr>
          <p:cNvPr id="2" name="Title 1"/>
          <p:cNvSpPr>
            <a:spLocks noGrp="1"/>
          </p:cNvSpPr>
          <p:nvPr>
            <p:ph type="title"/>
          </p:nvPr>
        </p:nvSpPr>
        <p:spPr>
          <a:xfrm>
            <a:off x="300567" y="297127"/>
            <a:ext cx="9385300" cy="765175"/>
          </a:xfrm>
          <a:gradFill>
            <a:gsLst>
              <a:gs pos="0">
                <a:schemeClr val="bg1">
                  <a:alpha val="0"/>
                </a:schemeClr>
              </a:gs>
              <a:gs pos="12000">
                <a:srgbClr val="D6043B"/>
              </a:gs>
              <a:gs pos="100000">
                <a:srgbClr val="D6043B"/>
              </a:gs>
            </a:gsLst>
            <a:lin ang="10800000" scaled="0"/>
          </a:gradFill>
        </p:spPr>
        <p:txBody>
          <a:bodyPr/>
          <a:lstStyle>
            <a:lvl1pPr>
              <a:defRPr b="1" u="none" baseline="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00567" y="1087702"/>
            <a:ext cx="11201400" cy="5084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p:cNvSpPr/>
          <p:nvPr userDrawn="1"/>
        </p:nvSpPr>
        <p:spPr>
          <a:xfrm>
            <a:off x="135467" y="135466"/>
            <a:ext cx="11938000" cy="6563785"/>
          </a:xfrm>
          <a:prstGeom prst="rect">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DG_Logo_stack_Red.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60101" y="263440"/>
            <a:ext cx="982133" cy="794866"/>
          </a:xfrm>
          <a:prstGeom prst="rect">
            <a:avLst/>
          </a:prstGeom>
        </p:spPr>
      </p:pic>
      <p:sp>
        <p:nvSpPr>
          <p:cNvPr id="5" name="Rectangle 4"/>
          <p:cNvSpPr/>
          <p:nvPr userDrawn="1"/>
        </p:nvSpPr>
        <p:spPr>
          <a:xfrm>
            <a:off x="5601989" y="1087702"/>
            <a:ext cx="6065078" cy="5453208"/>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rotWithShape="1">
          <a:blip r:embed="rId4" cstate="screen">
            <a:lum bright="100000"/>
            <a:extLst>
              <a:ext uri="{28A0092B-C50C-407E-A947-70E740481C1C}">
                <a14:useLocalDpi xmlns:a14="http://schemas.microsoft.com/office/drawing/2010/main"/>
              </a:ext>
            </a:extLst>
          </a:blip>
          <a:srcRect l="49652" b="66797"/>
          <a:stretch/>
        </p:blipFill>
        <p:spPr>
          <a:xfrm>
            <a:off x="-19051" y="4921337"/>
            <a:ext cx="2752311" cy="1936663"/>
          </a:xfrm>
          <a:prstGeom prst="rect">
            <a:avLst/>
          </a:prstGeom>
          <a:noFill/>
        </p:spPr>
      </p:pic>
    </p:spTree>
    <p:extLst>
      <p:ext uri="{BB962C8B-B14F-4D97-AF65-F5344CB8AC3E}">
        <p14:creationId xmlns:p14="http://schemas.microsoft.com/office/powerpoint/2010/main" val="237394198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9900" y="301625"/>
            <a:ext cx="9385300" cy="7651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69900" y="1092200"/>
            <a:ext cx="11201400" cy="5084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4038600" y="632777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3412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113E3-32B3-48AE-BAD5-9FD98CF01600}" type="slidenum">
              <a:rPr lang="en-GB" smtClean="0"/>
              <a:t>‹#›</a:t>
            </a:fld>
            <a:endParaRPr lang="en-GB"/>
          </a:p>
        </p:txBody>
      </p:sp>
    </p:spTree>
    <p:extLst>
      <p:ext uri="{BB962C8B-B14F-4D97-AF65-F5344CB8AC3E}">
        <p14:creationId xmlns:p14="http://schemas.microsoft.com/office/powerpoint/2010/main" val="3503378504"/>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50" r:id="rId3"/>
    <p:sldLayoutId id="2147483663" r:id="rId4"/>
    <p:sldLayoutId id="2147483666" r:id="rId5"/>
    <p:sldLayoutId id="2147483661" r:id="rId6"/>
    <p:sldLayoutId id="2147483667" r:id="rId7"/>
    <p:sldLayoutId id="2147483665" r:id="rId8"/>
    <p:sldLayoutId id="2147483664" r:id="rId9"/>
    <p:sldLayoutId id="2147483669" r:id="rId10"/>
    <p:sldLayoutId id="2147483670" r:id="rId11"/>
    <p:sldLayoutId id="2147483662" r:id="rId12"/>
    <p:sldLayoutId id="2147483660" r:id="rId13"/>
    <p:sldLayoutId id="2147483651" r:id="rId14"/>
    <p:sldLayoutId id="2147483652" r:id="rId15"/>
    <p:sldLayoutId id="2147483653" r:id="rId16"/>
    <p:sldLayoutId id="2147483654" r:id="rId17"/>
    <p:sldLayoutId id="2147483655" r:id="rId18"/>
    <p:sldLayoutId id="2147483656" r:id="rId19"/>
    <p:sldLayoutId id="2147483657" r:id="rId20"/>
    <p:sldLayoutId id="2147483658" r:id="rId21"/>
    <p:sldLayoutId id="2147483659" r:id="rId22"/>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hdr="0" ftr="0"/>
  <p:txStyles>
    <p:titleStyle>
      <a:lvl1pPr algn="l" defTabSz="914400" rtl="0" eaLnBrk="1" latinLnBrk="0" hangingPunct="1">
        <a:lnSpc>
          <a:spcPct val="90000"/>
        </a:lnSpc>
        <a:spcBef>
          <a:spcPct val="0"/>
        </a:spcBef>
        <a:buNone/>
        <a:defRPr sz="4400" u="heavy" kern="1200" cap="small" baseline="0">
          <a:solidFill>
            <a:schemeClr val="tx1"/>
          </a:solidFill>
          <a:uFill>
            <a:solidFill>
              <a:schemeClr val="accent2"/>
            </a:solidFill>
          </a:uFill>
          <a:latin typeface="Gadugi" panose="020B0502040204020203" pitchFamily="34" charset="0"/>
          <a:ea typeface="+mj-ea"/>
          <a:cs typeface="+mj-cs"/>
        </a:defRPr>
      </a:lvl1pPr>
    </p:titleStyle>
    <p:body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9900" y="1092200"/>
            <a:ext cx="11201400" cy="5084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4038600" y="632777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3412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113E3-32B3-48AE-BAD5-9FD98CF01600}" type="slidenum">
              <a:rPr lang="en-GB" smtClean="0"/>
              <a:t>‹#›</a:t>
            </a:fld>
            <a:endParaRPr lang="en-GB" dirty="0"/>
          </a:p>
        </p:txBody>
      </p:sp>
    </p:spTree>
    <p:extLst>
      <p:ext uri="{BB962C8B-B14F-4D97-AF65-F5344CB8AC3E}">
        <p14:creationId xmlns:p14="http://schemas.microsoft.com/office/powerpoint/2010/main" val="1464298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hdr="0" ftr="0"/>
  <p:txStyles>
    <p:titleStyle>
      <a:lvl1pPr algn="l" defTabSz="914400" rtl="0" eaLnBrk="1" latinLnBrk="0" hangingPunct="1">
        <a:lnSpc>
          <a:spcPct val="90000"/>
        </a:lnSpc>
        <a:spcBef>
          <a:spcPct val="0"/>
        </a:spcBef>
        <a:buNone/>
        <a:defRPr sz="4400" u="heavy" kern="1200" cap="small" baseline="0">
          <a:solidFill>
            <a:schemeClr val="tx1"/>
          </a:solidFill>
          <a:uFill>
            <a:solidFill>
              <a:schemeClr val="accent2"/>
            </a:solidFill>
          </a:uFill>
          <a:latin typeface="Gadugi" panose="020B0502040204020203" pitchFamily="34" charset="0"/>
          <a:ea typeface="+mj-ea"/>
          <a:cs typeface="+mj-cs"/>
        </a:defRPr>
      </a:lvl1pPr>
    </p:titleStyle>
    <p:body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microsoft.com/office/2007/relationships/hdphoto" Target="../media/hdphoto5.wdp"/><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9.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9.xml"/><Relationship Id="rId5" Type="http://schemas.openxmlformats.org/officeDocument/2006/relationships/image" Target="../media/image35.jpeg"/><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microsoft.com/office/2007/relationships/hdphoto" Target="../media/hdphoto6.wdp"/><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9.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jpe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60.jpeg"/></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5695AC71-5ED2-4D5F-B9C6-14C5DF085F9F}"/>
              </a:ext>
            </a:extLst>
          </p:cNvPr>
          <p:cNvCxnSpPr/>
          <p:nvPr/>
        </p:nvCxnSpPr>
        <p:spPr>
          <a:xfrm>
            <a:off x="735067" y="4060024"/>
            <a:ext cx="5588001" cy="0"/>
          </a:xfrm>
          <a:prstGeom prst="line">
            <a:avLst/>
          </a:prstGeom>
          <a:ln w="38100">
            <a:solidFill>
              <a:srgbClr val="D11E46"/>
            </a:solidFill>
          </a:ln>
        </p:spPr>
        <p:style>
          <a:lnRef idx="1">
            <a:schemeClr val="accent1"/>
          </a:lnRef>
          <a:fillRef idx="0">
            <a:schemeClr val="accent1"/>
          </a:fillRef>
          <a:effectRef idx="0">
            <a:schemeClr val="accent1"/>
          </a:effectRef>
          <a:fontRef idx="minor">
            <a:schemeClr val="tx1"/>
          </a:fontRef>
        </p:style>
      </p:cxnSp>
      <p:pic>
        <p:nvPicPr>
          <p:cNvPr id="7" name="Picture 6" descr="What's the world's loneliest city? | Cities | The Guardian">
            <a:extLst>
              <a:ext uri="{FF2B5EF4-FFF2-40B4-BE49-F238E27FC236}">
                <a16:creationId xmlns:a16="http://schemas.microsoft.com/office/drawing/2014/main" id="{54C6D5EF-C96C-4F19-9177-74CE63A72B6F}"/>
              </a:ext>
            </a:extLst>
          </p:cNvPr>
          <p:cNvPicPr>
            <a:picLocks noChangeAspect="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0" y="20084"/>
            <a:ext cx="12192000" cy="6837916"/>
          </a:xfrm>
          <a:prstGeom prst="rect">
            <a:avLst/>
          </a:prstGeom>
          <a:noFill/>
          <a:ln>
            <a:noFill/>
          </a:ln>
        </p:spPr>
      </p:pic>
      <p:sp>
        <p:nvSpPr>
          <p:cNvPr id="8" name="Text Box 2">
            <a:extLst>
              <a:ext uri="{FF2B5EF4-FFF2-40B4-BE49-F238E27FC236}">
                <a16:creationId xmlns:a16="http://schemas.microsoft.com/office/drawing/2014/main" id="{DDBEF071-8485-4266-9CDE-A019F1AE7DB4}"/>
              </a:ext>
            </a:extLst>
          </p:cNvPr>
          <p:cNvSpPr txBox="1">
            <a:spLocks noChangeArrowheads="1"/>
          </p:cNvSpPr>
          <p:nvPr/>
        </p:nvSpPr>
        <p:spPr bwMode="auto">
          <a:xfrm>
            <a:off x="235005" y="3147852"/>
            <a:ext cx="8808984" cy="3400931"/>
          </a:xfrm>
          <a:prstGeom prst="rect">
            <a:avLst/>
          </a:prstGeom>
          <a:solidFill>
            <a:srgbClr val="6B021D">
              <a:alpha val="41176"/>
            </a:srgbClr>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400" cap="none" spc="-50" normalizeH="0" baseline="0" noProof="0" dirty="0">
                <a:ln>
                  <a:noFill/>
                </a:ln>
                <a:solidFill>
                  <a:prstClr val="white"/>
                </a:solidFill>
                <a:effectLst/>
                <a:uLnTx/>
                <a:uFillTx/>
                <a:latin typeface="Aharoni" panose="02010803020104030203" pitchFamily="2" charset="-79"/>
                <a:ea typeface="Times New Roman" panose="02020603050405020304" pitchFamily="18" charset="0"/>
                <a:cs typeface="Times New Roman" panose="02020603050405020304" pitchFamily="18" charset="0"/>
              </a:rPr>
              <a:t>LEARNING FROM </a:t>
            </a:r>
            <a:r>
              <a:rPr kumimoji="0" lang="en-GB" sz="11500" b="1" i="0" u="none" strike="noStrike" kern="1400" cap="none" spc="-50" normalizeH="0" baseline="0" noProof="0" dirty="0">
                <a:ln>
                  <a:noFill/>
                </a:ln>
                <a:solidFill>
                  <a:prstClr val="white"/>
                </a:solidFill>
                <a:effectLst/>
                <a:uLnTx/>
                <a:uFillTx/>
                <a:latin typeface="Aharoni" panose="02010803020104030203" pitchFamily="2" charset="-79"/>
                <a:ea typeface="Times New Roman" panose="02020603050405020304" pitchFamily="18" charset="0"/>
                <a:cs typeface="Times New Roman" panose="02020603050405020304" pitchFamily="18" charset="0"/>
              </a:rPr>
              <a:t>LOCKDOWN</a:t>
            </a:r>
            <a:endParaRPr kumimoji="0" lang="en-GB" sz="4400" b="0" i="0" u="none" strike="noStrike" kern="1400" cap="none" spc="-50" normalizeH="0" baseline="0" noProof="0" dirty="0">
              <a:ln>
                <a:noFill/>
              </a:ln>
              <a:solidFill>
                <a:prstClr val="white"/>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400" cap="none" spc="-50" normalizeH="0" baseline="0" noProof="0" dirty="0">
                <a:ln>
                  <a:noFill/>
                </a:ln>
                <a:solidFill>
                  <a:prstClr val="white"/>
                </a:solidFill>
                <a:effectLst/>
                <a:uLnTx/>
                <a:uFillTx/>
                <a:latin typeface="Aharoni" panose="02010803020104030203" pitchFamily="2" charset="-79"/>
                <a:ea typeface="Times New Roman" panose="02020603050405020304" pitchFamily="18" charset="0"/>
                <a:cs typeface="Times New Roman" panose="02020603050405020304" pitchFamily="18" charset="0"/>
              </a:rPr>
              <a:t>Lessons for Healthy Housing and New Settlements</a:t>
            </a:r>
            <a:endParaRPr kumimoji="0" lang="en-GB" sz="3600" b="0" i="0" u="none" strike="noStrike" kern="1400" cap="none" spc="-50" normalizeH="0" baseline="0" noProof="0" dirty="0">
              <a:ln>
                <a:noFill/>
              </a:ln>
              <a:solidFill>
                <a:prstClr val="white"/>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1" name="Text Box 2">
            <a:extLst>
              <a:ext uri="{FF2B5EF4-FFF2-40B4-BE49-F238E27FC236}">
                <a16:creationId xmlns:a16="http://schemas.microsoft.com/office/drawing/2014/main" id="{C0A0E3D3-E115-476D-B8A8-938BB51CBDAE}"/>
              </a:ext>
            </a:extLst>
          </p:cNvPr>
          <p:cNvSpPr txBox="1">
            <a:spLocks noChangeArrowheads="1"/>
          </p:cNvSpPr>
          <p:nvPr/>
        </p:nvSpPr>
        <p:spPr bwMode="auto">
          <a:xfrm>
            <a:off x="10532012" y="20084"/>
            <a:ext cx="1659988" cy="1364566"/>
          </a:xfrm>
          <a:prstGeom prst="rect">
            <a:avLst/>
          </a:prstGeom>
          <a:solidFill>
            <a:srgbClr val="6B021D">
              <a:alpha val="41176"/>
            </a:srgbClr>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400" cap="none" spc="-50" normalizeH="0" baseline="0" noProof="0" dirty="0">
              <a:ln>
                <a:noFill/>
              </a:ln>
              <a:solidFill>
                <a:prstClr val="white"/>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6" name="Picture 5" descr="DG_Logo_stack_Red.png">
            <a:extLst>
              <a:ext uri="{FF2B5EF4-FFF2-40B4-BE49-F238E27FC236}">
                <a16:creationId xmlns:a16="http://schemas.microsoft.com/office/drawing/2014/main" id="{753F28FF-D45E-4816-8C3F-AEBC5ABF61C1}"/>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10675786" y="146991"/>
            <a:ext cx="1372439" cy="1110751"/>
          </a:xfrm>
          <a:prstGeom prst="rect">
            <a:avLst/>
          </a:prstGeom>
        </p:spPr>
      </p:pic>
    </p:spTree>
    <p:extLst>
      <p:ext uri="{BB962C8B-B14F-4D97-AF65-F5344CB8AC3E}">
        <p14:creationId xmlns:p14="http://schemas.microsoft.com/office/powerpoint/2010/main" val="3436968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49">
            <a:extLst>
              <a:ext uri="{FF2B5EF4-FFF2-40B4-BE49-F238E27FC236}">
                <a16:creationId xmlns:a16="http://schemas.microsoft.com/office/drawing/2014/main" id="{2E30A846-8404-476C-B976-83D1BE0528BA}"/>
              </a:ext>
            </a:extLst>
          </p:cNvPr>
          <p:cNvSpPr/>
          <p:nvPr/>
        </p:nvSpPr>
        <p:spPr>
          <a:xfrm>
            <a:off x="300568" y="4300345"/>
            <a:ext cx="3615824" cy="19712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Loneliness wrongly perceived as elderly challenge</a:t>
            </a:r>
          </a:p>
        </p:txBody>
      </p:sp>
      <p:sp>
        <p:nvSpPr>
          <p:cNvPr id="2" name="Title 1">
            <a:extLst>
              <a:ext uri="{FF2B5EF4-FFF2-40B4-BE49-F238E27FC236}">
                <a16:creationId xmlns:a16="http://schemas.microsoft.com/office/drawing/2014/main" id="{3205B7AE-E90E-4D82-8F7C-3E49C99A1B21}"/>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Laying the Foundations report</a:t>
            </a:r>
            <a:endParaRPr lang="en-GB" dirty="0"/>
          </a:p>
        </p:txBody>
      </p:sp>
      <p:sp>
        <p:nvSpPr>
          <p:cNvPr id="29" name="!!Rectangle 51">
            <a:extLst>
              <a:ext uri="{FF2B5EF4-FFF2-40B4-BE49-F238E27FC236}">
                <a16:creationId xmlns:a16="http://schemas.microsoft.com/office/drawing/2014/main" id="{206409FF-BFB7-456D-8326-94A954120354}"/>
              </a:ext>
            </a:extLst>
          </p:cNvPr>
          <p:cNvSpPr/>
          <p:nvPr/>
        </p:nvSpPr>
        <p:spPr>
          <a:xfrm>
            <a:off x="300567" y="1620555"/>
            <a:ext cx="3615824" cy="7085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Cross-generational</a:t>
            </a:r>
          </a:p>
        </p:txBody>
      </p:sp>
      <p:sp>
        <p:nvSpPr>
          <p:cNvPr id="30" name="!!Rectangle 52">
            <a:extLst>
              <a:ext uri="{FF2B5EF4-FFF2-40B4-BE49-F238E27FC236}">
                <a16:creationId xmlns:a16="http://schemas.microsoft.com/office/drawing/2014/main" id="{03491702-DBE7-486E-B959-37074DB6DA84}"/>
              </a:ext>
            </a:extLst>
          </p:cNvPr>
          <p:cNvSpPr/>
          <p:nvPr/>
        </p:nvSpPr>
        <p:spPr>
          <a:xfrm>
            <a:off x="4071667" y="1620555"/>
            <a:ext cx="3615822" cy="7085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Senior living</a:t>
            </a:r>
          </a:p>
        </p:txBody>
      </p:sp>
      <p:sp>
        <p:nvSpPr>
          <p:cNvPr id="31" name="!!Rectangle 53">
            <a:extLst>
              <a:ext uri="{FF2B5EF4-FFF2-40B4-BE49-F238E27FC236}">
                <a16:creationId xmlns:a16="http://schemas.microsoft.com/office/drawing/2014/main" id="{D2F469B8-9161-447F-B817-90741CF055CF}"/>
              </a:ext>
            </a:extLst>
          </p:cNvPr>
          <p:cNvSpPr/>
          <p:nvPr/>
        </p:nvSpPr>
        <p:spPr>
          <a:xfrm flipH="1">
            <a:off x="7888175" y="1620554"/>
            <a:ext cx="3615824" cy="70858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Diverse needs</a:t>
            </a:r>
          </a:p>
        </p:txBody>
      </p:sp>
      <p:sp>
        <p:nvSpPr>
          <p:cNvPr id="38" name="Rectangle 49">
            <a:extLst>
              <a:ext uri="{FF2B5EF4-FFF2-40B4-BE49-F238E27FC236}">
                <a16:creationId xmlns:a16="http://schemas.microsoft.com/office/drawing/2014/main" id="{23628F00-25EF-4C19-9C7D-9417BEE474BF}"/>
              </a:ext>
            </a:extLst>
          </p:cNvPr>
          <p:cNvSpPr/>
          <p:nvPr/>
        </p:nvSpPr>
        <p:spPr>
          <a:xfrm>
            <a:off x="4071665" y="4300344"/>
            <a:ext cx="3615824" cy="19712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same time, not sufficiently addressing senior living needs</a:t>
            </a:r>
          </a:p>
        </p:txBody>
      </p:sp>
      <p:sp>
        <p:nvSpPr>
          <p:cNvPr id="39" name="Rectangle 49">
            <a:extLst>
              <a:ext uri="{FF2B5EF4-FFF2-40B4-BE49-F238E27FC236}">
                <a16:creationId xmlns:a16="http://schemas.microsoft.com/office/drawing/2014/main" id="{889D8725-7358-420A-B4B1-6A67023BB5BB}"/>
              </a:ext>
            </a:extLst>
          </p:cNvPr>
          <p:cNvSpPr/>
          <p:nvPr/>
        </p:nvSpPr>
        <p:spPr>
          <a:xfrm>
            <a:off x="7877954" y="4300343"/>
            <a:ext cx="3626045" cy="19712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Plan</a:t>
            </a: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for  environments </a:t>
            </a:r>
            <a:r>
              <a:rPr kumimoji="0" lang="en-GB"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that enable </a:t>
            </a: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all communities to </a:t>
            </a:r>
            <a:r>
              <a:rPr kumimoji="0" lang="en-GB"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thrive </a:t>
            </a:r>
            <a:r>
              <a:rPr kumimoji="0" lang="en-GB"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ie</a:t>
            </a:r>
            <a:r>
              <a:rPr kumimoji="0" lang="en-GB"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student, learning disabilities, etc.</a:t>
            </a:r>
          </a:p>
        </p:txBody>
      </p:sp>
      <p:pic>
        <p:nvPicPr>
          <p:cNvPr id="2050" name="Picture 2" descr="Young people feel lonelier than any other age group, largest study into  loneliness reveals | The Independent | The Independent">
            <a:extLst>
              <a:ext uri="{FF2B5EF4-FFF2-40B4-BE49-F238E27FC236}">
                <a16:creationId xmlns:a16="http://schemas.microsoft.com/office/drawing/2014/main" id="{1B419301-C8D1-4044-97C0-2D242C5D515C}"/>
              </a:ext>
            </a:extLst>
          </p:cNvPr>
          <p:cNvPicPr>
            <a:picLocks noChangeAspect="1" noChangeArrowheads="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300567" y="2329135"/>
            <a:ext cx="3615823" cy="19712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4 Ways to Make Stairs Safer &amp;amp; Easier for Seniors | Sonas">
            <a:extLst>
              <a:ext uri="{FF2B5EF4-FFF2-40B4-BE49-F238E27FC236}">
                <a16:creationId xmlns:a16="http://schemas.microsoft.com/office/drawing/2014/main" id="{1CE6E897-EB8A-47B6-9D1C-6BCEAFA8A71E}"/>
              </a:ext>
            </a:extLst>
          </p:cNvPr>
          <p:cNvPicPr>
            <a:picLocks noChangeAspect="1" noChangeArrowheads="1"/>
          </p:cNvPicPr>
          <p:nvPr/>
        </p:nvPicPr>
        <p:blipFill rotWithShape="1">
          <a:blip r:embed="rId4"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4071665" y="2329135"/>
            <a:ext cx="3615823" cy="19712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ivate student housing is failing students. The government must step in |  Graham Galbraith | The Guardian">
            <a:extLst>
              <a:ext uri="{FF2B5EF4-FFF2-40B4-BE49-F238E27FC236}">
                <a16:creationId xmlns:a16="http://schemas.microsoft.com/office/drawing/2014/main" id="{7DC4D7C3-EA8D-4521-B411-057940F56782}"/>
              </a:ext>
            </a:extLst>
          </p:cNvPr>
          <p:cNvPicPr>
            <a:picLocks noChangeAspect="1" noChangeArrowheads="1"/>
          </p:cNvPicPr>
          <p:nvPr/>
        </p:nvPicPr>
        <p:blipFill rotWithShape="1">
          <a:blip r:embed="rId5"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7888176" y="2329135"/>
            <a:ext cx="3615822" cy="197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76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4">
            <a:extLst>
              <a:ext uri="{FF2B5EF4-FFF2-40B4-BE49-F238E27FC236}">
                <a16:creationId xmlns:a16="http://schemas.microsoft.com/office/drawing/2014/main" id="{760E0230-613F-47F5-B4DC-A01E40AAF8D3}"/>
              </a:ext>
            </a:extLst>
          </p:cNvPr>
          <p:cNvSpPr/>
          <p:nvPr/>
        </p:nvSpPr>
        <p:spPr>
          <a:xfrm>
            <a:off x="128037" y="1353769"/>
            <a:ext cx="2908459"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Initial stakeholder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engagement</a:t>
            </a:r>
          </a:p>
        </p:txBody>
      </p:sp>
      <p:sp>
        <p:nvSpPr>
          <p:cNvPr id="2" name="Title 1">
            <a:extLst>
              <a:ext uri="{FF2B5EF4-FFF2-40B4-BE49-F238E27FC236}">
                <a16:creationId xmlns:a16="http://schemas.microsoft.com/office/drawing/2014/main" id="{3205B7AE-E90E-4D82-8F7C-3E49C99A1B21}"/>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Laying the Foundations report</a:t>
            </a:r>
            <a:endParaRPr lang="en-GB" dirty="0"/>
          </a:p>
        </p:txBody>
      </p:sp>
      <p:sp>
        <p:nvSpPr>
          <p:cNvPr id="13" name="!!Rectangle 4">
            <a:extLst>
              <a:ext uri="{FF2B5EF4-FFF2-40B4-BE49-F238E27FC236}">
                <a16:creationId xmlns:a16="http://schemas.microsoft.com/office/drawing/2014/main" id="{24CEF17F-F15D-49F4-9C68-73343F4657C4}"/>
              </a:ext>
            </a:extLst>
          </p:cNvPr>
          <p:cNvSpPr/>
          <p:nvPr/>
        </p:nvSpPr>
        <p:spPr>
          <a:xfrm>
            <a:off x="1190444" y="2816611"/>
            <a:ext cx="1708030" cy="7617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Define</a:t>
            </a:r>
          </a:p>
        </p:txBody>
      </p:sp>
      <p:sp>
        <p:nvSpPr>
          <p:cNvPr id="14" name="!!Rectangle 4">
            <a:extLst>
              <a:ext uri="{FF2B5EF4-FFF2-40B4-BE49-F238E27FC236}">
                <a16:creationId xmlns:a16="http://schemas.microsoft.com/office/drawing/2014/main" id="{B36C282E-0032-4A38-83DD-0785DC04E77B}"/>
              </a:ext>
            </a:extLst>
          </p:cNvPr>
          <p:cNvSpPr/>
          <p:nvPr/>
        </p:nvSpPr>
        <p:spPr>
          <a:xfrm>
            <a:off x="1190443" y="3847245"/>
            <a:ext cx="1708031"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Design</a:t>
            </a:r>
          </a:p>
        </p:txBody>
      </p:sp>
      <p:sp>
        <p:nvSpPr>
          <p:cNvPr id="15" name="!!Rectangle 4">
            <a:extLst>
              <a:ext uri="{FF2B5EF4-FFF2-40B4-BE49-F238E27FC236}">
                <a16:creationId xmlns:a16="http://schemas.microsoft.com/office/drawing/2014/main" id="{3BE07521-7DCE-47D2-9C2B-92CF84F082B3}"/>
              </a:ext>
            </a:extLst>
          </p:cNvPr>
          <p:cNvSpPr/>
          <p:nvPr/>
        </p:nvSpPr>
        <p:spPr>
          <a:xfrm>
            <a:off x="1190443" y="4881298"/>
            <a:ext cx="1708031"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Deliver</a:t>
            </a:r>
          </a:p>
        </p:txBody>
      </p:sp>
      <p:sp>
        <p:nvSpPr>
          <p:cNvPr id="25" name="Oval 24">
            <a:extLst>
              <a:ext uri="{FF2B5EF4-FFF2-40B4-BE49-F238E27FC236}">
                <a16:creationId xmlns:a16="http://schemas.microsoft.com/office/drawing/2014/main" id="{25EB2BC9-C76D-46F0-9A99-7199F9052CC4}"/>
              </a:ext>
            </a:extLst>
          </p:cNvPr>
          <p:cNvSpPr/>
          <p:nvPr/>
        </p:nvSpPr>
        <p:spPr>
          <a:xfrm>
            <a:off x="299241" y="2816611"/>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6" name="Oval 25">
            <a:extLst>
              <a:ext uri="{FF2B5EF4-FFF2-40B4-BE49-F238E27FC236}">
                <a16:creationId xmlns:a16="http://schemas.microsoft.com/office/drawing/2014/main" id="{95FBA3A3-04A0-4F47-9AC7-E6E6D3F04223}"/>
              </a:ext>
            </a:extLst>
          </p:cNvPr>
          <p:cNvSpPr/>
          <p:nvPr/>
        </p:nvSpPr>
        <p:spPr>
          <a:xfrm>
            <a:off x="299241" y="3869832"/>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7" name="Oval 26">
            <a:extLst>
              <a:ext uri="{FF2B5EF4-FFF2-40B4-BE49-F238E27FC236}">
                <a16:creationId xmlns:a16="http://schemas.microsoft.com/office/drawing/2014/main" id="{E52A7D39-4191-4FD6-B296-D7F8870516A3}"/>
              </a:ext>
            </a:extLst>
          </p:cNvPr>
          <p:cNvSpPr/>
          <p:nvPr/>
        </p:nvSpPr>
        <p:spPr>
          <a:xfrm>
            <a:off x="300567" y="4901973"/>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28" name="!!Rectangle 4">
            <a:extLst>
              <a:ext uri="{FF2B5EF4-FFF2-40B4-BE49-F238E27FC236}">
                <a16:creationId xmlns:a16="http://schemas.microsoft.com/office/drawing/2014/main" id="{A8F30949-56E3-4727-B1F2-DEB3A9741022}"/>
              </a:ext>
            </a:extLst>
          </p:cNvPr>
          <p:cNvSpPr/>
          <p:nvPr/>
        </p:nvSpPr>
        <p:spPr>
          <a:xfrm>
            <a:off x="3230669" y="1353769"/>
            <a:ext cx="2825038"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Places</a:t>
            </a:r>
          </a:p>
        </p:txBody>
      </p:sp>
      <p:sp>
        <p:nvSpPr>
          <p:cNvPr id="29" name="!!Rectangle 4">
            <a:extLst>
              <a:ext uri="{FF2B5EF4-FFF2-40B4-BE49-F238E27FC236}">
                <a16:creationId xmlns:a16="http://schemas.microsoft.com/office/drawing/2014/main" id="{206409FF-BFB7-456D-8326-94A954120354}"/>
              </a:ext>
            </a:extLst>
          </p:cNvPr>
          <p:cNvSpPr/>
          <p:nvPr/>
        </p:nvSpPr>
        <p:spPr>
          <a:xfrm>
            <a:off x="4293075" y="2626830"/>
            <a:ext cx="1630395" cy="7617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Rural </a:t>
            </a:r>
          </a:p>
        </p:txBody>
      </p:sp>
      <p:sp>
        <p:nvSpPr>
          <p:cNvPr id="30" name="!!Rectangle 4">
            <a:extLst>
              <a:ext uri="{FF2B5EF4-FFF2-40B4-BE49-F238E27FC236}">
                <a16:creationId xmlns:a16="http://schemas.microsoft.com/office/drawing/2014/main" id="{03491702-DBE7-486E-B959-37074DB6DA84}"/>
              </a:ext>
            </a:extLst>
          </p:cNvPr>
          <p:cNvSpPr/>
          <p:nvPr/>
        </p:nvSpPr>
        <p:spPr>
          <a:xfrm>
            <a:off x="4293075" y="3533671"/>
            <a:ext cx="1630396"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Coastal</a:t>
            </a:r>
          </a:p>
        </p:txBody>
      </p:sp>
      <p:sp>
        <p:nvSpPr>
          <p:cNvPr id="31" name="!!Rectangle 4">
            <a:extLst>
              <a:ext uri="{FF2B5EF4-FFF2-40B4-BE49-F238E27FC236}">
                <a16:creationId xmlns:a16="http://schemas.microsoft.com/office/drawing/2014/main" id="{D2F469B8-9161-447F-B817-90741CF055CF}"/>
              </a:ext>
            </a:extLst>
          </p:cNvPr>
          <p:cNvSpPr/>
          <p:nvPr/>
        </p:nvSpPr>
        <p:spPr>
          <a:xfrm>
            <a:off x="4293075" y="4443931"/>
            <a:ext cx="1630396" cy="12715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Culturally dead places</a:t>
            </a:r>
          </a:p>
        </p:txBody>
      </p:sp>
      <p:sp>
        <p:nvSpPr>
          <p:cNvPr id="32" name="Oval 31">
            <a:extLst>
              <a:ext uri="{FF2B5EF4-FFF2-40B4-BE49-F238E27FC236}">
                <a16:creationId xmlns:a16="http://schemas.microsoft.com/office/drawing/2014/main" id="{874BFEDA-19E6-45DA-B3BE-80158DDA9659}"/>
              </a:ext>
            </a:extLst>
          </p:cNvPr>
          <p:cNvSpPr/>
          <p:nvPr/>
        </p:nvSpPr>
        <p:spPr>
          <a:xfrm>
            <a:off x="3401872" y="2626830"/>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33" name="Oval 32">
            <a:extLst>
              <a:ext uri="{FF2B5EF4-FFF2-40B4-BE49-F238E27FC236}">
                <a16:creationId xmlns:a16="http://schemas.microsoft.com/office/drawing/2014/main" id="{E1DB4E46-3E8C-498A-8FED-02C520EBDD3F}"/>
              </a:ext>
            </a:extLst>
          </p:cNvPr>
          <p:cNvSpPr/>
          <p:nvPr/>
        </p:nvSpPr>
        <p:spPr>
          <a:xfrm>
            <a:off x="3401872" y="3556258"/>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4" name="Oval 33">
            <a:extLst>
              <a:ext uri="{FF2B5EF4-FFF2-40B4-BE49-F238E27FC236}">
                <a16:creationId xmlns:a16="http://schemas.microsoft.com/office/drawing/2014/main" id="{7F9F1466-F12D-4C75-A627-766EBEFC85B0}"/>
              </a:ext>
            </a:extLst>
          </p:cNvPr>
          <p:cNvSpPr/>
          <p:nvPr/>
        </p:nvSpPr>
        <p:spPr>
          <a:xfrm>
            <a:off x="3401872" y="4719709"/>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5" name="!!Rectangle 4">
            <a:extLst>
              <a:ext uri="{FF2B5EF4-FFF2-40B4-BE49-F238E27FC236}">
                <a16:creationId xmlns:a16="http://schemas.microsoft.com/office/drawing/2014/main" id="{805891EE-A2C7-4F36-AEF3-14BAB4BE8451}"/>
              </a:ext>
            </a:extLst>
          </p:cNvPr>
          <p:cNvSpPr/>
          <p:nvPr/>
        </p:nvSpPr>
        <p:spPr>
          <a:xfrm>
            <a:off x="6258572" y="1353769"/>
            <a:ext cx="2825038"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a:t>
            </a:r>
            <a:endParaRPr kumimoji="0" lang="en-GB" sz="5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People</a:t>
            </a:r>
          </a:p>
        </p:txBody>
      </p:sp>
      <p:sp>
        <p:nvSpPr>
          <p:cNvPr id="42" name="!!Rectangle 51">
            <a:extLst>
              <a:ext uri="{FF2B5EF4-FFF2-40B4-BE49-F238E27FC236}">
                <a16:creationId xmlns:a16="http://schemas.microsoft.com/office/drawing/2014/main" id="{81B3B451-131F-4225-B0A7-AAC1FA64015B}"/>
              </a:ext>
            </a:extLst>
          </p:cNvPr>
          <p:cNvSpPr/>
          <p:nvPr/>
        </p:nvSpPr>
        <p:spPr>
          <a:xfrm>
            <a:off x="7259343" y="2838959"/>
            <a:ext cx="1630395" cy="7170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Cross-generational</a:t>
            </a:r>
          </a:p>
        </p:txBody>
      </p:sp>
      <p:sp>
        <p:nvSpPr>
          <p:cNvPr id="44" name="!!Rectangle 52">
            <a:extLst>
              <a:ext uri="{FF2B5EF4-FFF2-40B4-BE49-F238E27FC236}">
                <a16:creationId xmlns:a16="http://schemas.microsoft.com/office/drawing/2014/main" id="{A426CE62-11D0-432E-9674-A1A215A067F9}"/>
              </a:ext>
            </a:extLst>
          </p:cNvPr>
          <p:cNvSpPr/>
          <p:nvPr/>
        </p:nvSpPr>
        <p:spPr>
          <a:xfrm>
            <a:off x="7287121" y="3869832"/>
            <a:ext cx="1630396" cy="7170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Senior living</a:t>
            </a:r>
          </a:p>
        </p:txBody>
      </p:sp>
      <p:sp>
        <p:nvSpPr>
          <p:cNvPr id="45" name="Oval 44">
            <a:extLst>
              <a:ext uri="{FF2B5EF4-FFF2-40B4-BE49-F238E27FC236}">
                <a16:creationId xmlns:a16="http://schemas.microsoft.com/office/drawing/2014/main" id="{90CBFAD4-5E26-4139-9EAB-623CBE1069D9}"/>
              </a:ext>
            </a:extLst>
          </p:cNvPr>
          <p:cNvSpPr/>
          <p:nvPr/>
        </p:nvSpPr>
        <p:spPr>
          <a:xfrm>
            <a:off x="6368140" y="2810512"/>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7" name="Oval 46">
            <a:extLst>
              <a:ext uri="{FF2B5EF4-FFF2-40B4-BE49-F238E27FC236}">
                <a16:creationId xmlns:a16="http://schemas.microsoft.com/office/drawing/2014/main" id="{80FB7AEE-CBB8-4CD8-A284-C8FE59F4E650}"/>
              </a:ext>
            </a:extLst>
          </p:cNvPr>
          <p:cNvSpPr/>
          <p:nvPr/>
        </p:nvSpPr>
        <p:spPr>
          <a:xfrm>
            <a:off x="6359316" y="3847245"/>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48" name="!!Rectangle 4">
            <a:extLst>
              <a:ext uri="{FF2B5EF4-FFF2-40B4-BE49-F238E27FC236}">
                <a16:creationId xmlns:a16="http://schemas.microsoft.com/office/drawing/2014/main" id="{2751107B-5C4B-4E82-9D1A-A6FD9E30CEA0}"/>
              </a:ext>
            </a:extLst>
          </p:cNvPr>
          <p:cNvSpPr/>
          <p:nvPr/>
        </p:nvSpPr>
        <p:spPr>
          <a:xfrm>
            <a:off x="9269221" y="1353769"/>
            <a:ext cx="2908459"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Our plan</a:t>
            </a:r>
          </a:p>
        </p:txBody>
      </p:sp>
      <p:sp>
        <p:nvSpPr>
          <p:cNvPr id="49" name="!!Rectangle 44">
            <a:extLst>
              <a:ext uri="{FF2B5EF4-FFF2-40B4-BE49-F238E27FC236}">
                <a16:creationId xmlns:a16="http://schemas.microsoft.com/office/drawing/2014/main" id="{2B327AAB-E47C-454E-BF56-09BD65C416D5}"/>
              </a:ext>
            </a:extLst>
          </p:cNvPr>
          <p:cNvSpPr/>
          <p:nvPr/>
        </p:nvSpPr>
        <p:spPr>
          <a:xfrm>
            <a:off x="10292661" y="2434377"/>
            <a:ext cx="1771302" cy="10992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Conceptual framework for quality</a:t>
            </a:r>
          </a:p>
        </p:txBody>
      </p:sp>
      <p:sp>
        <p:nvSpPr>
          <p:cNvPr id="50" name="!!Pentagon 10">
            <a:extLst>
              <a:ext uri="{FF2B5EF4-FFF2-40B4-BE49-F238E27FC236}">
                <a16:creationId xmlns:a16="http://schemas.microsoft.com/office/drawing/2014/main" id="{4C6A8B5F-CE9B-4BD2-BBF5-1C0A7BFC60B9}"/>
              </a:ext>
            </a:extLst>
          </p:cNvPr>
          <p:cNvSpPr/>
          <p:nvPr/>
        </p:nvSpPr>
        <p:spPr>
          <a:xfrm>
            <a:off x="10292661" y="3702640"/>
            <a:ext cx="1771302" cy="20354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Framework for cross disciplinary competency and skills</a:t>
            </a:r>
          </a:p>
        </p:txBody>
      </p:sp>
      <p:sp>
        <p:nvSpPr>
          <p:cNvPr id="52" name="Oval 51">
            <a:extLst>
              <a:ext uri="{FF2B5EF4-FFF2-40B4-BE49-F238E27FC236}">
                <a16:creationId xmlns:a16="http://schemas.microsoft.com/office/drawing/2014/main" id="{2A6A3412-B063-4D24-9CE0-1EA6D1670112}"/>
              </a:ext>
            </a:extLst>
          </p:cNvPr>
          <p:cNvSpPr/>
          <p:nvPr/>
        </p:nvSpPr>
        <p:spPr>
          <a:xfrm>
            <a:off x="9401458" y="2501526"/>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54" name="Oval 53">
            <a:extLst>
              <a:ext uri="{FF2B5EF4-FFF2-40B4-BE49-F238E27FC236}">
                <a16:creationId xmlns:a16="http://schemas.microsoft.com/office/drawing/2014/main" id="{4DD5A95A-94C9-47A8-B831-6BB17D0E20FB}"/>
              </a:ext>
            </a:extLst>
          </p:cNvPr>
          <p:cNvSpPr/>
          <p:nvPr/>
        </p:nvSpPr>
        <p:spPr>
          <a:xfrm>
            <a:off x="9401458" y="4365043"/>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6" name="!!Rectangle 4">
            <a:extLst>
              <a:ext uri="{FF2B5EF4-FFF2-40B4-BE49-F238E27FC236}">
                <a16:creationId xmlns:a16="http://schemas.microsoft.com/office/drawing/2014/main" id="{21E50F89-C9E9-4631-A574-2B520D5C4444}"/>
              </a:ext>
            </a:extLst>
          </p:cNvPr>
          <p:cNvSpPr/>
          <p:nvPr/>
        </p:nvSpPr>
        <p:spPr>
          <a:xfrm>
            <a:off x="4121872" y="1142511"/>
            <a:ext cx="4090475" cy="638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Through lens of: </a:t>
            </a:r>
          </a:p>
        </p:txBody>
      </p:sp>
      <p:sp>
        <p:nvSpPr>
          <p:cNvPr id="37" name="!!Rectangle 53">
            <a:extLst>
              <a:ext uri="{FF2B5EF4-FFF2-40B4-BE49-F238E27FC236}">
                <a16:creationId xmlns:a16="http://schemas.microsoft.com/office/drawing/2014/main" id="{593B6FD4-E157-4780-AA54-05FFC3A6480D}"/>
              </a:ext>
            </a:extLst>
          </p:cNvPr>
          <p:cNvSpPr/>
          <p:nvPr/>
        </p:nvSpPr>
        <p:spPr>
          <a:xfrm>
            <a:off x="7287121" y="4878848"/>
            <a:ext cx="1630396"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Diverse needs</a:t>
            </a:r>
          </a:p>
        </p:txBody>
      </p:sp>
      <p:sp>
        <p:nvSpPr>
          <p:cNvPr id="38" name="Oval 37">
            <a:extLst>
              <a:ext uri="{FF2B5EF4-FFF2-40B4-BE49-F238E27FC236}">
                <a16:creationId xmlns:a16="http://schemas.microsoft.com/office/drawing/2014/main" id="{815B2528-78E6-4D61-97A4-BEF26F71B7F0}"/>
              </a:ext>
            </a:extLst>
          </p:cNvPr>
          <p:cNvSpPr/>
          <p:nvPr/>
        </p:nvSpPr>
        <p:spPr>
          <a:xfrm>
            <a:off x="6359147" y="4875965"/>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Tree>
    <p:extLst>
      <p:ext uri="{BB962C8B-B14F-4D97-AF65-F5344CB8AC3E}">
        <p14:creationId xmlns:p14="http://schemas.microsoft.com/office/powerpoint/2010/main" val="642660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B7AE-E90E-4D82-8F7C-3E49C99A1B21}"/>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Laying the Foundations report</a:t>
            </a:r>
            <a:endParaRPr lang="en-GB" dirty="0"/>
          </a:p>
        </p:txBody>
      </p:sp>
      <p:sp>
        <p:nvSpPr>
          <p:cNvPr id="72" name="!!Rectangle 44">
            <a:extLst>
              <a:ext uri="{FF2B5EF4-FFF2-40B4-BE49-F238E27FC236}">
                <a16:creationId xmlns:a16="http://schemas.microsoft.com/office/drawing/2014/main" id="{D3C32B46-91AC-4C01-BAD2-69F6DB6B3662}"/>
              </a:ext>
            </a:extLst>
          </p:cNvPr>
          <p:cNvSpPr/>
          <p:nvPr/>
        </p:nvSpPr>
        <p:spPr>
          <a:xfrm>
            <a:off x="300565" y="1171337"/>
            <a:ext cx="9529235" cy="794866"/>
          </a:xfrm>
          <a:prstGeom prst="homePlate">
            <a:avLst>
              <a:gd name="adj" fmla="val 17897"/>
            </a:avLst>
          </a:prstGeom>
          <a:solidFill>
            <a:srgbClr val="00B050"/>
          </a:solidFill>
          <a:ln w="28575">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Conceptual framework for quality</a:t>
            </a:r>
          </a:p>
        </p:txBody>
      </p:sp>
      <p:sp>
        <p:nvSpPr>
          <p:cNvPr id="73" name="Rectangle 72">
            <a:extLst>
              <a:ext uri="{FF2B5EF4-FFF2-40B4-BE49-F238E27FC236}">
                <a16:creationId xmlns:a16="http://schemas.microsoft.com/office/drawing/2014/main" id="{0B12746C-BB0D-498A-85AF-6A712AA5CE83}"/>
              </a:ext>
            </a:extLst>
          </p:cNvPr>
          <p:cNvSpPr/>
          <p:nvPr/>
        </p:nvSpPr>
        <p:spPr>
          <a:xfrm>
            <a:off x="1295399" y="2208478"/>
            <a:ext cx="4465321"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Evidence and data</a:t>
            </a:r>
          </a:p>
        </p:txBody>
      </p:sp>
      <p:sp>
        <p:nvSpPr>
          <p:cNvPr id="74" name="Rectangle 73">
            <a:extLst>
              <a:ext uri="{FF2B5EF4-FFF2-40B4-BE49-F238E27FC236}">
                <a16:creationId xmlns:a16="http://schemas.microsoft.com/office/drawing/2014/main" id="{55B82A86-6D86-4C1D-8EAE-450BE52DCD70}"/>
              </a:ext>
            </a:extLst>
          </p:cNvPr>
          <p:cNvSpPr/>
          <p:nvPr/>
        </p:nvSpPr>
        <p:spPr>
          <a:xfrm>
            <a:off x="1295399" y="2932639"/>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Promoting grassroots</a:t>
            </a:r>
          </a:p>
        </p:txBody>
      </p:sp>
      <p:sp>
        <p:nvSpPr>
          <p:cNvPr id="75" name="Rectangle 74">
            <a:extLst>
              <a:ext uri="{FF2B5EF4-FFF2-40B4-BE49-F238E27FC236}">
                <a16:creationId xmlns:a16="http://schemas.microsoft.com/office/drawing/2014/main" id="{3AD59F49-F4DE-4BBD-A725-174D7ACE1F9A}"/>
              </a:ext>
            </a:extLst>
          </p:cNvPr>
          <p:cNvSpPr/>
          <p:nvPr/>
        </p:nvSpPr>
        <p:spPr>
          <a:xfrm>
            <a:off x="1295399" y="3656801"/>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 links</a:t>
            </a:r>
          </a:p>
        </p:txBody>
      </p:sp>
      <p:sp>
        <p:nvSpPr>
          <p:cNvPr id="76" name="Rectangle 75">
            <a:extLst>
              <a:ext uri="{FF2B5EF4-FFF2-40B4-BE49-F238E27FC236}">
                <a16:creationId xmlns:a16="http://schemas.microsoft.com/office/drawing/2014/main" id="{63B1E7EF-CE1D-4EF2-B59E-0EC738247B7B}"/>
              </a:ext>
            </a:extLst>
          </p:cNvPr>
          <p:cNvSpPr/>
          <p:nvPr/>
        </p:nvSpPr>
        <p:spPr>
          <a:xfrm>
            <a:off x="1295399" y="4380963"/>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Neighbours</a:t>
            </a:r>
          </a:p>
        </p:txBody>
      </p:sp>
      <p:sp>
        <p:nvSpPr>
          <p:cNvPr id="77" name="Rectangle 76">
            <a:extLst>
              <a:ext uri="{FF2B5EF4-FFF2-40B4-BE49-F238E27FC236}">
                <a16:creationId xmlns:a16="http://schemas.microsoft.com/office/drawing/2014/main" id="{8B064782-D73D-4834-B978-E93D33593761}"/>
              </a:ext>
            </a:extLst>
          </p:cNvPr>
          <p:cNvSpPr/>
          <p:nvPr/>
        </p:nvSpPr>
        <p:spPr>
          <a:xfrm>
            <a:off x="457199" y="2205561"/>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78" name="Rectangle 77">
            <a:extLst>
              <a:ext uri="{FF2B5EF4-FFF2-40B4-BE49-F238E27FC236}">
                <a16:creationId xmlns:a16="http://schemas.microsoft.com/office/drawing/2014/main" id="{713F94E9-C51B-46D3-9C9E-91CC0AEC4749}"/>
              </a:ext>
            </a:extLst>
          </p:cNvPr>
          <p:cNvSpPr/>
          <p:nvPr/>
        </p:nvSpPr>
        <p:spPr>
          <a:xfrm>
            <a:off x="1295399" y="5105125"/>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Cohousing</a:t>
            </a:r>
          </a:p>
        </p:txBody>
      </p:sp>
      <p:sp>
        <p:nvSpPr>
          <p:cNvPr id="79" name="Rectangle 78">
            <a:extLst>
              <a:ext uri="{FF2B5EF4-FFF2-40B4-BE49-F238E27FC236}">
                <a16:creationId xmlns:a16="http://schemas.microsoft.com/office/drawing/2014/main" id="{CFB2D647-F226-41F6-9903-9511FACA7AA1}"/>
              </a:ext>
            </a:extLst>
          </p:cNvPr>
          <p:cNvSpPr/>
          <p:nvPr/>
        </p:nvSpPr>
        <p:spPr>
          <a:xfrm>
            <a:off x="1295399" y="5829287"/>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Micro-funding</a:t>
            </a:r>
          </a:p>
        </p:txBody>
      </p:sp>
      <p:sp>
        <p:nvSpPr>
          <p:cNvPr id="80" name="Rectangle 79">
            <a:extLst>
              <a:ext uri="{FF2B5EF4-FFF2-40B4-BE49-F238E27FC236}">
                <a16:creationId xmlns:a16="http://schemas.microsoft.com/office/drawing/2014/main" id="{905ECDFE-45F0-4461-8D28-802CAAF8B65F}"/>
              </a:ext>
            </a:extLst>
          </p:cNvPr>
          <p:cNvSpPr/>
          <p:nvPr/>
        </p:nvSpPr>
        <p:spPr>
          <a:xfrm>
            <a:off x="457199" y="2932639"/>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81" name="Rectangle 80">
            <a:extLst>
              <a:ext uri="{FF2B5EF4-FFF2-40B4-BE49-F238E27FC236}">
                <a16:creationId xmlns:a16="http://schemas.microsoft.com/office/drawing/2014/main" id="{B12ED35B-D9BC-4E89-BBE0-7C5AA30E950B}"/>
              </a:ext>
            </a:extLst>
          </p:cNvPr>
          <p:cNvSpPr/>
          <p:nvPr/>
        </p:nvSpPr>
        <p:spPr>
          <a:xfrm>
            <a:off x="457199" y="3678725"/>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82" name="Rectangle 81">
            <a:extLst>
              <a:ext uri="{FF2B5EF4-FFF2-40B4-BE49-F238E27FC236}">
                <a16:creationId xmlns:a16="http://schemas.microsoft.com/office/drawing/2014/main" id="{AC44C952-2670-43E5-9221-7F3A373BDD0B}"/>
              </a:ext>
            </a:extLst>
          </p:cNvPr>
          <p:cNvSpPr/>
          <p:nvPr/>
        </p:nvSpPr>
        <p:spPr>
          <a:xfrm>
            <a:off x="457199" y="4380963"/>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83" name="Rectangle 82">
            <a:extLst>
              <a:ext uri="{FF2B5EF4-FFF2-40B4-BE49-F238E27FC236}">
                <a16:creationId xmlns:a16="http://schemas.microsoft.com/office/drawing/2014/main" id="{6C53BDAE-B319-4ADA-B1F4-8652BD41B98F}"/>
              </a:ext>
            </a:extLst>
          </p:cNvPr>
          <p:cNvSpPr/>
          <p:nvPr/>
        </p:nvSpPr>
        <p:spPr>
          <a:xfrm>
            <a:off x="457199" y="5098987"/>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84" name="Rectangle 83">
            <a:extLst>
              <a:ext uri="{FF2B5EF4-FFF2-40B4-BE49-F238E27FC236}">
                <a16:creationId xmlns:a16="http://schemas.microsoft.com/office/drawing/2014/main" id="{32EFA16E-C34D-40E3-AFDF-8B3F8E1DE795}"/>
              </a:ext>
            </a:extLst>
          </p:cNvPr>
          <p:cNvSpPr/>
          <p:nvPr/>
        </p:nvSpPr>
        <p:spPr>
          <a:xfrm>
            <a:off x="457199" y="5829288"/>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85" name="Rectangle 84">
            <a:extLst>
              <a:ext uri="{FF2B5EF4-FFF2-40B4-BE49-F238E27FC236}">
                <a16:creationId xmlns:a16="http://schemas.microsoft.com/office/drawing/2014/main" id="{8E7989CE-0FFC-45D0-8DF6-3BDE1A1B4099}"/>
              </a:ext>
            </a:extLst>
          </p:cNvPr>
          <p:cNvSpPr/>
          <p:nvPr/>
        </p:nvSpPr>
        <p:spPr>
          <a:xfrm>
            <a:off x="7453206" y="2205561"/>
            <a:ext cx="4465321"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Measure social value</a:t>
            </a:r>
          </a:p>
        </p:txBody>
      </p:sp>
      <p:sp>
        <p:nvSpPr>
          <p:cNvPr id="86" name="Rectangle 85">
            <a:extLst>
              <a:ext uri="{FF2B5EF4-FFF2-40B4-BE49-F238E27FC236}">
                <a16:creationId xmlns:a16="http://schemas.microsoft.com/office/drawing/2014/main" id="{C9788E1C-4CDB-498C-8C84-DBF1F6BE98FE}"/>
              </a:ext>
            </a:extLst>
          </p:cNvPr>
          <p:cNvSpPr/>
          <p:nvPr/>
        </p:nvSpPr>
        <p:spPr>
          <a:xfrm>
            <a:off x="7453206" y="2929722"/>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Whole-system </a:t>
            </a:r>
          </a:p>
        </p:txBody>
      </p:sp>
      <p:sp>
        <p:nvSpPr>
          <p:cNvPr id="87" name="Rectangle 86">
            <a:extLst>
              <a:ext uri="{FF2B5EF4-FFF2-40B4-BE49-F238E27FC236}">
                <a16:creationId xmlns:a16="http://schemas.microsoft.com/office/drawing/2014/main" id="{D0A8174E-2F42-4DA6-86E2-8325D2BDFDDA}"/>
              </a:ext>
            </a:extLst>
          </p:cNvPr>
          <p:cNvSpPr/>
          <p:nvPr/>
        </p:nvSpPr>
        <p:spPr>
          <a:xfrm>
            <a:off x="7453206" y="3653884"/>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Building resilience</a:t>
            </a:r>
          </a:p>
        </p:txBody>
      </p:sp>
      <p:sp>
        <p:nvSpPr>
          <p:cNvPr id="88" name="Rectangle 87">
            <a:extLst>
              <a:ext uri="{FF2B5EF4-FFF2-40B4-BE49-F238E27FC236}">
                <a16:creationId xmlns:a16="http://schemas.microsoft.com/office/drawing/2014/main" id="{22841994-E753-45AD-AEF1-F499A7375396}"/>
              </a:ext>
            </a:extLst>
          </p:cNvPr>
          <p:cNvSpPr/>
          <p:nvPr/>
        </p:nvSpPr>
        <p:spPr>
          <a:xfrm>
            <a:off x="7453206" y="4378046"/>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Digital interventions</a:t>
            </a:r>
          </a:p>
        </p:txBody>
      </p:sp>
      <p:sp>
        <p:nvSpPr>
          <p:cNvPr id="89" name="Rectangle 88">
            <a:extLst>
              <a:ext uri="{FF2B5EF4-FFF2-40B4-BE49-F238E27FC236}">
                <a16:creationId xmlns:a16="http://schemas.microsoft.com/office/drawing/2014/main" id="{74DCC3FD-AFCB-4DB6-8ED8-669657177382}"/>
              </a:ext>
            </a:extLst>
          </p:cNvPr>
          <p:cNvSpPr/>
          <p:nvPr/>
        </p:nvSpPr>
        <p:spPr>
          <a:xfrm>
            <a:off x="6615006" y="2202644"/>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90" name="Rectangle 89">
            <a:extLst>
              <a:ext uri="{FF2B5EF4-FFF2-40B4-BE49-F238E27FC236}">
                <a16:creationId xmlns:a16="http://schemas.microsoft.com/office/drawing/2014/main" id="{AAE60A7A-E55A-42C1-A70C-1B20B6D9BF1C}"/>
              </a:ext>
            </a:extLst>
          </p:cNvPr>
          <p:cNvSpPr/>
          <p:nvPr/>
        </p:nvSpPr>
        <p:spPr>
          <a:xfrm>
            <a:off x="7453206" y="5102208"/>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Employment </a:t>
            </a:r>
            <a:r>
              <a:rPr kumimoji="0" lang="en-GB" sz="3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opps</a:t>
            </a:r>
            <a:endPar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1" name="Rectangle 90">
            <a:extLst>
              <a:ext uri="{FF2B5EF4-FFF2-40B4-BE49-F238E27FC236}">
                <a16:creationId xmlns:a16="http://schemas.microsoft.com/office/drawing/2014/main" id="{83C5764B-0E5F-47A7-98AA-A3AB30D271B2}"/>
              </a:ext>
            </a:extLst>
          </p:cNvPr>
          <p:cNvSpPr/>
          <p:nvPr/>
        </p:nvSpPr>
        <p:spPr>
          <a:xfrm>
            <a:off x="7453206" y="5826370"/>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Evaluation</a:t>
            </a:r>
          </a:p>
        </p:txBody>
      </p:sp>
      <p:sp>
        <p:nvSpPr>
          <p:cNvPr id="92" name="Rectangle 91">
            <a:extLst>
              <a:ext uri="{FF2B5EF4-FFF2-40B4-BE49-F238E27FC236}">
                <a16:creationId xmlns:a16="http://schemas.microsoft.com/office/drawing/2014/main" id="{BBC3690E-3FF7-4B45-8489-1F462541529A}"/>
              </a:ext>
            </a:extLst>
          </p:cNvPr>
          <p:cNvSpPr/>
          <p:nvPr/>
        </p:nvSpPr>
        <p:spPr>
          <a:xfrm>
            <a:off x="6615006" y="2929722"/>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93" name="Rectangle 92">
            <a:extLst>
              <a:ext uri="{FF2B5EF4-FFF2-40B4-BE49-F238E27FC236}">
                <a16:creationId xmlns:a16="http://schemas.microsoft.com/office/drawing/2014/main" id="{0DF830A1-015C-4E59-95E7-92BFF9F59862}"/>
              </a:ext>
            </a:extLst>
          </p:cNvPr>
          <p:cNvSpPr/>
          <p:nvPr/>
        </p:nvSpPr>
        <p:spPr>
          <a:xfrm>
            <a:off x="6615006" y="3675808"/>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94" name="Rectangle 93">
            <a:extLst>
              <a:ext uri="{FF2B5EF4-FFF2-40B4-BE49-F238E27FC236}">
                <a16:creationId xmlns:a16="http://schemas.microsoft.com/office/drawing/2014/main" id="{4868FD37-FC2C-45BF-9B29-5FF2461155B6}"/>
              </a:ext>
            </a:extLst>
          </p:cNvPr>
          <p:cNvSpPr/>
          <p:nvPr/>
        </p:nvSpPr>
        <p:spPr>
          <a:xfrm>
            <a:off x="6615006" y="4378046"/>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a:t>
            </a:r>
          </a:p>
        </p:txBody>
      </p:sp>
      <p:sp>
        <p:nvSpPr>
          <p:cNvPr id="95" name="Rectangle 94">
            <a:extLst>
              <a:ext uri="{FF2B5EF4-FFF2-40B4-BE49-F238E27FC236}">
                <a16:creationId xmlns:a16="http://schemas.microsoft.com/office/drawing/2014/main" id="{2E1F725E-7C2B-419C-BE5A-909368246042}"/>
              </a:ext>
            </a:extLst>
          </p:cNvPr>
          <p:cNvSpPr/>
          <p:nvPr/>
        </p:nvSpPr>
        <p:spPr>
          <a:xfrm>
            <a:off x="6615006" y="5096070"/>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a:t>
            </a:r>
          </a:p>
        </p:txBody>
      </p:sp>
      <p:sp>
        <p:nvSpPr>
          <p:cNvPr id="96" name="Rectangle 95">
            <a:extLst>
              <a:ext uri="{FF2B5EF4-FFF2-40B4-BE49-F238E27FC236}">
                <a16:creationId xmlns:a16="http://schemas.microsoft.com/office/drawing/2014/main" id="{790F0711-7B63-4A35-9F3B-6EA52CF5EE25}"/>
              </a:ext>
            </a:extLst>
          </p:cNvPr>
          <p:cNvSpPr/>
          <p:nvPr/>
        </p:nvSpPr>
        <p:spPr>
          <a:xfrm>
            <a:off x="6615006" y="5826371"/>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a:t>
            </a:r>
          </a:p>
        </p:txBody>
      </p:sp>
    </p:spTree>
    <p:extLst>
      <p:ext uri="{BB962C8B-B14F-4D97-AF65-F5344CB8AC3E}">
        <p14:creationId xmlns:p14="http://schemas.microsoft.com/office/powerpoint/2010/main" val="1369456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B7AE-E90E-4D82-8F7C-3E49C99A1B21}"/>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Laying the Foundations report</a:t>
            </a:r>
            <a:endParaRPr lang="en-GB" dirty="0"/>
          </a:p>
        </p:txBody>
      </p:sp>
      <p:sp>
        <p:nvSpPr>
          <p:cNvPr id="72" name="!!Rectangle 44">
            <a:extLst>
              <a:ext uri="{FF2B5EF4-FFF2-40B4-BE49-F238E27FC236}">
                <a16:creationId xmlns:a16="http://schemas.microsoft.com/office/drawing/2014/main" id="{D3C32B46-91AC-4C01-BAD2-69F6DB6B3662}"/>
              </a:ext>
            </a:extLst>
          </p:cNvPr>
          <p:cNvSpPr/>
          <p:nvPr/>
        </p:nvSpPr>
        <p:spPr>
          <a:xfrm>
            <a:off x="300565" y="1171337"/>
            <a:ext cx="9529235" cy="794866"/>
          </a:xfrm>
          <a:prstGeom prst="homePlate">
            <a:avLst>
              <a:gd name="adj" fmla="val 17897"/>
            </a:avLst>
          </a:prstGeom>
          <a:solidFill>
            <a:srgbClr val="00B050"/>
          </a:solidFill>
          <a:ln w="28575">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Conceptual framework for quality</a:t>
            </a:r>
          </a:p>
        </p:txBody>
      </p:sp>
      <p:sp>
        <p:nvSpPr>
          <p:cNvPr id="73" name="Rectangle 72">
            <a:extLst>
              <a:ext uri="{FF2B5EF4-FFF2-40B4-BE49-F238E27FC236}">
                <a16:creationId xmlns:a16="http://schemas.microsoft.com/office/drawing/2014/main" id="{0B12746C-BB0D-498A-85AF-6A712AA5CE83}"/>
              </a:ext>
            </a:extLst>
          </p:cNvPr>
          <p:cNvSpPr/>
          <p:nvPr/>
        </p:nvSpPr>
        <p:spPr>
          <a:xfrm>
            <a:off x="1295399" y="2208478"/>
            <a:ext cx="4465321"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Evidence and data</a:t>
            </a:r>
          </a:p>
        </p:txBody>
      </p:sp>
      <p:sp>
        <p:nvSpPr>
          <p:cNvPr id="74" name="Rectangle 73">
            <a:extLst>
              <a:ext uri="{FF2B5EF4-FFF2-40B4-BE49-F238E27FC236}">
                <a16:creationId xmlns:a16="http://schemas.microsoft.com/office/drawing/2014/main" id="{55B82A86-6D86-4C1D-8EAE-450BE52DCD70}"/>
              </a:ext>
            </a:extLst>
          </p:cNvPr>
          <p:cNvSpPr/>
          <p:nvPr/>
        </p:nvSpPr>
        <p:spPr>
          <a:xfrm>
            <a:off x="1295399" y="2932639"/>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Promoting grassroots</a:t>
            </a:r>
          </a:p>
        </p:txBody>
      </p:sp>
      <p:sp>
        <p:nvSpPr>
          <p:cNvPr id="75" name="Rectangle 74">
            <a:extLst>
              <a:ext uri="{FF2B5EF4-FFF2-40B4-BE49-F238E27FC236}">
                <a16:creationId xmlns:a16="http://schemas.microsoft.com/office/drawing/2014/main" id="{3AD59F49-F4DE-4BBD-A725-174D7ACE1F9A}"/>
              </a:ext>
            </a:extLst>
          </p:cNvPr>
          <p:cNvSpPr/>
          <p:nvPr/>
        </p:nvSpPr>
        <p:spPr>
          <a:xfrm>
            <a:off x="1295399" y="3656801"/>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 links</a:t>
            </a:r>
          </a:p>
        </p:txBody>
      </p:sp>
      <p:sp>
        <p:nvSpPr>
          <p:cNvPr id="76" name="Rectangle 75">
            <a:extLst>
              <a:ext uri="{FF2B5EF4-FFF2-40B4-BE49-F238E27FC236}">
                <a16:creationId xmlns:a16="http://schemas.microsoft.com/office/drawing/2014/main" id="{63B1E7EF-CE1D-4EF2-B59E-0EC738247B7B}"/>
              </a:ext>
            </a:extLst>
          </p:cNvPr>
          <p:cNvSpPr/>
          <p:nvPr/>
        </p:nvSpPr>
        <p:spPr>
          <a:xfrm>
            <a:off x="1295399" y="4380963"/>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Neighbours</a:t>
            </a:r>
          </a:p>
        </p:txBody>
      </p:sp>
      <p:sp>
        <p:nvSpPr>
          <p:cNvPr id="77" name="Rectangle 76">
            <a:extLst>
              <a:ext uri="{FF2B5EF4-FFF2-40B4-BE49-F238E27FC236}">
                <a16:creationId xmlns:a16="http://schemas.microsoft.com/office/drawing/2014/main" id="{8B064782-D73D-4834-B978-E93D33593761}"/>
              </a:ext>
            </a:extLst>
          </p:cNvPr>
          <p:cNvSpPr/>
          <p:nvPr/>
        </p:nvSpPr>
        <p:spPr>
          <a:xfrm>
            <a:off x="457199" y="2205561"/>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78" name="Rectangle 77">
            <a:extLst>
              <a:ext uri="{FF2B5EF4-FFF2-40B4-BE49-F238E27FC236}">
                <a16:creationId xmlns:a16="http://schemas.microsoft.com/office/drawing/2014/main" id="{713F94E9-C51B-46D3-9C9E-91CC0AEC4749}"/>
              </a:ext>
            </a:extLst>
          </p:cNvPr>
          <p:cNvSpPr/>
          <p:nvPr/>
        </p:nvSpPr>
        <p:spPr>
          <a:xfrm>
            <a:off x="1295399" y="5105125"/>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Cohousing</a:t>
            </a:r>
          </a:p>
        </p:txBody>
      </p:sp>
      <p:sp>
        <p:nvSpPr>
          <p:cNvPr id="79" name="Rectangle 78">
            <a:extLst>
              <a:ext uri="{FF2B5EF4-FFF2-40B4-BE49-F238E27FC236}">
                <a16:creationId xmlns:a16="http://schemas.microsoft.com/office/drawing/2014/main" id="{CFB2D647-F226-41F6-9903-9511FACA7AA1}"/>
              </a:ext>
            </a:extLst>
          </p:cNvPr>
          <p:cNvSpPr/>
          <p:nvPr/>
        </p:nvSpPr>
        <p:spPr>
          <a:xfrm>
            <a:off x="1295399" y="5829287"/>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Micro-funding</a:t>
            </a:r>
          </a:p>
        </p:txBody>
      </p:sp>
      <p:sp>
        <p:nvSpPr>
          <p:cNvPr id="80" name="Rectangle 79">
            <a:extLst>
              <a:ext uri="{FF2B5EF4-FFF2-40B4-BE49-F238E27FC236}">
                <a16:creationId xmlns:a16="http://schemas.microsoft.com/office/drawing/2014/main" id="{905ECDFE-45F0-4461-8D28-802CAAF8B65F}"/>
              </a:ext>
            </a:extLst>
          </p:cNvPr>
          <p:cNvSpPr/>
          <p:nvPr/>
        </p:nvSpPr>
        <p:spPr>
          <a:xfrm>
            <a:off x="457199" y="2932639"/>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81" name="Rectangle 80">
            <a:extLst>
              <a:ext uri="{FF2B5EF4-FFF2-40B4-BE49-F238E27FC236}">
                <a16:creationId xmlns:a16="http://schemas.microsoft.com/office/drawing/2014/main" id="{B12ED35B-D9BC-4E89-BBE0-7C5AA30E950B}"/>
              </a:ext>
            </a:extLst>
          </p:cNvPr>
          <p:cNvSpPr/>
          <p:nvPr/>
        </p:nvSpPr>
        <p:spPr>
          <a:xfrm>
            <a:off x="457199" y="3678725"/>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82" name="Rectangle 81">
            <a:extLst>
              <a:ext uri="{FF2B5EF4-FFF2-40B4-BE49-F238E27FC236}">
                <a16:creationId xmlns:a16="http://schemas.microsoft.com/office/drawing/2014/main" id="{AC44C952-2670-43E5-9221-7F3A373BDD0B}"/>
              </a:ext>
            </a:extLst>
          </p:cNvPr>
          <p:cNvSpPr/>
          <p:nvPr/>
        </p:nvSpPr>
        <p:spPr>
          <a:xfrm>
            <a:off x="457199" y="4380963"/>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83" name="Rectangle 82">
            <a:extLst>
              <a:ext uri="{FF2B5EF4-FFF2-40B4-BE49-F238E27FC236}">
                <a16:creationId xmlns:a16="http://schemas.microsoft.com/office/drawing/2014/main" id="{6C53BDAE-B319-4ADA-B1F4-8652BD41B98F}"/>
              </a:ext>
            </a:extLst>
          </p:cNvPr>
          <p:cNvSpPr/>
          <p:nvPr/>
        </p:nvSpPr>
        <p:spPr>
          <a:xfrm>
            <a:off x="457199" y="5098987"/>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84" name="Rectangle 83">
            <a:extLst>
              <a:ext uri="{FF2B5EF4-FFF2-40B4-BE49-F238E27FC236}">
                <a16:creationId xmlns:a16="http://schemas.microsoft.com/office/drawing/2014/main" id="{32EFA16E-C34D-40E3-AFDF-8B3F8E1DE795}"/>
              </a:ext>
            </a:extLst>
          </p:cNvPr>
          <p:cNvSpPr/>
          <p:nvPr/>
        </p:nvSpPr>
        <p:spPr>
          <a:xfrm>
            <a:off x="457199" y="5829288"/>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85" name="Rectangle 84">
            <a:extLst>
              <a:ext uri="{FF2B5EF4-FFF2-40B4-BE49-F238E27FC236}">
                <a16:creationId xmlns:a16="http://schemas.microsoft.com/office/drawing/2014/main" id="{8E7989CE-0FFC-45D0-8DF6-3BDE1A1B4099}"/>
              </a:ext>
            </a:extLst>
          </p:cNvPr>
          <p:cNvSpPr/>
          <p:nvPr/>
        </p:nvSpPr>
        <p:spPr>
          <a:xfrm>
            <a:off x="7453206" y="2205561"/>
            <a:ext cx="4465321"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Measure social value</a:t>
            </a:r>
          </a:p>
        </p:txBody>
      </p:sp>
      <p:sp>
        <p:nvSpPr>
          <p:cNvPr id="86" name="Rectangle 85">
            <a:extLst>
              <a:ext uri="{FF2B5EF4-FFF2-40B4-BE49-F238E27FC236}">
                <a16:creationId xmlns:a16="http://schemas.microsoft.com/office/drawing/2014/main" id="{C9788E1C-4CDB-498C-8C84-DBF1F6BE98FE}"/>
              </a:ext>
            </a:extLst>
          </p:cNvPr>
          <p:cNvSpPr/>
          <p:nvPr/>
        </p:nvSpPr>
        <p:spPr>
          <a:xfrm>
            <a:off x="7453206" y="2929722"/>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Whole-system </a:t>
            </a:r>
          </a:p>
        </p:txBody>
      </p:sp>
      <p:sp>
        <p:nvSpPr>
          <p:cNvPr id="87" name="Rectangle 86">
            <a:extLst>
              <a:ext uri="{FF2B5EF4-FFF2-40B4-BE49-F238E27FC236}">
                <a16:creationId xmlns:a16="http://schemas.microsoft.com/office/drawing/2014/main" id="{D0A8174E-2F42-4DA6-86E2-8325D2BDFDDA}"/>
              </a:ext>
            </a:extLst>
          </p:cNvPr>
          <p:cNvSpPr/>
          <p:nvPr/>
        </p:nvSpPr>
        <p:spPr>
          <a:xfrm>
            <a:off x="7453206" y="3653884"/>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Building resilience</a:t>
            </a:r>
          </a:p>
        </p:txBody>
      </p:sp>
      <p:sp>
        <p:nvSpPr>
          <p:cNvPr id="88" name="Rectangle 87">
            <a:extLst>
              <a:ext uri="{FF2B5EF4-FFF2-40B4-BE49-F238E27FC236}">
                <a16:creationId xmlns:a16="http://schemas.microsoft.com/office/drawing/2014/main" id="{22841994-E753-45AD-AEF1-F499A7375396}"/>
              </a:ext>
            </a:extLst>
          </p:cNvPr>
          <p:cNvSpPr/>
          <p:nvPr/>
        </p:nvSpPr>
        <p:spPr>
          <a:xfrm>
            <a:off x="7453206" y="4378046"/>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Digital interventions</a:t>
            </a:r>
          </a:p>
        </p:txBody>
      </p:sp>
      <p:sp>
        <p:nvSpPr>
          <p:cNvPr id="89" name="Rectangle 88">
            <a:extLst>
              <a:ext uri="{FF2B5EF4-FFF2-40B4-BE49-F238E27FC236}">
                <a16:creationId xmlns:a16="http://schemas.microsoft.com/office/drawing/2014/main" id="{74DCC3FD-AFCB-4DB6-8ED8-669657177382}"/>
              </a:ext>
            </a:extLst>
          </p:cNvPr>
          <p:cNvSpPr/>
          <p:nvPr/>
        </p:nvSpPr>
        <p:spPr>
          <a:xfrm>
            <a:off x="6615006" y="2202644"/>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90" name="Rectangle 89">
            <a:extLst>
              <a:ext uri="{FF2B5EF4-FFF2-40B4-BE49-F238E27FC236}">
                <a16:creationId xmlns:a16="http://schemas.microsoft.com/office/drawing/2014/main" id="{AAE60A7A-E55A-42C1-A70C-1B20B6D9BF1C}"/>
              </a:ext>
            </a:extLst>
          </p:cNvPr>
          <p:cNvSpPr/>
          <p:nvPr/>
        </p:nvSpPr>
        <p:spPr>
          <a:xfrm>
            <a:off x="7453206" y="5102208"/>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Employment </a:t>
            </a:r>
            <a:r>
              <a:rPr kumimoji="0" lang="en-GB" sz="3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opps</a:t>
            </a:r>
            <a:endPar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1" name="Rectangle 90">
            <a:extLst>
              <a:ext uri="{FF2B5EF4-FFF2-40B4-BE49-F238E27FC236}">
                <a16:creationId xmlns:a16="http://schemas.microsoft.com/office/drawing/2014/main" id="{83C5764B-0E5F-47A7-98AA-A3AB30D271B2}"/>
              </a:ext>
            </a:extLst>
          </p:cNvPr>
          <p:cNvSpPr/>
          <p:nvPr/>
        </p:nvSpPr>
        <p:spPr>
          <a:xfrm>
            <a:off x="7453206" y="5826370"/>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Evaluation</a:t>
            </a:r>
          </a:p>
        </p:txBody>
      </p:sp>
      <p:sp>
        <p:nvSpPr>
          <p:cNvPr id="92" name="Rectangle 91">
            <a:extLst>
              <a:ext uri="{FF2B5EF4-FFF2-40B4-BE49-F238E27FC236}">
                <a16:creationId xmlns:a16="http://schemas.microsoft.com/office/drawing/2014/main" id="{BBC3690E-3FF7-4B45-8489-1F462541529A}"/>
              </a:ext>
            </a:extLst>
          </p:cNvPr>
          <p:cNvSpPr/>
          <p:nvPr/>
        </p:nvSpPr>
        <p:spPr>
          <a:xfrm>
            <a:off x="6615006" y="2929722"/>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93" name="Rectangle 92">
            <a:extLst>
              <a:ext uri="{FF2B5EF4-FFF2-40B4-BE49-F238E27FC236}">
                <a16:creationId xmlns:a16="http://schemas.microsoft.com/office/drawing/2014/main" id="{0DF830A1-015C-4E59-95E7-92BFF9F59862}"/>
              </a:ext>
            </a:extLst>
          </p:cNvPr>
          <p:cNvSpPr/>
          <p:nvPr/>
        </p:nvSpPr>
        <p:spPr>
          <a:xfrm>
            <a:off x="6615006" y="3675808"/>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94" name="Rectangle 93">
            <a:extLst>
              <a:ext uri="{FF2B5EF4-FFF2-40B4-BE49-F238E27FC236}">
                <a16:creationId xmlns:a16="http://schemas.microsoft.com/office/drawing/2014/main" id="{4868FD37-FC2C-45BF-9B29-5FF2461155B6}"/>
              </a:ext>
            </a:extLst>
          </p:cNvPr>
          <p:cNvSpPr/>
          <p:nvPr/>
        </p:nvSpPr>
        <p:spPr>
          <a:xfrm>
            <a:off x="6615006" y="4378046"/>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a:t>
            </a:r>
          </a:p>
        </p:txBody>
      </p:sp>
      <p:sp>
        <p:nvSpPr>
          <p:cNvPr id="95" name="Rectangle 94">
            <a:extLst>
              <a:ext uri="{FF2B5EF4-FFF2-40B4-BE49-F238E27FC236}">
                <a16:creationId xmlns:a16="http://schemas.microsoft.com/office/drawing/2014/main" id="{2E1F725E-7C2B-419C-BE5A-909368246042}"/>
              </a:ext>
            </a:extLst>
          </p:cNvPr>
          <p:cNvSpPr/>
          <p:nvPr/>
        </p:nvSpPr>
        <p:spPr>
          <a:xfrm>
            <a:off x="6615006" y="5096070"/>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a:t>
            </a:r>
          </a:p>
        </p:txBody>
      </p:sp>
      <p:sp>
        <p:nvSpPr>
          <p:cNvPr id="96" name="Rectangle 95">
            <a:extLst>
              <a:ext uri="{FF2B5EF4-FFF2-40B4-BE49-F238E27FC236}">
                <a16:creationId xmlns:a16="http://schemas.microsoft.com/office/drawing/2014/main" id="{790F0711-7B63-4A35-9F3B-6EA52CF5EE25}"/>
              </a:ext>
            </a:extLst>
          </p:cNvPr>
          <p:cNvSpPr/>
          <p:nvPr/>
        </p:nvSpPr>
        <p:spPr>
          <a:xfrm>
            <a:off x="6615006" y="5826371"/>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a:t>
            </a:r>
          </a:p>
        </p:txBody>
      </p:sp>
      <p:sp>
        <p:nvSpPr>
          <p:cNvPr id="28" name="!!Rectangle 4">
            <a:extLst>
              <a:ext uri="{FF2B5EF4-FFF2-40B4-BE49-F238E27FC236}">
                <a16:creationId xmlns:a16="http://schemas.microsoft.com/office/drawing/2014/main" id="{2B54CFF7-C120-4907-B36A-0C5EC5B1D760}"/>
              </a:ext>
            </a:extLst>
          </p:cNvPr>
          <p:cNvSpPr/>
          <p:nvPr/>
        </p:nvSpPr>
        <p:spPr>
          <a:xfrm>
            <a:off x="0" y="1966203"/>
            <a:ext cx="12177680" cy="477965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29" name="!!Rectangle 4">
            <a:extLst>
              <a:ext uri="{FF2B5EF4-FFF2-40B4-BE49-F238E27FC236}">
                <a16:creationId xmlns:a16="http://schemas.microsoft.com/office/drawing/2014/main" id="{0DFF5BD2-1A28-4AE4-AF1F-38FEBEFD9E4E}"/>
              </a:ext>
            </a:extLst>
          </p:cNvPr>
          <p:cNvSpPr/>
          <p:nvPr/>
        </p:nvSpPr>
        <p:spPr>
          <a:xfrm>
            <a:off x="2264637" y="2280902"/>
            <a:ext cx="7648405" cy="40734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Role of anchors is fundamental </a:t>
            </a:r>
          </a:p>
        </p:txBody>
      </p:sp>
    </p:spTree>
    <p:extLst>
      <p:ext uri="{BB962C8B-B14F-4D97-AF65-F5344CB8AC3E}">
        <p14:creationId xmlns:p14="http://schemas.microsoft.com/office/powerpoint/2010/main" val="144440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4">
            <a:extLst>
              <a:ext uri="{FF2B5EF4-FFF2-40B4-BE49-F238E27FC236}">
                <a16:creationId xmlns:a16="http://schemas.microsoft.com/office/drawing/2014/main" id="{760E0230-613F-47F5-B4DC-A01E40AAF8D3}"/>
              </a:ext>
            </a:extLst>
          </p:cNvPr>
          <p:cNvSpPr/>
          <p:nvPr/>
        </p:nvSpPr>
        <p:spPr>
          <a:xfrm>
            <a:off x="128037" y="1353769"/>
            <a:ext cx="2908459"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Initial stakeholder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engagement</a:t>
            </a:r>
          </a:p>
        </p:txBody>
      </p:sp>
      <p:sp>
        <p:nvSpPr>
          <p:cNvPr id="2" name="Title 1">
            <a:extLst>
              <a:ext uri="{FF2B5EF4-FFF2-40B4-BE49-F238E27FC236}">
                <a16:creationId xmlns:a16="http://schemas.microsoft.com/office/drawing/2014/main" id="{3205B7AE-E90E-4D82-8F7C-3E49C99A1B21}"/>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Laying the Foundations report</a:t>
            </a:r>
            <a:endParaRPr lang="en-GB" dirty="0"/>
          </a:p>
        </p:txBody>
      </p:sp>
      <p:sp>
        <p:nvSpPr>
          <p:cNvPr id="13" name="!!Rectangle 4">
            <a:extLst>
              <a:ext uri="{FF2B5EF4-FFF2-40B4-BE49-F238E27FC236}">
                <a16:creationId xmlns:a16="http://schemas.microsoft.com/office/drawing/2014/main" id="{24CEF17F-F15D-49F4-9C68-73343F4657C4}"/>
              </a:ext>
            </a:extLst>
          </p:cNvPr>
          <p:cNvSpPr/>
          <p:nvPr/>
        </p:nvSpPr>
        <p:spPr>
          <a:xfrm>
            <a:off x="1190444" y="2816611"/>
            <a:ext cx="1708030" cy="7617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Define</a:t>
            </a:r>
          </a:p>
        </p:txBody>
      </p:sp>
      <p:sp>
        <p:nvSpPr>
          <p:cNvPr id="14" name="!!Rectangle 4">
            <a:extLst>
              <a:ext uri="{FF2B5EF4-FFF2-40B4-BE49-F238E27FC236}">
                <a16:creationId xmlns:a16="http://schemas.microsoft.com/office/drawing/2014/main" id="{B36C282E-0032-4A38-83DD-0785DC04E77B}"/>
              </a:ext>
            </a:extLst>
          </p:cNvPr>
          <p:cNvSpPr/>
          <p:nvPr/>
        </p:nvSpPr>
        <p:spPr>
          <a:xfrm>
            <a:off x="1190443" y="3847245"/>
            <a:ext cx="1708031"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Design</a:t>
            </a:r>
          </a:p>
        </p:txBody>
      </p:sp>
      <p:sp>
        <p:nvSpPr>
          <p:cNvPr id="15" name="!!Rectangle 4">
            <a:extLst>
              <a:ext uri="{FF2B5EF4-FFF2-40B4-BE49-F238E27FC236}">
                <a16:creationId xmlns:a16="http://schemas.microsoft.com/office/drawing/2014/main" id="{3BE07521-7DCE-47D2-9C2B-92CF84F082B3}"/>
              </a:ext>
            </a:extLst>
          </p:cNvPr>
          <p:cNvSpPr/>
          <p:nvPr/>
        </p:nvSpPr>
        <p:spPr>
          <a:xfrm>
            <a:off x="1190443" y="4881298"/>
            <a:ext cx="1708031"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Deliver</a:t>
            </a:r>
          </a:p>
        </p:txBody>
      </p:sp>
      <p:sp>
        <p:nvSpPr>
          <p:cNvPr id="25" name="Oval 24">
            <a:extLst>
              <a:ext uri="{FF2B5EF4-FFF2-40B4-BE49-F238E27FC236}">
                <a16:creationId xmlns:a16="http://schemas.microsoft.com/office/drawing/2014/main" id="{25EB2BC9-C76D-46F0-9A99-7199F9052CC4}"/>
              </a:ext>
            </a:extLst>
          </p:cNvPr>
          <p:cNvSpPr/>
          <p:nvPr/>
        </p:nvSpPr>
        <p:spPr>
          <a:xfrm>
            <a:off x="299241" y="2816611"/>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6" name="Oval 25">
            <a:extLst>
              <a:ext uri="{FF2B5EF4-FFF2-40B4-BE49-F238E27FC236}">
                <a16:creationId xmlns:a16="http://schemas.microsoft.com/office/drawing/2014/main" id="{95FBA3A3-04A0-4F47-9AC7-E6E6D3F04223}"/>
              </a:ext>
            </a:extLst>
          </p:cNvPr>
          <p:cNvSpPr/>
          <p:nvPr/>
        </p:nvSpPr>
        <p:spPr>
          <a:xfrm>
            <a:off x="299241" y="3869832"/>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7" name="Oval 26">
            <a:extLst>
              <a:ext uri="{FF2B5EF4-FFF2-40B4-BE49-F238E27FC236}">
                <a16:creationId xmlns:a16="http://schemas.microsoft.com/office/drawing/2014/main" id="{E52A7D39-4191-4FD6-B296-D7F8870516A3}"/>
              </a:ext>
            </a:extLst>
          </p:cNvPr>
          <p:cNvSpPr/>
          <p:nvPr/>
        </p:nvSpPr>
        <p:spPr>
          <a:xfrm>
            <a:off x="300567" y="4901973"/>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28" name="!!Rectangle 4">
            <a:extLst>
              <a:ext uri="{FF2B5EF4-FFF2-40B4-BE49-F238E27FC236}">
                <a16:creationId xmlns:a16="http://schemas.microsoft.com/office/drawing/2014/main" id="{A8F30949-56E3-4727-B1F2-DEB3A9741022}"/>
              </a:ext>
            </a:extLst>
          </p:cNvPr>
          <p:cNvSpPr/>
          <p:nvPr/>
        </p:nvSpPr>
        <p:spPr>
          <a:xfrm>
            <a:off x="3230669" y="1353769"/>
            <a:ext cx="2825038"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Places</a:t>
            </a:r>
          </a:p>
        </p:txBody>
      </p:sp>
      <p:sp>
        <p:nvSpPr>
          <p:cNvPr id="29" name="!!Rectangle 4">
            <a:extLst>
              <a:ext uri="{FF2B5EF4-FFF2-40B4-BE49-F238E27FC236}">
                <a16:creationId xmlns:a16="http://schemas.microsoft.com/office/drawing/2014/main" id="{206409FF-BFB7-456D-8326-94A954120354}"/>
              </a:ext>
            </a:extLst>
          </p:cNvPr>
          <p:cNvSpPr/>
          <p:nvPr/>
        </p:nvSpPr>
        <p:spPr>
          <a:xfrm>
            <a:off x="4293075" y="2626830"/>
            <a:ext cx="1630395" cy="7617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Rural </a:t>
            </a:r>
          </a:p>
        </p:txBody>
      </p:sp>
      <p:sp>
        <p:nvSpPr>
          <p:cNvPr id="30" name="!!Rectangle 4">
            <a:extLst>
              <a:ext uri="{FF2B5EF4-FFF2-40B4-BE49-F238E27FC236}">
                <a16:creationId xmlns:a16="http://schemas.microsoft.com/office/drawing/2014/main" id="{03491702-DBE7-486E-B959-37074DB6DA84}"/>
              </a:ext>
            </a:extLst>
          </p:cNvPr>
          <p:cNvSpPr/>
          <p:nvPr/>
        </p:nvSpPr>
        <p:spPr>
          <a:xfrm>
            <a:off x="4293075" y="3533671"/>
            <a:ext cx="1630396"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Coastal</a:t>
            </a:r>
          </a:p>
        </p:txBody>
      </p:sp>
      <p:sp>
        <p:nvSpPr>
          <p:cNvPr id="31" name="!!Rectangle 4">
            <a:extLst>
              <a:ext uri="{FF2B5EF4-FFF2-40B4-BE49-F238E27FC236}">
                <a16:creationId xmlns:a16="http://schemas.microsoft.com/office/drawing/2014/main" id="{D2F469B8-9161-447F-B817-90741CF055CF}"/>
              </a:ext>
            </a:extLst>
          </p:cNvPr>
          <p:cNvSpPr/>
          <p:nvPr/>
        </p:nvSpPr>
        <p:spPr>
          <a:xfrm>
            <a:off x="4293075" y="4443931"/>
            <a:ext cx="1630396" cy="12715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Culturally dead places</a:t>
            </a:r>
          </a:p>
        </p:txBody>
      </p:sp>
      <p:sp>
        <p:nvSpPr>
          <p:cNvPr id="32" name="Oval 31">
            <a:extLst>
              <a:ext uri="{FF2B5EF4-FFF2-40B4-BE49-F238E27FC236}">
                <a16:creationId xmlns:a16="http://schemas.microsoft.com/office/drawing/2014/main" id="{874BFEDA-19E6-45DA-B3BE-80158DDA9659}"/>
              </a:ext>
            </a:extLst>
          </p:cNvPr>
          <p:cNvSpPr/>
          <p:nvPr/>
        </p:nvSpPr>
        <p:spPr>
          <a:xfrm>
            <a:off x="3401872" y="2626830"/>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33" name="Oval 32">
            <a:extLst>
              <a:ext uri="{FF2B5EF4-FFF2-40B4-BE49-F238E27FC236}">
                <a16:creationId xmlns:a16="http://schemas.microsoft.com/office/drawing/2014/main" id="{E1DB4E46-3E8C-498A-8FED-02C520EBDD3F}"/>
              </a:ext>
            </a:extLst>
          </p:cNvPr>
          <p:cNvSpPr/>
          <p:nvPr/>
        </p:nvSpPr>
        <p:spPr>
          <a:xfrm>
            <a:off x="3401872" y="3556258"/>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4" name="Oval 33">
            <a:extLst>
              <a:ext uri="{FF2B5EF4-FFF2-40B4-BE49-F238E27FC236}">
                <a16:creationId xmlns:a16="http://schemas.microsoft.com/office/drawing/2014/main" id="{7F9F1466-F12D-4C75-A627-766EBEFC85B0}"/>
              </a:ext>
            </a:extLst>
          </p:cNvPr>
          <p:cNvSpPr/>
          <p:nvPr/>
        </p:nvSpPr>
        <p:spPr>
          <a:xfrm>
            <a:off x="3401872" y="4719709"/>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5" name="!!Rectangle 4">
            <a:extLst>
              <a:ext uri="{FF2B5EF4-FFF2-40B4-BE49-F238E27FC236}">
                <a16:creationId xmlns:a16="http://schemas.microsoft.com/office/drawing/2014/main" id="{805891EE-A2C7-4F36-AEF3-14BAB4BE8451}"/>
              </a:ext>
            </a:extLst>
          </p:cNvPr>
          <p:cNvSpPr/>
          <p:nvPr/>
        </p:nvSpPr>
        <p:spPr>
          <a:xfrm>
            <a:off x="6258572" y="1353769"/>
            <a:ext cx="2825038"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a:t>
            </a:r>
            <a:endParaRPr kumimoji="0" lang="en-GB" sz="5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People</a:t>
            </a:r>
          </a:p>
        </p:txBody>
      </p:sp>
      <p:sp>
        <p:nvSpPr>
          <p:cNvPr id="42" name="Rectangle 4">
            <a:extLst>
              <a:ext uri="{FF2B5EF4-FFF2-40B4-BE49-F238E27FC236}">
                <a16:creationId xmlns:a16="http://schemas.microsoft.com/office/drawing/2014/main" id="{81B3B451-131F-4225-B0A7-AAC1FA64015B}"/>
              </a:ext>
            </a:extLst>
          </p:cNvPr>
          <p:cNvSpPr/>
          <p:nvPr/>
        </p:nvSpPr>
        <p:spPr>
          <a:xfrm>
            <a:off x="7259343" y="2838959"/>
            <a:ext cx="1630395" cy="7170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Cross-generational</a:t>
            </a:r>
          </a:p>
        </p:txBody>
      </p:sp>
      <p:sp>
        <p:nvSpPr>
          <p:cNvPr id="44" name="!!Rectangle 4">
            <a:extLst>
              <a:ext uri="{FF2B5EF4-FFF2-40B4-BE49-F238E27FC236}">
                <a16:creationId xmlns:a16="http://schemas.microsoft.com/office/drawing/2014/main" id="{A426CE62-11D0-432E-9674-A1A215A067F9}"/>
              </a:ext>
            </a:extLst>
          </p:cNvPr>
          <p:cNvSpPr/>
          <p:nvPr/>
        </p:nvSpPr>
        <p:spPr>
          <a:xfrm>
            <a:off x="7287121" y="3869832"/>
            <a:ext cx="1630396" cy="7170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Senior living</a:t>
            </a:r>
          </a:p>
        </p:txBody>
      </p:sp>
      <p:sp>
        <p:nvSpPr>
          <p:cNvPr id="45" name="Oval 44">
            <a:extLst>
              <a:ext uri="{FF2B5EF4-FFF2-40B4-BE49-F238E27FC236}">
                <a16:creationId xmlns:a16="http://schemas.microsoft.com/office/drawing/2014/main" id="{90CBFAD4-5E26-4139-9EAB-623CBE1069D9}"/>
              </a:ext>
            </a:extLst>
          </p:cNvPr>
          <p:cNvSpPr/>
          <p:nvPr/>
        </p:nvSpPr>
        <p:spPr>
          <a:xfrm>
            <a:off x="6368140" y="2810512"/>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7" name="Oval 46">
            <a:extLst>
              <a:ext uri="{FF2B5EF4-FFF2-40B4-BE49-F238E27FC236}">
                <a16:creationId xmlns:a16="http://schemas.microsoft.com/office/drawing/2014/main" id="{80FB7AEE-CBB8-4CD8-A284-C8FE59F4E650}"/>
              </a:ext>
            </a:extLst>
          </p:cNvPr>
          <p:cNvSpPr/>
          <p:nvPr/>
        </p:nvSpPr>
        <p:spPr>
          <a:xfrm>
            <a:off x="6359316" y="3847245"/>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48" name="!!Rectangle 4">
            <a:extLst>
              <a:ext uri="{FF2B5EF4-FFF2-40B4-BE49-F238E27FC236}">
                <a16:creationId xmlns:a16="http://schemas.microsoft.com/office/drawing/2014/main" id="{2751107B-5C4B-4E82-9D1A-A6FD9E30CEA0}"/>
              </a:ext>
            </a:extLst>
          </p:cNvPr>
          <p:cNvSpPr/>
          <p:nvPr/>
        </p:nvSpPr>
        <p:spPr>
          <a:xfrm>
            <a:off x="9269221" y="1353769"/>
            <a:ext cx="2908459"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Our plan</a:t>
            </a:r>
          </a:p>
        </p:txBody>
      </p:sp>
      <p:sp>
        <p:nvSpPr>
          <p:cNvPr id="49" name="!!Rectangle 44">
            <a:extLst>
              <a:ext uri="{FF2B5EF4-FFF2-40B4-BE49-F238E27FC236}">
                <a16:creationId xmlns:a16="http://schemas.microsoft.com/office/drawing/2014/main" id="{2B327AAB-E47C-454E-BF56-09BD65C416D5}"/>
              </a:ext>
            </a:extLst>
          </p:cNvPr>
          <p:cNvSpPr/>
          <p:nvPr/>
        </p:nvSpPr>
        <p:spPr>
          <a:xfrm>
            <a:off x="10292661" y="2434377"/>
            <a:ext cx="1771302" cy="10992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Conceptual framework for quality</a:t>
            </a:r>
          </a:p>
        </p:txBody>
      </p:sp>
      <p:sp>
        <p:nvSpPr>
          <p:cNvPr id="50" name="!!Pentagon 10">
            <a:extLst>
              <a:ext uri="{FF2B5EF4-FFF2-40B4-BE49-F238E27FC236}">
                <a16:creationId xmlns:a16="http://schemas.microsoft.com/office/drawing/2014/main" id="{4C6A8B5F-CE9B-4BD2-BBF5-1C0A7BFC60B9}"/>
              </a:ext>
            </a:extLst>
          </p:cNvPr>
          <p:cNvSpPr/>
          <p:nvPr/>
        </p:nvSpPr>
        <p:spPr>
          <a:xfrm>
            <a:off x="10292661" y="3702640"/>
            <a:ext cx="1771302" cy="20354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Framework for cross disciplinary competency and skills</a:t>
            </a:r>
          </a:p>
        </p:txBody>
      </p:sp>
      <p:sp>
        <p:nvSpPr>
          <p:cNvPr id="52" name="Oval 51">
            <a:extLst>
              <a:ext uri="{FF2B5EF4-FFF2-40B4-BE49-F238E27FC236}">
                <a16:creationId xmlns:a16="http://schemas.microsoft.com/office/drawing/2014/main" id="{2A6A3412-B063-4D24-9CE0-1EA6D1670112}"/>
              </a:ext>
            </a:extLst>
          </p:cNvPr>
          <p:cNvSpPr/>
          <p:nvPr/>
        </p:nvSpPr>
        <p:spPr>
          <a:xfrm>
            <a:off x="9401458" y="2501526"/>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54" name="Oval 53">
            <a:extLst>
              <a:ext uri="{FF2B5EF4-FFF2-40B4-BE49-F238E27FC236}">
                <a16:creationId xmlns:a16="http://schemas.microsoft.com/office/drawing/2014/main" id="{4DD5A95A-94C9-47A8-B831-6BB17D0E20FB}"/>
              </a:ext>
            </a:extLst>
          </p:cNvPr>
          <p:cNvSpPr/>
          <p:nvPr/>
        </p:nvSpPr>
        <p:spPr>
          <a:xfrm>
            <a:off x="9401458" y="4365043"/>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6" name="!!Rectangle 4">
            <a:extLst>
              <a:ext uri="{FF2B5EF4-FFF2-40B4-BE49-F238E27FC236}">
                <a16:creationId xmlns:a16="http://schemas.microsoft.com/office/drawing/2014/main" id="{21E50F89-C9E9-4631-A574-2B520D5C4444}"/>
              </a:ext>
            </a:extLst>
          </p:cNvPr>
          <p:cNvSpPr/>
          <p:nvPr/>
        </p:nvSpPr>
        <p:spPr>
          <a:xfrm>
            <a:off x="4121872" y="1142511"/>
            <a:ext cx="4090475" cy="638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Through lens of: </a:t>
            </a:r>
          </a:p>
        </p:txBody>
      </p:sp>
      <p:sp>
        <p:nvSpPr>
          <p:cNvPr id="37" name="!!Rectangle 4">
            <a:extLst>
              <a:ext uri="{FF2B5EF4-FFF2-40B4-BE49-F238E27FC236}">
                <a16:creationId xmlns:a16="http://schemas.microsoft.com/office/drawing/2014/main" id="{593B6FD4-E157-4780-AA54-05FFC3A6480D}"/>
              </a:ext>
            </a:extLst>
          </p:cNvPr>
          <p:cNvSpPr/>
          <p:nvPr/>
        </p:nvSpPr>
        <p:spPr>
          <a:xfrm>
            <a:off x="7287121" y="4878848"/>
            <a:ext cx="1630396"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Diverse needs</a:t>
            </a:r>
          </a:p>
        </p:txBody>
      </p:sp>
      <p:sp>
        <p:nvSpPr>
          <p:cNvPr id="38" name="Oval 37">
            <a:extLst>
              <a:ext uri="{FF2B5EF4-FFF2-40B4-BE49-F238E27FC236}">
                <a16:creationId xmlns:a16="http://schemas.microsoft.com/office/drawing/2014/main" id="{815B2528-78E6-4D61-97A4-BEF26F71B7F0}"/>
              </a:ext>
            </a:extLst>
          </p:cNvPr>
          <p:cNvSpPr/>
          <p:nvPr/>
        </p:nvSpPr>
        <p:spPr>
          <a:xfrm>
            <a:off x="6359147" y="4875965"/>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Tree>
    <p:extLst>
      <p:ext uri="{BB962C8B-B14F-4D97-AF65-F5344CB8AC3E}">
        <p14:creationId xmlns:p14="http://schemas.microsoft.com/office/powerpoint/2010/main" val="2888548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B7AE-E90E-4D82-8F7C-3E49C99A1B21}"/>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Laying the Foundations report</a:t>
            </a:r>
            <a:endParaRPr lang="en-GB" dirty="0"/>
          </a:p>
        </p:txBody>
      </p:sp>
      <p:sp>
        <p:nvSpPr>
          <p:cNvPr id="36" name="!!Pentagon 10">
            <a:extLst>
              <a:ext uri="{FF2B5EF4-FFF2-40B4-BE49-F238E27FC236}">
                <a16:creationId xmlns:a16="http://schemas.microsoft.com/office/drawing/2014/main" id="{4E8DCD2F-63C1-4D9F-90E2-AE87D9BE9C65}"/>
              </a:ext>
            </a:extLst>
          </p:cNvPr>
          <p:cNvSpPr/>
          <p:nvPr/>
        </p:nvSpPr>
        <p:spPr>
          <a:xfrm>
            <a:off x="300566" y="1171338"/>
            <a:ext cx="9529234" cy="794866"/>
          </a:xfrm>
          <a:prstGeom prst="homePlate">
            <a:avLst>
              <a:gd name="adj" fmla="val 17897"/>
            </a:avLst>
          </a:prstGeom>
          <a:solidFill>
            <a:srgbClr val="00B050"/>
          </a:solidFill>
          <a:ln w="28575">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Cross-disciplinary competencies framework</a:t>
            </a:r>
          </a:p>
        </p:txBody>
      </p:sp>
      <p:sp>
        <p:nvSpPr>
          <p:cNvPr id="37" name="Rectangle 36">
            <a:extLst>
              <a:ext uri="{FF2B5EF4-FFF2-40B4-BE49-F238E27FC236}">
                <a16:creationId xmlns:a16="http://schemas.microsoft.com/office/drawing/2014/main" id="{37A0B65E-8429-43B5-8A48-4CCBBD4A5B47}"/>
              </a:ext>
            </a:extLst>
          </p:cNvPr>
          <p:cNvSpPr/>
          <p:nvPr/>
        </p:nvSpPr>
        <p:spPr>
          <a:xfrm>
            <a:off x="1295399" y="2208478"/>
            <a:ext cx="4465321"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Local Development Plan</a:t>
            </a:r>
          </a:p>
        </p:txBody>
      </p:sp>
      <p:sp>
        <p:nvSpPr>
          <p:cNvPr id="38" name="Rectangle 37">
            <a:extLst>
              <a:ext uri="{FF2B5EF4-FFF2-40B4-BE49-F238E27FC236}">
                <a16:creationId xmlns:a16="http://schemas.microsoft.com/office/drawing/2014/main" id="{02838262-F1E8-4052-B506-B7E10D2A5E40}"/>
              </a:ext>
            </a:extLst>
          </p:cNvPr>
          <p:cNvSpPr/>
          <p:nvPr/>
        </p:nvSpPr>
        <p:spPr>
          <a:xfrm>
            <a:off x="1295399" y="2932639"/>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Neighbourhood planning</a:t>
            </a:r>
          </a:p>
        </p:txBody>
      </p:sp>
      <p:sp>
        <p:nvSpPr>
          <p:cNvPr id="39" name="Rectangle 38">
            <a:extLst>
              <a:ext uri="{FF2B5EF4-FFF2-40B4-BE49-F238E27FC236}">
                <a16:creationId xmlns:a16="http://schemas.microsoft.com/office/drawing/2014/main" id="{0478E960-D61B-4882-BB74-B84743EA8BDF}"/>
              </a:ext>
            </a:extLst>
          </p:cNvPr>
          <p:cNvSpPr/>
          <p:nvPr/>
        </p:nvSpPr>
        <p:spPr>
          <a:xfrm>
            <a:off x="1295399" y="3656801"/>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Engaging Developers</a:t>
            </a:r>
          </a:p>
        </p:txBody>
      </p:sp>
      <p:sp>
        <p:nvSpPr>
          <p:cNvPr id="40" name="Rectangle 39">
            <a:extLst>
              <a:ext uri="{FF2B5EF4-FFF2-40B4-BE49-F238E27FC236}">
                <a16:creationId xmlns:a16="http://schemas.microsoft.com/office/drawing/2014/main" id="{95344A27-89E8-43B5-BD76-47A030AD60F5}"/>
              </a:ext>
            </a:extLst>
          </p:cNvPr>
          <p:cNvSpPr/>
          <p:nvPr/>
        </p:nvSpPr>
        <p:spPr>
          <a:xfrm>
            <a:off x="1295399" y="4380963"/>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Tailoring planning controls</a:t>
            </a:r>
          </a:p>
        </p:txBody>
      </p:sp>
      <p:sp>
        <p:nvSpPr>
          <p:cNvPr id="41" name="Rectangle 40">
            <a:extLst>
              <a:ext uri="{FF2B5EF4-FFF2-40B4-BE49-F238E27FC236}">
                <a16:creationId xmlns:a16="http://schemas.microsoft.com/office/drawing/2014/main" id="{532746FA-02B1-4501-9DDC-A739ED17CCC7}"/>
              </a:ext>
            </a:extLst>
          </p:cNvPr>
          <p:cNvSpPr/>
          <p:nvPr/>
        </p:nvSpPr>
        <p:spPr>
          <a:xfrm>
            <a:off x="457199" y="2205561"/>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51" name="Rectangle 50">
            <a:extLst>
              <a:ext uri="{FF2B5EF4-FFF2-40B4-BE49-F238E27FC236}">
                <a16:creationId xmlns:a16="http://schemas.microsoft.com/office/drawing/2014/main" id="{66020F6B-C21F-4041-A0DE-C8C94F25AB2A}"/>
              </a:ext>
            </a:extLst>
          </p:cNvPr>
          <p:cNvSpPr/>
          <p:nvPr/>
        </p:nvSpPr>
        <p:spPr>
          <a:xfrm>
            <a:off x="1295399" y="5105125"/>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Sufficient supply of homes</a:t>
            </a:r>
          </a:p>
        </p:txBody>
      </p:sp>
      <p:sp>
        <p:nvSpPr>
          <p:cNvPr id="53" name="Rectangle 52">
            <a:extLst>
              <a:ext uri="{FF2B5EF4-FFF2-40B4-BE49-F238E27FC236}">
                <a16:creationId xmlns:a16="http://schemas.microsoft.com/office/drawing/2014/main" id="{EE57F13C-3A2C-42C3-A345-89E418D419E3}"/>
              </a:ext>
            </a:extLst>
          </p:cNvPr>
          <p:cNvSpPr/>
          <p:nvPr/>
        </p:nvSpPr>
        <p:spPr>
          <a:xfrm>
            <a:off x="1295399" y="5829287"/>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Building strong economy</a:t>
            </a:r>
          </a:p>
        </p:txBody>
      </p:sp>
      <p:sp>
        <p:nvSpPr>
          <p:cNvPr id="55" name="Rectangle 54">
            <a:extLst>
              <a:ext uri="{FF2B5EF4-FFF2-40B4-BE49-F238E27FC236}">
                <a16:creationId xmlns:a16="http://schemas.microsoft.com/office/drawing/2014/main" id="{EAD77567-2CFC-4D06-B0C3-2B83BAABEB8C}"/>
              </a:ext>
            </a:extLst>
          </p:cNvPr>
          <p:cNvSpPr/>
          <p:nvPr/>
        </p:nvSpPr>
        <p:spPr>
          <a:xfrm>
            <a:off x="457199" y="2932639"/>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56" name="Rectangle 55">
            <a:extLst>
              <a:ext uri="{FF2B5EF4-FFF2-40B4-BE49-F238E27FC236}">
                <a16:creationId xmlns:a16="http://schemas.microsoft.com/office/drawing/2014/main" id="{2F0842A9-604A-42BF-A335-00A479B62563}"/>
              </a:ext>
            </a:extLst>
          </p:cNvPr>
          <p:cNvSpPr/>
          <p:nvPr/>
        </p:nvSpPr>
        <p:spPr>
          <a:xfrm>
            <a:off x="457199" y="3678725"/>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57" name="Rectangle 56">
            <a:extLst>
              <a:ext uri="{FF2B5EF4-FFF2-40B4-BE49-F238E27FC236}">
                <a16:creationId xmlns:a16="http://schemas.microsoft.com/office/drawing/2014/main" id="{14D2FFC1-5956-4CB5-957C-D04D9853D51D}"/>
              </a:ext>
            </a:extLst>
          </p:cNvPr>
          <p:cNvSpPr/>
          <p:nvPr/>
        </p:nvSpPr>
        <p:spPr>
          <a:xfrm>
            <a:off x="457199" y="4380963"/>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58" name="Rectangle 57">
            <a:extLst>
              <a:ext uri="{FF2B5EF4-FFF2-40B4-BE49-F238E27FC236}">
                <a16:creationId xmlns:a16="http://schemas.microsoft.com/office/drawing/2014/main" id="{A0F8F5AB-68A0-4031-9C6C-9166F9DAF040}"/>
              </a:ext>
            </a:extLst>
          </p:cNvPr>
          <p:cNvSpPr/>
          <p:nvPr/>
        </p:nvSpPr>
        <p:spPr>
          <a:xfrm>
            <a:off x="457199" y="5098987"/>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59" name="Rectangle 58">
            <a:extLst>
              <a:ext uri="{FF2B5EF4-FFF2-40B4-BE49-F238E27FC236}">
                <a16:creationId xmlns:a16="http://schemas.microsoft.com/office/drawing/2014/main" id="{2273F7CE-648D-446A-B481-791C38F60B04}"/>
              </a:ext>
            </a:extLst>
          </p:cNvPr>
          <p:cNvSpPr/>
          <p:nvPr/>
        </p:nvSpPr>
        <p:spPr>
          <a:xfrm>
            <a:off x="457199" y="5829288"/>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60" name="Rectangle 59">
            <a:extLst>
              <a:ext uri="{FF2B5EF4-FFF2-40B4-BE49-F238E27FC236}">
                <a16:creationId xmlns:a16="http://schemas.microsoft.com/office/drawing/2014/main" id="{CA555BBA-B889-45F8-A9FD-5F23E548D746}"/>
              </a:ext>
            </a:extLst>
          </p:cNvPr>
          <p:cNvSpPr/>
          <p:nvPr/>
        </p:nvSpPr>
        <p:spPr>
          <a:xfrm>
            <a:off x="7269480" y="2205561"/>
            <a:ext cx="4465321"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Vitality of town centres</a:t>
            </a:r>
          </a:p>
        </p:txBody>
      </p:sp>
      <p:sp>
        <p:nvSpPr>
          <p:cNvPr id="61" name="Rectangle 60">
            <a:extLst>
              <a:ext uri="{FF2B5EF4-FFF2-40B4-BE49-F238E27FC236}">
                <a16:creationId xmlns:a16="http://schemas.microsoft.com/office/drawing/2014/main" id="{EFBF60CC-AD70-4408-A1DB-A4C74592251C}"/>
              </a:ext>
            </a:extLst>
          </p:cNvPr>
          <p:cNvSpPr/>
          <p:nvPr/>
        </p:nvSpPr>
        <p:spPr>
          <a:xfrm>
            <a:off x="7269480" y="2929722"/>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Healthy &amp; safe communities</a:t>
            </a:r>
          </a:p>
        </p:txBody>
      </p:sp>
      <p:sp>
        <p:nvSpPr>
          <p:cNvPr id="62" name="Rectangle 61">
            <a:extLst>
              <a:ext uri="{FF2B5EF4-FFF2-40B4-BE49-F238E27FC236}">
                <a16:creationId xmlns:a16="http://schemas.microsoft.com/office/drawing/2014/main" id="{ADBEB7BF-904A-4E4D-94AA-1C8FE1AF655C}"/>
              </a:ext>
            </a:extLst>
          </p:cNvPr>
          <p:cNvSpPr/>
          <p:nvPr/>
        </p:nvSpPr>
        <p:spPr>
          <a:xfrm>
            <a:off x="7269480" y="3653884"/>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Sustainable transport</a:t>
            </a:r>
          </a:p>
        </p:txBody>
      </p:sp>
      <p:sp>
        <p:nvSpPr>
          <p:cNvPr id="63" name="Rectangle 62">
            <a:extLst>
              <a:ext uri="{FF2B5EF4-FFF2-40B4-BE49-F238E27FC236}">
                <a16:creationId xmlns:a16="http://schemas.microsoft.com/office/drawing/2014/main" id="{34E529FC-B3F8-4734-929C-4BF356CC9347}"/>
              </a:ext>
            </a:extLst>
          </p:cNvPr>
          <p:cNvSpPr/>
          <p:nvPr/>
        </p:nvSpPr>
        <p:spPr>
          <a:xfrm>
            <a:off x="7269480" y="4378046"/>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Quality communications</a:t>
            </a:r>
          </a:p>
        </p:txBody>
      </p:sp>
      <p:sp>
        <p:nvSpPr>
          <p:cNvPr id="64" name="Rectangle 63">
            <a:extLst>
              <a:ext uri="{FF2B5EF4-FFF2-40B4-BE49-F238E27FC236}">
                <a16:creationId xmlns:a16="http://schemas.microsoft.com/office/drawing/2014/main" id="{6F0797DA-5676-426C-A659-FC3607B05EBD}"/>
              </a:ext>
            </a:extLst>
          </p:cNvPr>
          <p:cNvSpPr/>
          <p:nvPr/>
        </p:nvSpPr>
        <p:spPr>
          <a:xfrm>
            <a:off x="6431280" y="2202644"/>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65" name="Rectangle 64">
            <a:extLst>
              <a:ext uri="{FF2B5EF4-FFF2-40B4-BE49-F238E27FC236}">
                <a16:creationId xmlns:a16="http://schemas.microsoft.com/office/drawing/2014/main" id="{C7F94AC0-B044-44DD-887F-57D793ED3230}"/>
              </a:ext>
            </a:extLst>
          </p:cNvPr>
          <p:cNvSpPr/>
          <p:nvPr/>
        </p:nvSpPr>
        <p:spPr>
          <a:xfrm>
            <a:off x="7269480" y="5102208"/>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Appropriate densities</a:t>
            </a:r>
          </a:p>
        </p:txBody>
      </p:sp>
      <p:sp>
        <p:nvSpPr>
          <p:cNvPr id="66" name="Rectangle 65">
            <a:extLst>
              <a:ext uri="{FF2B5EF4-FFF2-40B4-BE49-F238E27FC236}">
                <a16:creationId xmlns:a16="http://schemas.microsoft.com/office/drawing/2014/main" id="{3271333C-07DA-432B-8333-FD66AF82F722}"/>
              </a:ext>
            </a:extLst>
          </p:cNvPr>
          <p:cNvSpPr/>
          <p:nvPr/>
        </p:nvSpPr>
        <p:spPr>
          <a:xfrm>
            <a:off x="7269480" y="5826370"/>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Well-designed places</a:t>
            </a:r>
          </a:p>
        </p:txBody>
      </p:sp>
      <p:sp>
        <p:nvSpPr>
          <p:cNvPr id="67" name="Rectangle 66">
            <a:extLst>
              <a:ext uri="{FF2B5EF4-FFF2-40B4-BE49-F238E27FC236}">
                <a16:creationId xmlns:a16="http://schemas.microsoft.com/office/drawing/2014/main" id="{3CB1779A-0092-48A2-9683-919DFF5618B7}"/>
              </a:ext>
            </a:extLst>
          </p:cNvPr>
          <p:cNvSpPr/>
          <p:nvPr/>
        </p:nvSpPr>
        <p:spPr>
          <a:xfrm>
            <a:off x="6431280" y="2929722"/>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68" name="Rectangle 67">
            <a:extLst>
              <a:ext uri="{FF2B5EF4-FFF2-40B4-BE49-F238E27FC236}">
                <a16:creationId xmlns:a16="http://schemas.microsoft.com/office/drawing/2014/main" id="{775086DE-3E89-481A-A330-29ABE2BED5B3}"/>
              </a:ext>
            </a:extLst>
          </p:cNvPr>
          <p:cNvSpPr/>
          <p:nvPr/>
        </p:nvSpPr>
        <p:spPr>
          <a:xfrm>
            <a:off x="6431280" y="3675808"/>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69" name="Rectangle 68">
            <a:extLst>
              <a:ext uri="{FF2B5EF4-FFF2-40B4-BE49-F238E27FC236}">
                <a16:creationId xmlns:a16="http://schemas.microsoft.com/office/drawing/2014/main" id="{F36C992D-FDE1-4CBA-A881-C1894F542DC8}"/>
              </a:ext>
            </a:extLst>
          </p:cNvPr>
          <p:cNvSpPr/>
          <p:nvPr/>
        </p:nvSpPr>
        <p:spPr>
          <a:xfrm>
            <a:off x="6431280" y="4378046"/>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a:t>
            </a:r>
          </a:p>
        </p:txBody>
      </p:sp>
      <p:sp>
        <p:nvSpPr>
          <p:cNvPr id="70" name="Rectangle 69">
            <a:extLst>
              <a:ext uri="{FF2B5EF4-FFF2-40B4-BE49-F238E27FC236}">
                <a16:creationId xmlns:a16="http://schemas.microsoft.com/office/drawing/2014/main" id="{205125CD-C5DD-4FBA-9CC8-3C29E41FC3DC}"/>
              </a:ext>
            </a:extLst>
          </p:cNvPr>
          <p:cNvSpPr/>
          <p:nvPr/>
        </p:nvSpPr>
        <p:spPr>
          <a:xfrm>
            <a:off x="6431280" y="5096070"/>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a:t>
            </a:r>
          </a:p>
        </p:txBody>
      </p:sp>
      <p:sp>
        <p:nvSpPr>
          <p:cNvPr id="71" name="Rectangle 70">
            <a:extLst>
              <a:ext uri="{FF2B5EF4-FFF2-40B4-BE49-F238E27FC236}">
                <a16:creationId xmlns:a16="http://schemas.microsoft.com/office/drawing/2014/main" id="{ADF3FBDE-AAA5-4C93-9010-F1A9778FB7FA}"/>
              </a:ext>
            </a:extLst>
          </p:cNvPr>
          <p:cNvSpPr/>
          <p:nvPr/>
        </p:nvSpPr>
        <p:spPr>
          <a:xfrm>
            <a:off x="6431280" y="5826371"/>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a:t>
            </a:r>
          </a:p>
        </p:txBody>
      </p:sp>
    </p:spTree>
    <p:extLst>
      <p:ext uri="{BB962C8B-B14F-4D97-AF65-F5344CB8AC3E}">
        <p14:creationId xmlns:p14="http://schemas.microsoft.com/office/powerpoint/2010/main" val="1907639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B7AE-E90E-4D82-8F7C-3E49C99A1B21}"/>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Laying the Foundations report</a:t>
            </a:r>
            <a:endParaRPr lang="en-GB" dirty="0"/>
          </a:p>
        </p:txBody>
      </p:sp>
      <p:sp>
        <p:nvSpPr>
          <p:cNvPr id="36" name="!!Pentagon 10">
            <a:extLst>
              <a:ext uri="{FF2B5EF4-FFF2-40B4-BE49-F238E27FC236}">
                <a16:creationId xmlns:a16="http://schemas.microsoft.com/office/drawing/2014/main" id="{4E8DCD2F-63C1-4D9F-90E2-AE87D9BE9C65}"/>
              </a:ext>
            </a:extLst>
          </p:cNvPr>
          <p:cNvSpPr/>
          <p:nvPr/>
        </p:nvSpPr>
        <p:spPr>
          <a:xfrm>
            <a:off x="300566" y="1171338"/>
            <a:ext cx="9529234" cy="794866"/>
          </a:xfrm>
          <a:prstGeom prst="homePlate">
            <a:avLst>
              <a:gd name="adj" fmla="val 17897"/>
            </a:avLst>
          </a:prstGeom>
          <a:solidFill>
            <a:srgbClr val="00B050"/>
          </a:solidFill>
          <a:ln w="28575">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Cross-disciplinary competencies framework</a:t>
            </a:r>
          </a:p>
        </p:txBody>
      </p:sp>
      <p:sp>
        <p:nvSpPr>
          <p:cNvPr id="37" name="Rectangle 36">
            <a:extLst>
              <a:ext uri="{FF2B5EF4-FFF2-40B4-BE49-F238E27FC236}">
                <a16:creationId xmlns:a16="http://schemas.microsoft.com/office/drawing/2014/main" id="{37A0B65E-8429-43B5-8A48-4CCBBD4A5B47}"/>
              </a:ext>
            </a:extLst>
          </p:cNvPr>
          <p:cNvSpPr/>
          <p:nvPr/>
        </p:nvSpPr>
        <p:spPr>
          <a:xfrm>
            <a:off x="1295399" y="2208478"/>
            <a:ext cx="4465321"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Local Development Plan</a:t>
            </a:r>
          </a:p>
        </p:txBody>
      </p:sp>
      <p:sp>
        <p:nvSpPr>
          <p:cNvPr id="38" name="Rectangle 37">
            <a:extLst>
              <a:ext uri="{FF2B5EF4-FFF2-40B4-BE49-F238E27FC236}">
                <a16:creationId xmlns:a16="http://schemas.microsoft.com/office/drawing/2014/main" id="{02838262-F1E8-4052-B506-B7E10D2A5E40}"/>
              </a:ext>
            </a:extLst>
          </p:cNvPr>
          <p:cNvSpPr/>
          <p:nvPr/>
        </p:nvSpPr>
        <p:spPr>
          <a:xfrm>
            <a:off x="1295399" y="2932639"/>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Neighbourhood planning</a:t>
            </a:r>
          </a:p>
        </p:txBody>
      </p:sp>
      <p:sp>
        <p:nvSpPr>
          <p:cNvPr id="39" name="Rectangle 38">
            <a:extLst>
              <a:ext uri="{FF2B5EF4-FFF2-40B4-BE49-F238E27FC236}">
                <a16:creationId xmlns:a16="http://schemas.microsoft.com/office/drawing/2014/main" id="{0478E960-D61B-4882-BB74-B84743EA8BDF}"/>
              </a:ext>
            </a:extLst>
          </p:cNvPr>
          <p:cNvSpPr/>
          <p:nvPr/>
        </p:nvSpPr>
        <p:spPr>
          <a:xfrm>
            <a:off x="1295399" y="3656801"/>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Engaging Developers</a:t>
            </a:r>
          </a:p>
        </p:txBody>
      </p:sp>
      <p:sp>
        <p:nvSpPr>
          <p:cNvPr id="40" name="Rectangle 39">
            <a:extLst>
              <a:ext uri="{FF2B5EF4-FFF2-40B4-BE49-F238E27FC236}">
                <a16:creationId xmlns:a16="http://schemas.microsoft.com/office/drawing/2014/main" id="{95344A27-89E8-43B5-BD76-47A030AD60F5}"/>
              </a:ext>
            </a:extLst>
          </p:cNvPr>
          <p:cNvSpPr/>
          <p:nvPr/>
        </p:nvSpPr>
        <p:spPr>
          <a:xfrm>
            <a:off x="1295399" y="4380963"/>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Tailoring planning controls</a:t>
            </a:r>
          </a:p>
        </p:txBody>
      </p:sp>
      <p:sp>
        <p:nvSpPr>
          <p:cNvPr id="41" name="Rectangle 40">
            <a:extLst>
              <a:ext uri="{FF2B5EF4-FFF2-40B4-BE49-F238E27FC236}">
                <a16:creationId xmlns:a16="http://schemas.microsoft.com/office/drawing/2014/main" id="{532746FA-02B1-4501-9DDC-A739ED17CCC7}"/>
              </a:ext>
            </a:extLst>
          </p:cNvPr>
          <p:cNvSpPr/>
          <p:nvPr/>
        </p:nvSpPr>
        <p:spPr>
          <a:xfrm>
            <a:off x="457199" y="2205561"/>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51" name="Rectangle 50">
            <a:extLst>
              <a:ext uri="{FF2B5EF4-FFF2-40B4-BE49-F238E27FC236}">
                <a16:creationId xmlns:a16="http://schemas.microsoft.com/office/drawing/2014/main" id="{66020F6B-C21F-4041-A0DE-C8C94F25AB2A}"/>
              </a:ext>
            </a:extLst>
          </p:cNvPr>
          <p:cNvSpPr/>
          <p:nvPr/>
        </p:nvSpPr>
        <p:spPr>
          <a:xfrm>
            <a:off x="1295399" y="5105125"/>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Sufficient supply of homes</a:t>
            </a:r>
          </a:p>
        </p:txBody>
      </p:sp>
      <p:sp>
        <p:nvSpPr>
          <p:cNvPr id="53" name="Rectangle 52">
            <a:extLst>
              <a:ext uri="{FF2B5EF4-FFF2-40B4-BE49-F238E27FC236}">
                <a16:creationId xmlns:a16="http://schemas.microsoft.com/office/drawing/2014/main" id="{EE57F13C-3A2C-42C3-A345-89E418D419E3}"/>
              </a:ext>
            </a:extLst>
          </p:cNvPr>
          <p:cNvSpPr/>
          <p:nvPr/>
        </p:nvSpPr>
        <p:spPr>
          <a:xfrm>
            <a:off x="1295399" y="5829287"/>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Building strong economy</a:t>
            </a:r>
          </a:p>
        </p:txBody>
      </p:sp>
      <p:sp>
        <p:nvSpPr>
          <p:cNvPr id="55" name="Rectangle 54">
            <a:extLst>
              <a:ext uri="{FF2B5EF4-FFF2-40B4-BE49-F238E27FC236}">
                <a16:creationId xmlns:a16="http://schemas.microsoft.com/office/drawing/2014/main" id="{EAD77567-2CFC-4D06-B0C3-2B83BAABEB8C}"/>
              </a:ext>
            </a:extLst>
          </p:cNvPr>
          <p:cNvSpPr/>
          <p:nvPr/>
        </p:nvSpPr>
        <p:spPr>
          <a:xfrm>
            <a:off x="457199" y="2932639"/>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56" name="Rectangle 55">
            <a:extLst>
              <a:ext uri="{FF2B5EF4-FFF2-40B4-BE49-F238E27FC236}">
                <a16:creationId xmlns:a16="http://schemas.microsoft.com/office/drawing/2014/main" id="{2F0842A9-604A-42BF-A335-00A479B62563}"/>
              </a:ext>
            </a:extLst>
          </p:cNvPr>
          <p:cNvSpPr/>
          <p:nvPr/>
        </p:nvSpPr>
        <p:spPr>
          <a:xfrm>
            <a:off x="457199" y="3678725"/>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57" name="Rectangle 56">
            <a:extLst>
              <a:ext uri="{FF2B5EF4-FFF2-40B4-BE49-F238E27FC236}">
                <a16:creationId xmlns:a16="http://schemas.microsoft.com/office/drawing/2014/main" id="{14D2FFC1-5956-4CB5-957C-D04D9853D51D}"/>
              </a:ext>
            </a:extLst>
          </p:cNvPr>
          <p:cNvSpPr/>
          <p:nvPr/>
        </p:nvSpPr>
        <p:spPr>
          <a:xfrm>
            <a:off x="457199" y="4380963"/>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58" name="Rectangle 57">
            <a:extLst>
              <a:ext uri="{FF2B5EF4-FFF2-40B4-BE49-F238E27FC236}">
                <a16:creationId xmlns:a16="http://schemas.microsoft.com/office/drawing/2014/main" id="{A0F8F5AB-68A0-4031-9C6C-9166F9DAF040}"/>
              </a:ext>
            </a:extLst>
          </p:cNvPr>
          <p:cNvSpPr/>
          <p:nvPr/>
        </p:nvSpPr>
        <p:spPr>
          <a:xfrm>
            <a:off x="457199" y="5098987"/>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59" name="Rectangle 58">
            <a:extLst>
              <a:ext uri="{FF2B5EF4-FFF2-40B4-BE49-F238E27FC236}">
                <a16:creationId xmlns:a16="http://schemas.microsoft.com/office/drawing/2014/main" id="{2273F7CE-648D-446A-B481-791C38F60B04}"/>
              </a:ext>
            </a:extLst>
          </p:cNvPr>
          <p:cNvSpPr/>
          <p:nvPr/>
        </p:nvSpPr>
        <p:spPr>
          <a:xfrm>
            <a:off x="457199" y="5829288"/>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60" name="Rectangle 59">
            <a:extLst>
              <a:ext uri="{FF2B5EF4-FFF2-40B4-BE49-F238E27FC236}">
                <a16:creationId xmlns:a16="http://schemas.microsoft.com/office/drawing/2014/main" id="{CA555BBA-B889-45F8-A9FD-5F23E548D746}"/>
              </a:ext>
            </a:extLst>
          </p:cNvPr>
          <p:cNvSpPr/>
          <p:nvPr/>
        </p:nvSpPr>
        <p:spPr>
          <a:xfrm>
            <a:off x="7269480" y="2205561"/>
            <a:ext cx="4465321"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Vitality of town centres</a:t>
            </a:r>
          </a:p>
        </p:txBody>
      </p:sp>
      <p:sp>
        <p:nvSpPr>
          <p:cNvPr id="61" name="Rectangle 60">
            <a:extLst>
              <a:ext uri="{FF2B5EF4-FFF2-40B4-BE49-F238E27FC236}">
                <a16:creationId xmlns:a16="http://schemas.microsoft.com/office/drawing/2014/main" id="{EFBF60CC-AD70-4408-A1DB-A4C74592251C}"/>
              </a:ext>
            </a:extLst>
          </p:cNvPr>
          <p:cNvSpPr/>
          <p:nvPr/>
        </p:nvSpPr>
        <p:spPr>
          <a:xfrm>
            <a:off x="7269480" y="2929722"/>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Healthy &amp; safe communities</a:t>
            </a:r>
          </a:p>
        </p:txBody>
      </p:sp>
      <p:sp>
        <p:nvSpPr>
          <p:cNvPr id="62" name="Rectangle 61">
            <a:extLst>
              <a:ext uri="{FF2B5EF4-FFF2-40B4-BE49-F238E27FC236}">
                <a16:creationId xmlns:a16="http://schemas.microsoft.com/office/drawing/2014/main" id="{ADBEB7BF-904A-4E4D-94AA-1C8FE1AF655C}"/>
              </a:ext>
            </a:extLst>
          </p:cNvPr>
          <p:cNvSpPr/>
          <p:nvPr/>
        </p:nvSpPr>
        <p:spPr>
          <a:xfrm>
            <a:off x="7269480" y="3653884"/>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Sustainable transport</a:t>
            </a:r>
          </a:p>
        </p:txBody>
      </p:sp>
      <p:sp>
        <p:nvSpPr>
          <p:cNvPr id="63" name="Rectangle 62">
            <a:extLst>
              <a:ext uri="{FF2B5EF4-FFF2-40B4-BE49-F238E27FC236}">
                <a16:creationId xmlns:a16="http://schemas.microsoft.com/office/drawing/2014/main" id="{34E529FC-B3F8-4734-929C-4BF356CC9347}"/>
              </a:ext>
            </a:extLst>
          </p:cNvPr>
          <p:cNvSpPr/>
          <p:nvPr/>
        </p:nvSpPr>
        <p:spPr>
          <a:xfrm>
            <a:off x="7269480" y="4378046"/>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Quality communications</a:t>
            </a:r>
          </a:p>
        </p:txBody>
      </p:sp>
      <p:sp>
        <p:nvSpPr>
          <p:cNvPr id="64" name="Rectangle 63">
            <a:extLst>
              <a:ext uri="{FF2B5EF4-FFF2-40B4-BE49-F238E27FC236}">
                <a16:creationId xmlns:a16="http://schemas.microsoft.com/office/drawing/2014/main" id="{6F0797DA-5676-426C-A659-FC3607B05EBD}"/>
              </a:ext>
            </a:extLst>
          </p:cNvPr>
          <p:cNvSpPr/>
          <p:nvPr/>
        </p:nvSpPr>
        <p:spPr>
          <a:xfrm>
            <a:off x="6431280" y="2202644"/>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65" name="Rectangle 64">
            <a:extLst>
              <a:ext uri="{FF2B5EF4-FFF2-40B4-BE49-F238E27FC236}">
                <a16:creationId xmlns:a16="http://schemas.microsoft.com/office/drawing/2014/main" id="{C7F94AC0-B044-44DD-887F-57D793ED3230}"/>
              </a:ext>
            </a:extLst>
          </p:cNvPr>
          <p:cNvSpPr/>
          <p:nvPr/>
        </p:nvSpPr>
        <p:spPr>
          <a:xfrm>
            <a:off x="7269480" y="5102208"/>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Appropriate densities</a:t>
            </a:r>
          </a:p>
        </p:txBody>
      </p:sp>
      <p:sp>
        <p:nvSpPr>
          <p:cNvPr id="66" name="Rectangle 65">
            <a:extLst>
              <a:ext uri="{FF2B5EF4-FFF2-40B4-BE49-F238E27FC236}">
                <a16:creationId xmlns:a16="http://schemas.microsoft.com/office/drawing/2014/main" id="{3271333C-07DA-432B-8333-FD66AF82F722}"/>
              </a:ext>
            </a:extLst>
          </p:cNvPr>
          <p:cNvSpPr/>
          <p:nvPr/>
        </p:nvSpPr>
        <p:spPr>
          <a:xfrm>
            <a:off x="7269480" y="5826370"/>
            <a:ext cx="4465321" cy="626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Well-designed places</a:t>
            </a:r>
          </a:p>
        </p:txBody>
      </p:sp>
      <p:sp>
        <p:nvSpPr>
          <p:cNvPr id="67" name="Rectangle 66">
            <a:extLst>
              <a:ext uri="{FF2B5EF4-FFF2-40B4-BE49-F238E27FC236}">
                <a16:creationId xmlns:a16="http://schemas.microsoft.com/office/drawing/2014/main" id="{3CB1779A-0092-48A2-9683-919DFF5618B7}"/>
              </a:ext>
            </a:extLst>
          </p:cNvPr>
          <p:cNvSpPr/>
          <p:nvPr/>
        </p:nvSpPr>
        <p:spPr>
          <a:xfrm>
            <a:off x="6431280" y="2929722"/>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68" name="Rectangle 67">
            <a:extLst>
              <a:ext uri="{FF2B5EF4-FFF2-40B4-BE49-F238E27FC236}">
                <a16:creationId xmlns:a16="http://schemas.microsoft.com/office/drawing/2014/main" id="{775086DE-3E89-481A-A330-29ABE2BED5B3}"/>
              </a:ext>
            </a:extLst>
          </p:cNvPr>
          <p:cNvSpPr/>
          <p:nvPr/>
        </p:nvSpPr>
        <p:spPr>
          <a:xfrm>
            <a:off x="6431280" y="3675808"/>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69" name="Rectangle 68">
            <a:extLst>
              <a:ext uri="{FF2B5EF4-FFF2-40B4-BE49-F238E27FC236}">
                <a16:creationId xmlns:a16="http://schemas.microsoft.com/office/drawing/2014/main" id="{F36C992D-FDE1-4CBA-A881-C1894F542DC8}"/>
              </a:ext>
            </a:extLst>
          </p:cNvPr>
          <p:cNvSpPr/>
          <p:nvPr/>
        </p:nvSpPr>
        <p:spPr>
          <a:xfrm>
            <a:off x="6431280" y="4378046"/>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a:t>
            </a:r>
          </a:p>
        </p:txBody>
      </p:sp>
      <p:sp>
        <p:nvSpPr>
          <p:cNvPr id="70" name="Rectangle 69">
            <a:extLst>
              <a:ext uri="{FF2B5EF4-FFF2-40B4-BE49-F238E27FC236}">
                <a16:creationId xmlns:a16="http://schemas.microsoft.com/office/drawing/2014/main" id="{205125CD-C5DD-4FBA-9CC8-3C29E41FC3DC}"/>
              </a:ext>
            </a:extLst>
          </p:cNvPr>
          <p:cNvSpPr/>
          <p:nvPr/>
        </p:nvSpPr>
        <p:spPr>
          <a:xfrm>
            <a:off x="6431280" y="5096070"/>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a:t>
            </a:r>
          </a:p>
        </p:txBody>
      </p:sp>
      <p:sp>
        <p:nvSpPr>
          <p:cNvPr id="71" name="Rectangle 70">
            <a:extLst>
              <a:ext uri="{FF2B5EF4-FFF2-40B4-BE49-F238E27FC236}">
                <a16:creationId xmlns:a16="http://schemas.microsoft.com/office/drawing/2014/main" id="{ADF3FBDE-AAA5-4C93-9010-F1A9778FB7FA}"/>
              </a:ext>
            </a:extLst>
          </p:cNvPr>
          <p:cNvSpPr/>
          <p:nvPr/>
        </p:nvSpPr>
        <p:spPr>
          <a:xfrm>
            <a:off x="6431280" y="5826371"/>
            <a:ext cx="626400" cy="6261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a:t>
            </a:r>
          </a:p>
        </p:txBody>
      </p:sp>
      <p:sp>
        <p:nvSpPr>
          <p:cNvPr id="28" name="!!Rectangle 4">
            <a:extLst>
              <a:ext uri="{FF2B5EF4-FFF2-40B4-BE49-F238E27FC236}">
                <a16:creationId xmlns:a16="http://schemas.microsoft.com/office/drawing/2014/main" id="{7A33F1FD-1794-4C6C-BDA7-AAAB53E5F820}"/>
              </a:ext>
            </a:extLst>
          </p:cNvPr>
          <p:cNvSpPr/>
          <p:nvPr/>
        </p:nvSpPr>
        <p:spPr>
          <a:xfrm>
            <a:off x="0" y="1966204"/>
            <a:ext cx="12177680" cy="4779653"/>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29" name="!!Rectangle 4">
            <a:extLst>
              <a:ext uri="{FF2B5EF4-FFF2-40B4-BE49-F238E27FC236}">
                <a16:creationId xmlns:a16="http://schemas.microsoft.com/office/drawing/2014/main" id="{3FDA0CF8-26A1-4061-A4FD-8EE8AF3420A7}"/>
              </a:ext>
            </a:extLst>
          </p:cNvPr>
          <p:cNvSpPr/>
          <p:nvPr/>
        </p:nvSpPr>
        <p:spPr>
          <a:xfrm>
            <a:off x="2264637" y="2280902"/>
            <a:ext cx="7648405" cy="40734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Planning siloed from health and social care in most cases</a:t>
            </a:r>
          </a:p>
        </p:txBody>
      </p:sp>
    </p:spTree>
    <p:extLst>
      <p:ext uri="{BB962C8B-B14F-4D97-AF65-F5344CB8AC3E}">
        <p14:creationId xmlns:p14="http://schemas.microsoft.com/office/powerpoint/2010/main" val="2564929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4">
            <a:extLst>
              <a:ext uri="{FF2B5EF4-FFF2-40B4-BE49-F238E27FC236}">
                <a16:creationId xmlns:a16="http://schemas.microsoft.com/office/drawing/2014/main" id="{760E0230-613F-47F5-B4DC-A01E40AAF8D3}"/>
              </a:ext>
            </a:extLst>
          </p:cNvPr>
          <p:cNvSpPr/>
          <p:nvPr/>
        </p:nvSpPr>
        <p:spPr>
          <a:xfrm>
            <a:off x="128037" y="1353769"/>
            <a:ext cx="2908459"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Initial stakeholder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engagement</a:t>
            </a:r>
          </a:p>
        </p:txBody>
      </p:sp>
      <p:sp>
        <p:nvSpPr>
          <p:cNvPr id="2" name="Title 1">
            <a:extLst>
              <a:ext uri="{FF2B5EF4-FFF2-40B4-BE49-F238E27FC236}">
                <a16:creationId xmlns:a16="http://schemas.microsoft.com/office/drawing/2014/main" id="{3205B7AE-E90E-4D82-8F7C-3E49C99A1B21}"/>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Laying the Foundations report</a:t>
            </a:r>
            <a:endParaRPr lang="en-GB" dirty="0"/>
          </a:p>
        </p:txBody>
      </p:sp>
      <p:sp>
        <p:nvSpPr>
          <p:cNvPr id="13" name="!!Rectangle 4">
            <a:extLst>
              <a:ext uri="{FF2B5EF4-FFF2-40B4-BE49-F238E27FC236}">
                <a16:creationId xmlns:a16="http://schemas.microsoft.com/office/drawing/2014/main" id="{24CEF17F-F15D-49F4-9C68-73343F4657C4}"/>
              </a:ext>
            </a:extLst>
          </p:cNvPr>
          <p:cNvSpPr/>
          <p:nvPr/>
        </p:nvSpPr>
        <p:spPr>
          <a:xfrm>
            <a:off x="1190444" y="2816611"/>
            <a:ext cx="1708030" cy="7617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Define</a:t>
            </a:r>
          </a:p>
        </p:txBody>
      </p:sp>
      <p:sp>
        <p:nvSpPr>
          <p:cNvPr id="14" name="!!Rectangle 4">
            <a:extLst>
              <a:ext uri="{FF2B5EF4-FFF2-40B4-BE49-F238E27FC236}">
                <a16:creationId xmlns:a16="http://schemas.microsoft.com/office/drawing/2014/main" id="{B36C282E-0032-4A38-83DD-0785DC04E77B}"/>
              </a:ext>
            </a:extLst>
          </p:cNvPr>
          <p:cNvSpPr/>
          <p:nvPr/>
        </p:nvSpPr>
        <p:spPr>
          <a:xfrm>
            <a:off x="1190443" y="3847245"/>
            <a:ext cx="1708031"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Design</a:t>
            </a:r>
          </a:p>
        </p:txBody>
      </p:sp>
      <p:sp>
        <p:nvSpPr>
          <p:cNvPr id="15" name="!!Rectangle 4">
            <a:extLst>
              <a:ext uri="{FF2B5EF4-FFF2-40B4-BE49-F238E27FC236}">
                <a16:creationId xmlns:a16="http://schemas.microsoft.com/office/drawing/2014/main" id="{3BE07521-7DCE-47D2-9C2B-92CF84F082B3}"/>
              </a:ext>
            </a:extLst>
          </p:cNvPr>
          <p:cNvSpPr/>
          <p:nvPr/>
        </p:nvSpPr>
        <p:spPr>
          <a:xfrm>
            <a:off x="1190443" y="4881298"/>
            <a:ext cx="1708031"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Deliver</a:t>
            </a:r>
          </a:p>
        </p:txBody>
      </p:sp>
      <p:sp>
        <p:nvSpPr>
          <p:cNvPr id="25" name="Oval 24">
            <a:extLst>
              <a:ext uri="{FF2B5EF4-FFF2-40B4-BE49-F238E27FC236}">
                <a16:creationId xmlns:a16="http://schemas.microsoft.com/office/drawing/2014/main" id="{25EB2BC9-C76D-46F0-9A99-7199F9052CC4}"/>
              </a:ext>
            </a:extLst>
          </p:cNvPr>
          <p:cNvSpPr/>
          <p:nvPr/>
        </p:nvSpPr>
        <p:spPr>
          <a:xfrm>
            <a:off x="299241" y="2816611"/>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6" name="Oval 25">
            <a:extLst>
              <a:ext uri="{FF2B5EF4-FFF2-40B4-BE49-F238E27FC236}">
                <a16:creationId xmlns:a16="http://schemas.microsoft.com/office/drawing/2014/main" id="{95FBA3A3-04A0-4F47-9AC7-E6E6D3F04223}"/>
              </a:ext>
            </a:extLst>
          </p:cNvPr>
          <p:cNvSpPr/>
          <p:nvPr/>
        </p:nvSpPr>
        <p:spPr>
          <a:xfrm>
            <a:off x="299241" y="3869832"/>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7" name="Oval 26">
            <a:extLst>
              <a:ext uri="{FF2B5EF4-FFF2-40B4-BE49-F238E27FC236}">
                <a16:creationId xmlns:a16="http://schemas.microsoft.com/office/drawing/2014/main" id="{E52A7D39-4191-4FD6-B296-D7F8870516A3}"/>
              </a:ext>
            </a:extLst>
          </p:cNvPr>
          <p:cNvSpPr/>
          <p:nvPr/>
        </p:nvSpPr>
        <p:spPr>
          <a:xfrm>
            <a:off x="300567" y="4901973"/>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28" name="!!Rectangle 4">
            <a:extLst>
              <a:ext uri="{FF2B5EF4-FFF2-40B4-BE49-F238E27FC236}">
                <a16:creationId xmlns:a16="http://schemas.microsoft.com/office/drawing/2014/main" id="{A8F30949-56E3-4727-B1F2-DEB3A9741022}"/>
              </a:ext>
            </a:extLst>
          </p:cNvPr>
          <p:cNvSpPr/>
          <p:nvPr/>
        </p:nvSpPr>
        <p:spPr>
          <a:xfrm>
            <a:off x="3230669" y="1353769"/>
            <a:ext cx="2825038"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a:t>
            </a:r>
            <a:r>
              <a:rPr kumimoji="0" lang="en-GB" sz="32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Places</a:t>
            </a:r>
            <a:endPar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29" name="!!Rectangle 4">
            <a:extLst>
              <a:ext uri="{FF2B5EF4-FFF2-40B4-BE49-F238E27FC236}">
                <a16:creationId xmlns:a16="http://schemas.microsoft.com/office/drawing/2014/main" id="{206409FF-BFB7-456D-8326-94A954120354}"/>
              </a:ext>
            </a:extLst>
          </p:cNvPr>
          <p:cNvSpPr/>
          <p:nvPr/>
        </p:nvSpPr>
        <p:spPr>
          <a:xfrm>
            <a:off x="4293075" y="2626830"/>
            <a:ext cx="1630395" cy="7617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Rural </a:t>
            </a:r>
          </a:p>
        </p:txBody>
      </p:sp>
      <p:sp>
        <p:nvSpPr>
          <p:cNvPr id="30" name="!!Rectangle 4">
            <a:extLst>
              <a:ext uri="{FF2B5EF4-FFF2-40B4-BE49-F238E27FC236}">
                <a16:creationId xmlns:a16="http://schemas.microsoft.com/office/drawing/2014/main" id="{03491702-DBE7-486E-B959-37074DB6DA84}"/>
              </a:ext>
            </a:extLst>
          </p:cNvPr>
          <p:cNvSpPr/>
          <p:nvPr/>
        </p:nvSpPr>
        <p:spPr>
          <a:xfrm>
            <a:off x="4293075" y="3533671"/>
            <a:ext cx="1630396"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Coastal</a:t>
            </a:r>
          </a:p>
        </p:txBody>
      </p:sp>
      <p:sp>
        <p:nvSpPr>
          <p:cNvPr id="31" name="!!Rectangle 4">
            <a:extLst>
              <a:ext uri="{FF2B5EF4-FFF2-40B4-BE49-F238E27FC236}">
                <a16:creationId xmlns:a16="http://schemas.microsoft.com/office/drawing/2014/main" id="{D2F469B8-9161-447F-B817-90741CF055CF}"/>
              </a:ext>
            </a:extLst>
          </p:cNvPr>
          <p:cNvSpPr/>
          <p:nvPr/>
        </p:nvSpPr>
        <p:spPr>
          <a:xfrm>
            <a:off x="4293075" y="4443931"/>
            <a:ext cx="1630396" cy="12715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Dead places</a:t>
            </a:r>
          </a:p>
        </p:txBody>
      </p:sp>
      <p:sp>
        <p:nvSpPr>
          <p:cNvPr id="32" name="Oval 31">
            <a:extLst>
              <a:ext uri="{FF2B5EF4-FFF2-40B4-BE49-F238E27FC236}">
                <a16:creationId xmlns:a16="http://schemas.microsoft.com/office/drawing/2014/main" id="{874BFEDA-19E6-45DA-B3BE-80158DDA9659}"/>
              </a:ext>
            </a:extLst>
          </p:cNvPr>
          <p:cNvSpPr/>
          <p:nvPr/>
        </p:nvSpPr>
        <p:spPr>
          <a:xfrm>
            <a:off x="3401872" y="2626830"/>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33" name="Oval 32">
            <a:extLst>
              <a:ext uri="{FF2B5EF4-FFF2-40B4-BE49-F238E27FC236}">
                <a16:creationId xmlns:a16="http://schemas.microsoft.com/office/drawing/2014/main" id="{E1DB4E46-3E8C-498A-8FED-02C520EBDD3F}"/>
              </a:ext>
            </a:extLst>
          </p:cNvPr>
          <p:cNvSpPr/>
          <p:nvPr/>
        </p:nvSpPr>
        <p:spPr>
          <a:xfrm>
            <a:off x="3401872" y="3556258"/>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4" name="Oval 33">
            <a:extLst>
              <a:ext uri="{FF2B5EF4-FFF2-40B4-BE49-F238E27FC236}">
                <a16:creationId xmlns:a16="http://schemas.microsoft.com/office/drawing/2014/main" id="{7F9F1466-F12D-4C75-A627-766EBEFC85B0}"/>
              </a:ext>
            </a:extLst>
          </p:cNvPr>
          <p:cNvSpPr/>
          <p:nvPr/>
        </p:nvSpPr>
        <p:spPr>
          <a:xfrm>
            <a:off x="3401872" y="4719709"/>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5" name="!!Rectangle 4">
            <a:extLst>
              <a:ext uri="{FF2B5EF4-FFF2-40B4-BE49-F238E27FC236}">
                <a16:creationId xmlns:a16="http://schemas.microsoft.com/office/drawing/2014/main" id="{805891EE-A2C7-4F36-AEF3-14BAB4BE8451}"/>
              </a:ext>
            </a:extLst>
          </p:cNvPr>
          <p:cNvSpPr/>
          <p:nvPr/>
        </p:nvSpPr>
        <p:spPr>
          <a:xfrm>
            <a:off x="6258572" y="1353769"/>
            <a:ext cx="2825038"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a:t>
            </a:r>
            <a:r>
              <a:rPr kumimoji="0" lang="en-GB" sz="32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People</a:t>
            </a:r>
            <a:endPar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42" name="!!Rectangle 4">
            <a:extLst>
              <a:ext uri="{FF2B5EF4-FFF2-40B4-BE49-F238E27FC236}">
                <a16:creationId xmlns:a16="http://schemas.microsoft.com/office/drawing/2014/main" id="{81B3B451-131F-4225-B0A7-AAC1FA64015B}"/>
              </a:ext>
            </a:extLst>
          </p:cNvPr>
          <p:cNvSpPr/>
          <p:nvPr/>
        </p:nvSpPr>
        <p:spPr>
          <a:xfrm>
            <a:off x="7259343" y="2871892"/>
            <a:ext cx="1630395" cy="10992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Younger generations left behind</a:t>
            </a:r>
          </a:p>
        </p:txBody>
      </p:sp>
      <p:sp>
        <p:nvSpPr>
          <p:cNvPr id="44" name="!!Rectangle 4">
            <a:extLst>
              <a:ext uri="{FF2B5EF4-FFF2-40B4-BE49-F238E27FC236}">
                <a16:creationId xmlns:a16="http://schemas.microsoft.com/office/drawing/2014/main" id="{A426CE62-11D0-432E-9674-A1A215A067F9}"/>
              </a:ext>
            </a:extLst>
          </p:cNvPr>
          <p:cNvSpPr/>
          <p:nvPr/>
        </p:nvSpPr>
        <p:spPr>
          <a:xfrm>
            <a:off x="7287121" y="4073006"/>
            <a:ext cx="1630396" cy="15044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Elderly need not tailored towards</a:t>
            </a:r>
          </a:p>
        </p:txBody>
      </p:sp>
      <p:sp>
        <p:nvSpPr>
          <p:cNvPr id="45" name="Oval 44">
            <a:extLst>
              <a:ext uri="{FF2B5EF4-FFF2-40B4-BE49-F238E27FC236}">
                <a16:creationId xmlns:a16="http://schemas.microsoft.com/office/drawing/2014/main" id="{90CBFAD4-5E26-4139-9EAB-623CBE1069D9}"/>
              </a:ext>
            </a:extLst>
          </p:cNvPr>
          <p:cNvSpPr/>
          <p:nvPr/>
        </p:nvSpPr>
        <p:spPr>
          <a:xfrm>
            <a:off x="6368140" y="3061539"/>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7" name="Oval 46">
            <a:extLst>
              <a:ext uri="{FF2B5EF4-FFF2-40B4-BE49-F238E27FC236}">
                <a16:creationId xmlns:a16="http://schemas.microsoft.com/office/drawing/2014/main" id="{80FB7AEE-CBB8-4CD8-A284-C8FE59F4E650}"/>
              </a:ext>
            </a:extLst>
          </p:cNvPr>
          <p:cNvSpPr/>
          <p:nvPr/>
        </p:nvSpPr>
        <p:spPr>
          <a:xfrm>
            <a:off x="6395918" y="4452286"/>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48" name="!!Rectangle 4">
            <a:extLst>
              <a:ext uri="{FF2B5EF4-FFF2-40B4-BE49-F238E27FC236}">
                <a16:creationId xmlns:a16="http://schemas.microsoft.com/office/drawing/2014/main" id="{2751107B-5C4B-4E82-9D1A-A6FD9E30CEA0}"/>
              </a:ext>
            </a:extLst>
          </p:cNvPr>
          <p:cNvSpPr/>
          <p:nvPr/>
        </p:nvSpPr>
        <p:spPr>
          <a:xfrm>
            <a:off x="9269221" y="1353769"/>
            <a:ext cx="2908459"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a:t>
            </a:r>
            <a:r>
              <a:rPr kumimoji="0" lang="en-GB" sz="32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Our plan</a:t>
            </a:r>
            <a:endPar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49" name="!!Rectangle 44">
            <a:extLst>
              <a:ext uri="{FF2B5EF4-FFF2-40B4-BE49-F238E27FC236}">
                <a16:creationId xmlns:a16="http://schemas.microsoft.com/office/drawing/2014/main" id="{2B327AAB-E47C-454E-BF56-09BD65C416D5}"/>
              </a:ext>
            </a:extLst>
          </p:cNvPr>
          <p:cNvSpPr/>
          <p:nvPr/>
        </p:nvSpPr>
        <p:spPr>
          <a:xfrm>
            <a:off x="10292661" y="2434377"/>
            <a:ext cx="1771302" cy="10992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Conceptual framework for quality</a:t>
            </a:r>
          </a:p>
        </p:txBody>
      </p:sp>
      <p:sp>
        <p:nvSpPr>
          <p:cNvPr id="50" name="!!Pentagon 10">
            <a:extLst>
              <a:ext uri="{FF2B5EF4-FFF2-40B4-BE49-F238E27FC236}">
                <a16:creationId xmlns:a16="http://schemas.microsoft.com/office/drawing/2014/main" id="{4C6A8B5F-CE9B-4BD2-BBF5-1C0A7BFC60B9}"/>
              </a:ext>
            </a:extLst>
          </p:cNvPr>
          <p:cNvSpPr/>
          <p:nvPr/>
        </p:nvSpPr>
        <p:spPr>
          <a:xfrm>
            <a:off x="10292661" y="3702640"/>
            <a:ext cx="1771302" cy="20354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Framework for cross disciplinary competency and skills</a:t>
            </a:r>
          </a:p>
        </p:txBody>
      </p:sp>
      <p:sp>
        <p:nvSpPr>
          <p:cNvPr id="52" name="Oval 51">
            <a:extLst>
              <a:ext uri="{FF2B5EF4-FFF2-40B4-BE49-F238E27FC236}">
                <a16:creationId xmlns:a16="http://schemas.microsoft.com/office/drawing/2014/main" id="{2A6A3412-B063-4D24-9CE0-1EA6D1670112}"/>
              </a:ext>
            </a:extLst>
          </p:cNvPr>
          <p:cNvSpPr/>
          <p:nvPr/>
        </p:nvSpPr>
        <p:spPr>
          <a:xfrm>
            <a:off x="9401458" y="2501526"/>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54" name="Oval 53">
            <a:extLst>
              <a:ext uri="{FF2B5EF4-FFF2-40B4-BE49-F238E27FC236}">
                <a16:creationId xmlns:a16="http://schemas.microsoft.com/office/drawing/2014/main" id="{4DD5A95A-94C9-47A8-B831-6BB17D0E20FB}"/>
              </a:ext>
            </a:extLst>
          </p:cNvPr>
          <p:cNvSpPr/>
          <p:nvPr/>
        </p:nvSpPr>
        <p:spPr>
          <a:xfrm>
            <a:off x="9401458" y="4365043"/>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Tree>
    <p:extLst>
      <p:ext uri="{BB962C8B-B14F-4D97-AF65-F5344CB8AC3E}">
        <p14:creationId xmlns:p14="http://schemas.microsoft.com/office/powerpoint/2010/main" val="2305211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4">
            <a:extLst>
              <a:ext uri="{FF2B5EF4-FFF2-40B4-BE49-F238E27FC236}">
                <a16:creationId xmlns:a16="http://schemas.microsoft.com/office/drawing/2014/main" id="{760E0230-613F-47F5-B4DC-A01E40AAF8D3}"/>
              </a:ext>
            </a:extLst>
          </p:cNvPr>
          <p:cNvSpPr/>
          <p:nvPr/>
        </p:nvSpPr>
        <p:spPr>
          <a:xfrm>
            <a:off x="128037" y="1353769"/>
            <a:ext cx="2908459"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Initial stakeholder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engagement</a:t>
            </a:r>
          </a:p>
        </p:txBody>
      </p:sp>
      <p:sp>
        <p:nvSpPr>
          <p:cNvPr id="2" name="Title 1">
            <a:extLst>
              <a:ext uri="{FF2B5EF4-FFF2-40B4-BE49-F238E27FC236}">
                <a16:creationId xmlns:a16="http://schemas.microsoft.com/office/drawing/2014/main" id="{3205B7AE-E90E-4D82-8F7C-3E49C99A1B21}"/>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Laying the Foundations report</a:t>
            </a:r>
            <a:endParaRPr lang="en-GB" dirty="0"/>
          </a:p>
        </p:txBody>
      </p:sp>
      <p:sp>
        <p:nvSpPr>
          <p:cNvPr id="13" name="!!Rectangle 4">
            <a:extLst>
              <a:ext uri="{FF2B5EF4-FFF2-40B4-BE49-F238E27FC236}">
                <a16:creationId xmlns:a16="http://schemas.microsoft.com/office/drawing/2014/main" id="{24CEF17F-F15D-49F4-9C68-73343F4657C4}"/>
              </a:ext>
            </a:extLst>
          </p:cNvPr>
          <p:cNvSpPr/>
          <p:nvPr/>
        </p:nvSpPr>
        <p:spPr>
          <a:xfrm>
            <a:off x="1190444" y="2816611"/>
            <a:ext cx="1708030" cy="7617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Define</a:t>
            </a:r>
          </a:p>
        </p:txBody>
      </p:sp>
      <p:sp>
        <p:nvSpPr>
          <p:cNvPr id="14" name="!!Rectangle 4">
            <a:extLst>
              <a:ext uri="{FF2B5EF4-FFF2-40B4-BE49-F238E27FC236}">
                <a16:creationId xmlns:a16="http://schemas.microsoft.com/office/drawing/2014/main" id="{B36C282E-0032-4A38-83DD-0785DC04E77B}"/>
              </a:ext>
            </a:extLst>
          </p:cNvPr>
          <p:cNvSpPr/>
          <p:nvPr/>
        </p:nvSpPr>
        <p:spPr>
          <a:xfrm>
            <a:off x="1190443" y="3847245"/>
            <a:ext cx="1708031"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Design</a:t>
            </a:r>
          </a:p>
        </p:txBody>
      </p:sp>
      <p:sp>
        <p:nvSpPr>
          <p:cNvPr id="15" name="!!Rectangle 4">
            <a:extLst>
              <a:ext uri="{FF2B5EF4-FFF2-40B4-BE49-F238E27FC236}">
                <a16:creationId xmlns:a16="http://schemas.microsoft.com/office/drawing/2014/main" id="{3BE07521-7DCE-47D2-9C2B-92CF84F082B3}"/>
              </a:ext>
            </a:extLst>
          </p:cNvPr>
          <p:cNvSpPr/>
          <p:nvPr/>
        </p:nvSpPr>
        <p:spPr>
          <a:xfrm>
            <a:off x="1190443" y="4881298"/>
            <a:ext cx="1708031"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Deliver</a:t>
            </a:r>
          </a:p>
        </p:txBody>
      </p:sp>
      <p:sp>
        <p:nvSpPr>
          <p:cNvPr id="25" name="Oval 24">
            <a:extLst>
              <a:ext uri="{FF2B5EF4-FFF2-40B4-BE49-F238E27FC236}">
                <a16:creationId xmlns:a16="http://schemas.microsoft.com/office/drawing/2014/main" id="{25EB2BC9-C76D-46F0-9A99-7199F9052CC4}"/>
              </a:ext>
            </a:extLst>
          </p:cNvPr>
          <p:cNvSpPr/>
          <p:nvPr/>
        </p:nvSpPr>
        <p:spPr>
          <a:xfrm>
            <a:off x="299241" y="2816611"/>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6" name="Oval 25">
            <a:extLst>
              <a:ext uri="{FF2B5EF4-FFF2-40B4-BE49-F238E27FC236}">
                <a16:creationId xmlns:a16="http://schemas.microsoft.com/office/drawing/2014/main" id="{95FBA3A3-04A0-4F47-9AC7-E6E6D3F04223}"/>
              </a:ext>
            </a:extLst>
          </p:cNvPr>
          <p:cNvSpPr/>
          <p:nvPr/>
        </p:nvSpPr>
        <p:spPr>
          <a:xfrm>
            <a:off x="299241" y="3869832"/>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7" name="Oval 26">
            <a:extLst>
              <a:ext uri="{FF2B5EF4-FFF2-40B4-BE49-F238E27FC236}">
                <a16:creationId xmlns:a16="http://schemas.microsoft.com/office/drawing/2014/main" id="{E52A7D39-4191-4FD6-B296-D7F8870516A3}"/>
              </a:ext>
            </a:extLst>
          </p:cNvPr>
          <p:cNvSpPr/>
          <p:nvPr/>
        </p:nvSpPr>
        <p:spPr>
          <a:xfrm>
            <a:off x="300567" y="4901973"/>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28" name="!!Rectangle 4">
            <a:extLst>
              <a:ext uri="{FF2B5EF4-FFF2-40B4-BE49-F238E27FC236}">
                <a16:creationId xmlns:a16="http://schemas.microsoft.com/office/drawing/2014/main" id="{A8F30949-56E3-4727-B1F2-DEB3A9741022}"/>
              </a:ext>
            </a:extLst>
          </p:cNvPr>
          <p:cNvSpPr/>
          <p:nvPr/>
        </p:nvSpPr>
        <p:spPr>
          <a:xfrm>
            <a:off x="3230669" y="1353769"/>
            <a:ext cx="2825038"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a:t>
            </a:r>
            <a:r>
              <a:rPr kumimoji="0" lang="en-GB" sz="32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Places</a:t>
            </a:r>
            <a:endPar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29" name="!!Rectangle 4">
            <a:extLst>
              <a:ext uri="{FF2B5EF4-FFF2-40B4-BE49-F238E27FC236}">
                <a16:creationId xmlns:a16="http://schemas.microsoft.com/office/drawing/2014/main" id="{206409FF-BFB7-456D-8326-94A954120354}"/>
              </a:ext>
            </a:extLst>
          </p:cNvPr>
          <p:cNvSpPr/>
          <p:nvPr/>
        </p:nvSpPr>
        <p:spPr>
          <a:xfrm>
            <a:off x="4293075" y="2626830"/>
            <a:ext cx="1630395" cy="7617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Rural </a:t>
            </a:r>
          </a:p>
        </p:txBody>
      </p:sp>
      <p:sp>
        <p:nvSpPr>
          <p:cNvPr id="30" name="!!Rectangle 4">
            <a:extLst>
              <a:ext uri="{FF2B5EF4-FFF2-40B4-BE49-F238E27FC236}">
                <a16:creationId xmlns:a16="http://schemas.microsoft.com/office/drawing/2014/main" id="{03491702-DBE7-486E-B959-37074DB6DA84}"/>
              </a:ext>
            </a:extLst>
          </p:cNvPr>
          <p:cNvSpPr/>
          <p:nvPr/>
        </p:nvSpPr>
        <p:spPr>
          <a:xfrm>
            <a:off x="4293075" y="3533671"/>
            <a:ext cx="1630396"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Coastal</a:t>
            </a:r>
          </a:p>
        </p:txBody>
      </p:sp>
      <p:sp>
        <p:nvSpPr>
          <p:cNvPr id="31" name="!!Rectangle 4">
            <a:extLst>
              <a:ext uri="{FF2B5EF4-FFF2-40B4-BE49-F238E27FC236}">
                <a16:creationId xmlns:a16="http://schemas.microsoft.com/office/drawing/2014/main" id="{D2F469B8-9161-447F-B817-90741CF055CF}"/>
              </a:ext>
            </a:extLst>
          </p:cNvPr>
          <p:cNvSpPr/>
          <p:nvPr/>
        </p:nvSpPr>
        <p:spPr>
          <a:xfrm>
            <a:off x="4293075" y="4443931"/>
            <a:ext cx="1630396" cy="12715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Dead places</a:t>
            </a:r>
          </a:p>
        </p:txBody>
      </p:sp>
      <p:sp>
        <p:nvSpPr>
          <p:cNvPr id="32" name="Oval 31">
            <a:extLst>
              <a:ext uri="{FF2B5EF4-FFF2-40B4-BE49-F238E27FC236}">
                <a16:creationId xmlns:a16="http://schemas.microsoft.com/office/drawing/2014/main" id="{874BFEDA-19E6-45DA-B3BE-80158DDA9659}"/>
              </a:ext>
            </a:extLst>
          </p:cNvPr>
          <p:cNvSpPr/>
          <p:nvPr/>
        </p:nvSpPr>
        <p:spPr>
          <a:xfrm>
            <a:off x="3401872" y="2626830"/>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33" name="Oval 32">
            <a:extLst>
              <a:ext uri="{FF2B5EF4-FFF2-40B4-BE49-F238E27FC236}">
                <a16:creationId xmlns:a16="http://schemas.microsoft.com/office/drawing/2014/main" id="{E1DB4E46-3E8C-498A-8FED-02C520EBDD3F}"/>
              </a:ext>
            </a:extLst>
          </p:cNvPr>
          <p:cNvSpPr/>
          <p:nvPr/>
        </p:nvSpPr>
        <p:spPr>
          <a:xfrm>
            <a:off x="3401872" y="3556258"/>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4" name="Oval 33">
            <a:extLst>
              <a:ext uri="{FF2B5EF4-FFF2-40B4-BE49-F238E27FC236}">
                <a16:creationId xmlns:a16="http://schemas.microsoft.com/office/drawing/2014/main" id="{7F9F1466-F12D-4C75-A627-766EBEFC85B0}"/>
              </a:ext>
            </a:extLst>
          </p:cNvPr>
          <p:cNvSpPr/>
          <p:nvPr/>
        </p:nvSpPr>
        <p:spPr>
          <a:xfrm>
            <a:off x="3401872" y="4719709"/>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5" name="!!Rectangle 4">
            <a:extLst>
              <a:ext uri="{FF2B5EF4-FFF2-40B4-BE49-F238E27FC236}">
                <a16:creationId xmlns:a16="http://schemas.microsoft.com/office/drawing/2014/main" id="{805891EE-A2C7-4F36-AEF3-14BAB4BE8451}"/>
              </a:ext>
            </a:extLst>
          </p:cNvPr>
          <p:cNvSpPr/>
          <p:nvPr/>
        </p:nvSpPr>
        <p:spPr>
          <a:xfrm>
            <a:off x="6258572" y="1353769"/>
            <a:ext cx="2825038"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a:t>
            </a:r>
            <a:r>
              <a:rPr kumimoji="0" lang="en-GB" sz="32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People</a:t>
            </a:r>
            <a:endPar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42" name="!!Rectangle 4">
            <a:extLst>
              <a:ext uri="{FF2B5EF4-FFF2-40B4-BE49-F238E27FC236}">
                <a16:creationId xmlns:a16="http://schemas.microsoft.com/office/drawing/2014/main" id="{81B3B451-131F-4225-B0A7-AAC1FA64015B}"/>
              </a:ext>
            </a:extLst>
          </p:cNvPr>
          <p:cNvSpPr/>
          <p:nvPr/>
        </p:nvSpPr>
        <p:spPr>
          <a:xfrm>
            <a:off x="7259343" y="2871892"/>
            <a:ext cx="1630395" cy="10992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Younger generations left behind</a:t>
            </a:r>
          </a:p>
        </p:txBody>
      </p:sp>
      <p:sp>
        <p:nvSpPr>
          <p:cNvPr id="44" name="!!Rectangle 4">
            <a:extLst>
              <a:ext uri="{FF2B5EF4-FFF2-40B4-BE49-F238E27FC236}">
                <a16:creationId xmlns:a16="http://schemas.microsoft.com/office/drawing/2014/main" id="{A426CE62-11D0-432E-9674-A1A215A067F9}"/>
              </a:ext>
            </a:extLst>
          </p:cNvPr>
          <p:cNvSpPr/>
          <p:nvPr/>
        </p:nvSpPr>
        <p:spPr>
          <a:xfrm>
            <a:off x="7287121" y="4073006"/>
            <a:ext cx="1630396" cy="15044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Elderly need not tailored towards</a:t>
            </a:r>
          </a:p>
        </p:txBody>
      </p:sp>
      <p:sp>
        <p:nvSpPr>
          <p:cNvPr id="45" name="Oval 44">
            <a:extLst>
              <a:ext uri="{FF2B5EF4-FFF2-40B4-BE49-F238E27FC236}">
                <a16:creationId xmlns:a16="http://schemas.microsoft.com/office/drawing/2014/main" id="{90CBFAD4-5E26-4139-9EAB-623CBE1069D9}"/>
              </a:ext>
            </a:extLst>
          </p:cNvPr>
          <p:cNvSpPr/>
          <p:nvPr/>
        </p:nvSpPr>
        <p:spPr>
          <a:xfrm>
            <a:off x="6368140" y="3061539"/>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7" name="Oval 46">
            <a:extLst>
              <a:ext uri="{FF2B5EF4-FFF2-40B4-BE49-F238E27FC236}">
                <a16:creationId xmlns:a16="http://schemas.microsoft.com/office/drawing/2014/main" id="{80FB7AEE-CBB8-4CD8-A284-C8FE59F4E650}"/>
              </a:ext>
            </a:extLst>
          </p:cNvPr>
          <p:cNvSpPr/>
          <p:nvPr/>
        </p:nvSpPr>
        <p:spPr>
          <a:xfrm>
            <a:off x="6395918" y="4452286"/>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48" name="!!Rectangle 4">
            <a:extLst>
              <a:ext uri="{FF2B5EF4-FFF2-40B4-BE49-F238E27FC236}">
                <a16:creationId xmlns:a16="http://schemas.microsoft.com/office/drawing/2014/main" id="{2751107B-5C4B-4E82-9D1A-A6FD9E30CEA0}"/>
              </a:ext>
            </a:extLst>
          </p:cNvPr>
          <p:cNvSpPr/>
          <p:nvPr/>
        </p:nvSpPr>
        <p:spPr>
          <a:xfrm>
            <a:off x="9269221" y="1353769"/>
            <a:ext cx="2908459"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a:t>
            </a:r>
            <a:r>
              <a:rPr kumimoji="0" lang="en-GB" sz="32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Our plan</a:t>
            </a:r>
            <a:endPar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49" name="!!Rectangle 44">
            <a:extLst>
              <a:ext uri="{FF2B5EF4-FFF2-40B4-BE49-F238E27FC236}">
                <a16:creationId xmlns:a16="http://schemas.microsoft.com/office/drawing/2014/main" id="{2B327AAB-E47C-454E-BF56-09BD65C416D5}"/>
              </a:ext>
            </a:extLst>
          </p:cNvPr>
          <p:cNvSpPr/>
          <p:nvPr/>
        </p:nvSpPr>
        <p:spPr>
          <a:xfrm>
            <a:off x="10292661" y="2434377"/>
            <a:ext cx="1771302" cy="10992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Conceptual framework for quality</a:t>
            </a:r>
          </a:p>
        </p:txBody>
      </p:sp>
      <p:sp>
        <p:nvSpPr>
          <p:cNvPr id="50" name="!!Pentagon 10">
            <a:extLst>
              <a:ext uri="{FF2B5EF4-FFF2-40B4-BE49-F238E27FC236}">
                <a16:creationId xmlns:a16="http://schemas.microsoft.com/office/drawing/2014/main" id="{4C6A8B5F-CE9B-4BD2-BBF5-1C0A7BFC60B9}"/>
              </a:ext>
            </a:extLst>
          </p:cNvPr>
          <p:cNvSpPr/>
          <p:nvPr/>
        </p:nvSpPr>
        <p:spPr>
          <a:xfrm>
            <a:off x="10292661" y="3702640"/>
            <a:ext cx="1771302" cy="20354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Framework for cross disciplinary competency and skills</a:t>
            </a:r>
          </a:p>
        </p:txBody>
      </p:sp>
      <p:sp>
        <p:nvSpPr>
          <p:cNvPr id="52" name="Oval 51">
            <a:extLst>
              <a:ext uri="{FF2B5EF4-FFF2-40B4-BE49-F238E27FC236}">
                <a16:creationId xmlns:a16="http://schemas.microsoft.com/office/drawing/2014/main" id="{2A6A3412-B063-4D24-9CE0-1EA6D1670112}"/>
              </a:ext>
            </a:extLst>
          </p:cNvPr>
          <p:cNvSpPr/>
          <p:nvPr/>
        </p:nvSpPr>
        <p:spPr>
          <a:xfrm>
            <a:off x="9401458" y="2501526"/>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54" name="Oval 53">
            <a:extLst>
              <a:ext uri="{FF2B5EF4-FFF2-40B4-BE49-F238E27FC236}">
                <a16:creationId xmlns:a16="http://schemas.microsoft.com/office/drawing/2014/main" id="{4DD5A95A-94C9-47A8-B831-6BB17D0E20FB}"/>
              </a:ext>
            </a:extLst>
          </p:cNvPr>
          <p:cNvSpPr/>
          <p:nvPr/>
        </p:nvSpPr>
        <p:spPr>
          <a:xfrm>
            <a:off x="9401458" y="4365043"/>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6" name="!!Rectangle 4">
            <a:extLst>
              <a:ext uri="{FF2B5EF4-FFF2-40B4-BE49-F238E27FC236}">
                <a16:creationId xmlns:a16="http://schemas.microsoft.com/office/drawing/2014/main" id="{BCDE9749-11D1-4E70-ADDD-B473D8BCAE74}"/>
              </a:ext>
            </a:extLst>
          </p:cNvPr>
          <p:cNvSpPr/>
          <p:nvPr/>
        </p:nvSpPr>
        <p:spPr>
          <a:xfrm>
            <a:off x="0" y="1246033"/>
            <a:ext cx="12177680" cy="549982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37" name="Rectangle 36">
            <a:extLst>
              <a:ext uri="{FF2B5EF4-FFF2-40B4-BE49-F238E27FC236}">
                <a16:creationId xmlns:a16="http://schemas.microsoft.com/office/drawing/2014/main" id="{0203F3F6-32E6-4B38-9E14-774A1E9BFB27}"/>
              </a:ext>
            </a:extLst>
          </p:cNvPr>
          <p:cNvSpPr/>
          <p:nvPr/>
        </p:nvSpPr>
        <p:spPr>
          <a:xfrm>
            <a:off x="299241" y="2868150"/>
            <a:ext cx="5634188" cy="35289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Report focused on planned settlements but existing housing stock is the greater challenge</a:t>
            </a:r>
          </a:p>
        </p:txBody>
      </p:sp>
      <p:sp>
        <p:nvSpPr>
          <p:cNvPr id="38" name="Rectangle 37">
            <a:extLst>
              <a:ext uri="{FF2B5EF4-FFF2-40B4-BE49-F238E27FC236}">
                <a16:creationId xmlns:a16="http://schemas.microsoft.com/office/drawing/2014/main" id="{00E88515-E7C3-44D4-8249-87596FBF7472}"/>
              </a:ext>
            </a:extLst>
          </p:cNvPr>
          <p:cNvSpPr/>
          <p:nvPr/>
        </p:nvSpPr>
        <p:spPr>
          <a:xfrm>
            <a:off x="6607834" y="2868150"/>
            <a:ext cx="5290026" cy="3528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Lockdown has provided significant  opportunities to learn</a:t>
            </a:r>
          </a:p>
        </p:txBody>
      </p:sp>
      <p:sp>
        <p:nvSpPr>
          <p:cNvPr id="39" name="Rectangle 38">
            <a:extLst>
              <a:ext uri="{FF2B5EF4-FFF2-40B4-BE49-F238E27FC236}">
                <a16:creationId xmlns:a16="http://schemas.microsoft.com/office/drawing/2014/main" id="{5C7C342D-B71B-4357-890D-7CE833BBB819}"/>
              </a:ext>
            </a:extLst>
          </p:cNvPr>
          <p:cNvSpPr/>
          <p:nvPr/>
        </p:nvSpPr>
        <p:spPr>
          <a:xfrm>
            <a:off x="2457388" y="1418291"/>
            <a:ext cx="6698115" cy="1266128"/>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Moving forward</a:t>
            </a:r>
          </a:p>
        </p:txBody>
      </p:sp>
    </p:spTree>
    <p:extLst>
      <p:ext uri="{BB962C8B-B14F-4D97-AF65-F5344CB8AC3E}">
        <p14:creationId xmlns:p14="http://schemas.microsoft.com/office/powerpoint/2010/main" val="898031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B7AE-E90E-4D82-8F7C-3E49C99A1B21}"/>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Learning from lockdown</a:t>
            </a:r>
            <a:endParaRPr lang="en-GB" dirty="0"/>
          </a:p>
        </p:txBody>
      </p:sp>
      <p:sp>
        <p:nvSpPr>
          <p:cNvPr id="5" name="Rectangle 4">
            <a:extLst>
              <a:ext uri="{FF2B5EF4-FFF2-40B4-BE49-F238E27FC236}">
                <a16:creationId xmlns:a16="http://schemas.microsoft.com/office/drawing/2014/main" id="{E19F7740-43AA-455E-91ED-D04257DB7DF3}"/>
              </a:ext>
            </a:extLst>
          </p:cNvPr>
          <p:cNvSpPr/>
          <p:nvPr/>
        </p:nvSpPr>
        <p:spPr>
          <a:xfrm>
            <a:off x="2312894" y="1431085"/>
            <a:ext cx="9179859" cy="934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Emerging evidence on impact of Covid-19</a:t>
            </a:r>
          </a:p>
        </p:txBody>
      </p:sp>
      <p:sp>
        <p:nvSpPr>
          <p:cNvPr id="12" name="Pentagon 10">
            <a:extLst>
              <a:ext uri="{FF2B5EF4-FFF2-40B4-BE49-F238E27FC236}">
                <a16:creationId xmlns:a16="http://schemas.microsoft.com/office/drawing/2014/main" id="{56F3776D-1991-41E5-A750-7611F7B54EF2}"/>
              </a:ext>
            </a:extLst>
          </p:cNvPr>
          <p:cNvSpPr/>
          <p:nvPr/>
        </p:nvSpPr>
        <p:spPr>
          <a:xfrm>
            <a:off x="4034689" y="2776355"/>
            <a:ext cx="7458063" cy="1268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Overcrowded, damp, unsafe homes have worsened the spread of COVID-19, and may have contributed to higher death rates in poorer areas.</a:t>
            </a:r>
          </a:p>
        </p:txBody>
      </p:sp>
      <p:sp>
        <p:nvSpPr>
          <p:cNvPr id="13" name="Oval 12">
            <a:extLst>
              <a:ext uri="{FF2B5EF4-FFF2-40B4-BE49-F238E27FC236}">
                <a16:creationId xmlns:a16="http://schemas.microsoft.com/office/drawing/2014/main" id="{404560AF-F023-44C2-A3BD-D227285AC4F3}"/>
              </a:ext>
            </a:extLst>
          </p:cNvPr>
          <p:cNvSpPr/>
          <p:nvPr/>
        </p:nvSpPr>
        <p:spPr>
          <a:xfrm>
            <a:off x="3080749" y="2981460"/>
            <a:ext cx="811955" cy="7777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4" name="Pentagon 10">
            <a:extLst>
              <a:ext uri="{FF2B5EF4-FFF2-40B4-BE49-F238E27FC236}">
                <a16:creationId xmlns:a16="http://schemas.microsoft.com/office/drawing/2014/main" id="{BD096822-F728-4AA7-B9A0-ECFD8412BF90}"/>
              </a:ext>
            </a:extLst>
          </p:cNvPr>
          <p:cNvSpPr/>
          <p:nvPr/>
        </p:nvSpPr>
        <p:spPr>
          <a:xfrm>
            <a:off x="4044427" y="4185667"/>
            <a:ext cx="7458063" cy="934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Poorer resilience in neighbourhoods with low levels of digital literacy and connectivity</a:t>
            </a:r>
          </a:p>
        </p:txBody>
      </p:sp>
      <p:sp>
        <p:nvSpPr>
          <p:cNvPr id="18" name="Oval 17">
            <a:extLst>
              <a:ext uri="{FF2B5EF4-FFF2-40B4-BE49-F238E27FC236}">
                <a16:creationId xmlns:a16="http://schemas.microsoft.com/office/drawing/2014/main" id="{EECF9BF8-8A45-48CB-8412-5D6E241F6FE6}"/>
              </a:ext>
            </a:extLst>
          </p:cNvPr>
          <p:cNvSpPr/>
          <p:nvPr/>
        </p:nvSpPr>
        <p:spPr>
          <a:xfrm>
            <a:off x="3080748" y="4277603"/>
            <a:ext cx="811955" cy="7777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pic>
        <p:nvPicPr>
          <p:cNvPr id="16" name="Picture 2" descr="What do you call the disease caused by the novel coronavirus? Covid-19">
            <a:extLst>
              <a:ext uri="{FF2B5EF4-FFF2-40B4-BE49-F238E27FC236}">
                <a16:creationId xmlns:a16="http://schemas.microsoft.com/office/drawing/2014/main" id="{5A57E34E-D420-4EC8-84F5-83FCBA4A699F}"/>
              </a:ext>
            </a:extLst>
          </p:cNvPr>
          <p:cNvPicPr>
            <a:picLocks noChangeAspect="1" noChangeArrowheads="1"/>
          </p:cNvPicPr>
          <p:nvPr/>
        </p:nvPicPr>
        <p:blipFill>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99247" y="1452254"/>
            <a:ext cx="995399" cy="9953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Lockdown, relax, repeat: how cities across the globe are going back to  coronavirus restrictions">
            <a:extLst>
              <a:ext uri="{FF2B5EF4-FFF2-40B4-BE49-F238E27FC236}">
                <a16:creationId xmlns:a16="http://schemas.microsoft.com/office/drawing/2014/main" id="{7C987715-CA68-4F6F-8FC3-FAEBC87732B8}"/>
              </a:ext>
            </a:extLst>
          </p:cNvPr>
          <p:cNvPicPr>
            <a:picLocks noChangeAspect="1" noChangeArrowheads="1"/>
          </p:cNvPicPr>
          <p:nvPr/>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300568" y="2776354"/>
            <a:ext cx="2501782" cy="3752775"/>
          </a:xfrm>
          <a:prstGeom prst="rect">
            <a:avLst/>
          </a:prstGeom>
          <a:noFill/>
          <a:extLst>
            <a:ext uri="{909E8E84-426E-40DD-AFC4-6F175D3DCCD1}">
              <a14:hiddenFill xmlns:a14="http://schemas.microsoft.com/office/drawing/2010/main">
                <a:solidFill>
                  <a:srgbClr val="FFFFFF"/>
                </a:solidFill>
              </a14:hiddenFill>
            </a:ext>
          </a:extLst>
        </p:spPr>
      </p:pic>
      <p:sp>
        <p:nvSpPr>
          <p:cNvPr id="20" name="Pentagon 10">
            <a:extLst>
              <a:ext uri="{FF2B5EF4-FFF2-40B4-BE49-F238E27FC236}">
                <a16:creationId xmlns:a16="http://schemas.microsoft.com/office/drawing/2014/main" id="{4F1C4B73-A373-4CC9-8079-1F67B51287E5}"/>
              </a:ext>
            </a:extLst>
          </p:cNvPr>
          <p:cNvSpPr/>
          <p:nvPr/>
        </p:nvSpPr>
        <p:spPr>
          <a:xfrm>
            <a:off x="4044427" y="5260424"/>
            <a:ext cx="7458063" cy="1314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Learnt the value of hyper local services i.e. 99% of those living in deprived areas can access community pharmacies within 20 mins</a:t>
            </a:r>
          </a:p>
        </p:txBody>
      </p:sp>
      <p:sp>
        <p:nvSpPr>
          <p:cNvPr id="21" name="Oval 20">
            <a:extLst>
              <a:ext uri="{FF2B5EF4-FFF2-40B4-BE49-F238E27FC236}">
                <a16:creationId xmlns:a16="http://schemas.microsoft.com/office/drawing/2014/main" id="{83FF02AC-B910-46EF-814E-E254942D1949}"/>
              </a:ext>
            </a:extLst>
          </p:cNvPr>
          <p:cNvSpPr/>
          <p:nvPr/>
        </p:nvSpPr>
        <p:spPr>
          <a:xfrm>
            <a:off x="3080748" y="5528773"/>
            <a:ext cx="811955" cy="7777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Tree>
    <p:extLst>
      <p:ext uri="{BB962C8B-B14F-4D97-AF65-F5344CB8AC3E}">
        <p14:creationId xmlns:p14="http://schemas.microsoft.com/office/powerpoint/2010/main" val="3341804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8760A-EB7A-44B5-975E-7AC27924C7A3}"/>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Background</a:t>
            </a:r>
          </a:p>
        </p:txBody>
      </p:sp>
      <p:sp>
        <p:nvSpPr>
          <p:cNvPr id="6" name="Rectangle 5">
            <a:extLst>
              <a:ext uri="{FF2B5EF4-FFF2-40B4-BE49-F238E27FC236}">
                <a16:creationId xmlns:a16="http://schemas.microsoft.com/office/drawing/2014/main" id="{34DC4855-FCAB-402E-AC77-6B8FBC56BA03}"/>
              </a:ext>
            </a:extLst>
          </p:cNvPr>
          <p:cNvSpPr/>
          <p:nvPr/>
        </p:nvSpPr>
        <p:spPr>
          <a:xfrm>
            <a:off x="300567" y="2208942"/>
            <a:ext cx="1753864" cy="543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2015</a:t>
            </a:r>
          </a:p>
        </p:txBody>
      </p:sp>
      <p:pic>
        <p:nvPicPr>
          <p:cNvPr id="1026" name="Picture 2" descr="Brexit: After the exit is before the exit">
            <a:extLst>
              <a:ext uri="{FF2B5EF4-FFF2-40B4-BE49-F238E27FC236}">
                <a16:creationId xmlns:a16="http://schemas.microsoft.com/office/drawing/2014/main" id="{54AB6F89-E408-4300-8D72-DB5926CB1887}"/>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0568" y="1236639"/>
            <a:ext cx="1753864" cy="9865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6DE4B9B-FDF0-4D80-A076-66C6DD6A95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567" y="2952611"/>
            <a:ext cx="1753864" cy="2486290"/>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EDE96A47-9323-44E1-8059-48FB8DC457A4}"/>
              </a:ext>
            </a:extLst>
          </p:cNvPr>
          <p:cNvSpPr/>
          <p:nvPr/>
        </p:nvSpPr>
        <p:spPr>
          <a:xfrm>
            <a:off x="300567" y="5621361"/>
            <a:ext cx="1753864" cy="1076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Overcoming paradox of place</a:t>
            </a:r>
          </a:p>
        </p:txBody>
      </p:sp>
      <p:sp>
        <p:nvSpPr>
          <p:cNvPr id="69" name="Rectangle 68">
            <a:extLst>
              <a:ext uri="{FF2B5EF4-FFF2-40B4-BE49-F238E27FC236}">
                <a16:creationId xmlns:a16="http://schemas.microsoft.com/office/drawing/2014/main" id="{B7CDB872-92FE-46C1-8132-2441A340FDA1}"/>
              </a:ext>
            </a:extLst>
          </p:cNvPr>
          <p:cNvSpPr/>
          <p:nvPr/>
        </p:nvSpPr>
        <p:spPr>
          <a:xfrm>
            <a:off x="2425201" y="1236639"/>
            <a:ext cx="5051363" cy="5461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Formation of BBI</a:t>
            </a:r>
          </a:p>
        </p:txBody>
      </p:sp>
      <p:pic>
        <p:nvPicPr>
          <p:cNvPr id="70" name="Picture 69" descr="DG_Logo_stack_Red.png">
            <a:extLst>
              <a:ext uri="{FF2B5EF4-FFF2-40B4-BE49-F238E27FC236}">
                <a16:creationId xmlns:a16="http://schemas.microsoft.com/office/drawing/2014/main" id="{9A6F8E63-7074-4F83-94E3-6BFF8DC06A64}"/>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5432612" y="4968030"/>
            <a:ext cx="1685025" cy="1363735"/>
          </a:xfrm>
          <a:prstGeom prst="rect">
            <a:avLst/>
          </a:prstGeom>
        </p:spPr>
      </p:pic>
    </p:spTree>
    <p:extLst>
      <p:ext uri="{BB962C8B-B14F-4D97-AF65-F5344CB8AC3E}">
        <p14:creationId xmlns:p14="http://schemas.microsoft.com/office/powerpoint/2010/main" val="114615594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B7AE-E90E-4D82-8F7C-3E49C99A1B21}"/>
              </a:ext>
            </a:extLst>
          </p:cNvPr>
          <p:cNvSpPr>
            <a:spLocks noGrp="1"/>
          </p:cNvSpPr>
          <p:nvPr>
            <p:ph type="title"/>
          </p:nvPr>
        </p:nvSpPr>
        <p:spPr/>
        <p:txBody>
          <a:bodyPr anchor="ctr" anchorCtr="0">
            <a:noAutofit/>
          </a:bodyPr>
          <a:lstStyle/>
          <a:p>
            <a:r>
              <a:rPr lang="en-GB" sz="4000" dirty="0">
                <a:latin typeface="Gadugi" panose="020B0502040204020203" pitchFamily="34" charset="0"/>
                <a:ea typeface="Gadugi" panose="020B0502040204020203" pitchFamily="34" charset="0"/>
              </a:rPr>
              <a:t>Proposed 2021-22 programme </a:t>
            </a:r>
            <a:endParaRPr lang="en-GB" sz="4000" dirty="0"/>
          </a:p>
        </p:txBody>
      </p:sp>
      <p:sp>
        <p:nvSpPr>
          <p:cNvPr id="21" name="Rectangle 20">
            <a:extLst>
              <a:ext uri="{FF2B5EF4-FFF2-40B4-BE49-F238E27FC236}">
                <a16:creationId xmlns:a16="http://schemas.microsoft.com/office/drawing/2014/main" id="{7A702F20-7AC7-4493-8602-43566960D273}"/>
              </a:ext>
            </a:extLst>
          </p:cNvPr>
          <p:cNvSpPr/>
          <p:nvPr/>
        </p:nvSpPr>
        <p:spPr>
          <a:xfrm>
            <a:off x="1439058" y="1386114"/>
            <a:ext cx="6576742" cy="1868171"/>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 playbook programme to drive momentum in 2 – 3 key locations</a:t>
            </a:r>
          </a:p>
        </p:txBody>
      </p:sp>
      <p:sp>
        <p:nvSpPr>
          <p:cNvPr id="22" name="Rectangle 21">
            <a:extLst>
              <a:ext uri="{FF2B5EF4-FFF2-40B4-BE49-F238E27FC236}">
                <a16:creationId xmlns:a16="http://schemas.microsoft.com/office/drawing/2014/main" id="{9BE9A240-7C72-49F8-BA0C-9C76A079E691}"/>
              </a:ext>
            </a:extLst>
          </p:cNvPr>
          <p:cNvSpPr/>
          <p:nvPr/>
        </p:nvSpPr>
        <p:spPr>
          <a:xfrm>
            <a:off x="1439059" y="3429000"/>
            <a:ext cx="6576740" cy="1128010"/>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Model of co-production to be used nationwide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A8156B6D-A290-4324-9D88-D7D354A5D509}"/>
              </a:ext>
            </a:extLst>
          </p:cNvPr>
          <p:cNvSpPr/>
          <p:nvPr/>
        </p:nvSpPr>
        <p:spPr>
          <a:xfrm>
            <a:off x="1439059" y="4731725"/>
            <a:ext cx="6576740" cy="1868400"/>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Share learning to inform MHCLG and NHS national policy at key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146" name="Picture 2" descr="The best magnifying glass - Chicago Tribune">
            <a:extLst>
              <a:ext uri="{FF2B5EF4-FFF2-40B4-BE49-F238E27FC236}">
                <a16:creationId xmlns:a16="http://schemas.microsoft.com/office/drawing/2014/main" id="{62809752-60D3-4B7F-9622-8BD8C8CDFAC1}"/>
              </a:ext>
            </a:extLst>
          </p:cNvPr>
          <p:cNvPicPr>
            <a:picLocks noChangeAspect="1" noChangeArrowheads="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015799" y="1386114"/>
            <a:ext cx="3327053" cy="1871468"/>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a:extLst>
              <a:ext uri="{FF2B5EF4-FFF2-40B4-BE49-F238E27FC236}">
                <a16:creationId xmlns:a16="http://schemas.microsoft.com/office/drawing/2014/main" id="{D74F350C-C871-4643-9F3C-9B29788CC1F3}"/>
              </a:ext>
            </a:extLst>
          </p:cNvPr>
          <p:cNvSpPr/>
          <p:nvPr/>
        </p:nvSpPr>
        <p:spPr>
          <a:xfrm>
            <a:off x="300567" y="1931304"/>
            <a:ext cx="811955" cy="777789"/>
          </a:xfrm>
          <a:prstGeom prst="ellipse">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5" name="Oval 24">
            <a:extLst>
              <a:ext uri="{FF2B5EF4-FFF2-40B4-BE49-F238E27FC236}">
                <a16:creationId xmlns:a16="http://schemas.microsoft.com/office/drawing/2014/main" id="{8D8B0440-4E30-4199-A9C9-E7F35A7ECCC2}"/>
              </a:ext>
            </a:extLst>
          </p:cNvPr>
          <p:cNvSpPr/>
          <p:nvPr/>
        </p:nvSpPr>
        <p:spPr>
          <a:xfrm>
            <a:off x="300566" y="3604110"/>
            <a:ext cx="811955" cy="777789"/>
          </a:xfrm>
          <a:prstGeom prst="ellipse">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pic>
        <p:nvPicPr>
          <p:cNvPr id="6148" name="Picture 4" descr="Placemaking - 1000 Friends of Wisconsin">
            <a:extLst>
              <a:ext uri="{FF2B5EF4-FFF2-40B4-BE49-F238E27FC236}">
                <a16:creationId xmlns:a16="http://schemas.microsoft.com/office/drawing/2014/main" id="{0A740C56-A6A0-43B1-A2B3-FDF76AA74AD4}"/>
              </a:ext>
            </a:extLst>
          </p:cNvPr>
          <p:cNvPicPr>
            <a:picLocks noChangeAspect="1" noChangeArrowheads="1"/>
          </p:cNvPicPr>
          <p:nvPr/>
        </p:nvPicPr>
        <p:blipFill rotWithShape="1">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8015799" y="3429000"/>
            <a:ext cx="3327053" cy="1128010"/>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a:extLst>
              <a:ext uri="{FF2B5EF4-FFF2-40B4-BE49-F238E27FC236}">
                <a16:creationId xmlns:a16="http://schemas.microsoft.com/office/drawing/2014/main" id="{13FBC572-DF24-4F49-9C0F-48C0329B2DA3}"/>
              </a:ext>
            </a:extLst>
          </p:cNvPr>
          <p:cNvSpPr/>
          <p:nvPr/>
        </p:nvSpPr>
        <p:spPr>
          <a:xfrm>
            <a:off x="300566" y="5276916"/>
            <a:ext cx="811955" cy="777789"/>
          </a:xfrm>
          <a:prstGeom prst="ellipse">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pic>
        <p:nvPicPr>
          <p:cNvPr id="6150" name="Picture 6" descr="Interior design students work out new designs for Recreational Sports Tech  fitness studios | VTx | Virginia Tech">
            <a:extLst>
              <a:ext uri="{FF2B5EF4-FFF2-40B4-BE49-F238E27FC236}">
                <a16:creationId xmlns:a16="http://schemas.microsoft.com/office/drawing/2014/main" id="{9C2DF90E-B71C-405B-BE0B-F72F174F8F36}"/>
              </a:ext>
            </a:extLst>
          </p:cNvPr>
          <p:cNvPicPr>
            <a:picLocks noChangeAspect="1" noChangeArrowheads="1"/>
          </p:cNvPicPr>
          <p:nvPr/>
        </p:nvPicPr>
        <p:blipFill rotWithShape="1">
          <a:blip r:embed="rId5"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8015799" y="4728428"/>
            <a:ext cx="3327053" cy="186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876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FFB3-0E47-4A3F-ADDF-0CCB7BF9194D}"/>
              </a:ext>
            </a:extLst>
          </p:cNvPr>
          <p:cNvSpPr>
            <a:spLocks noGrp="1"/>
          </p:cNvSpPr>
          <p:nvPr>
            <p:ph type="title"/>
          </p:nvPr>
        </p:nvSpPr>
        <p:spPr>
          <a:xfrm>
            <a:off x="300567" y="297127"/>
            <a:ext cx="10432390" cy="765175"/>
          </a:xfrm>
        </p:spPr>
        <p:txBody>
          <a:bodyPr anchor="ctr" anchorCtr="0">
            <a:noAutofit/>
          </a:bodyPr>
          <a:lstStyle/>
          <a:p>
            <a:r>
              <a:rPr lang="en-GB" sz="3600" dirty="0"/>
              <a:t>Discussion points to inform programme</a:t>
            </a:r>
          </a:p>
        </p:txBody>
      </p:sp>
      <p:sp>
        <p:nvSpPr>
          <p:cNvPr id="39" name="!!Pentagon 10">
            <a:extLst>
              <a:ext uri="{FF2B5EF4-FFF2-40B4-BE49-F238E27FC236}">
                <a16:creationId xmlns:a16="http://schemas.microsoft.com/office/drawing/2014/main" id="{F74B2575-1D39-4616-BD07-874EF362D627}"/>
              </a:ext>
            </a:extLst>
          </p:cNvPr>
          <p:cNvSpPr/>
          <p:nvPr/>
        </p:nvSpPr>
        <p:spPr>
          <a:xfrm>
            <a:off x="1408082" y="1417743"/>
            <a:ext cx="9504758" cy="1585936"/>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Has lockdown fundamentally changed the approach to the design and delivery of existing housing and new settlements? Or are the dynamics elastic?</a:t>
            </a:r>
          </a:p>
        </p:txBody>
      </p:sp>
      <p:sp>
        <p:nvSpPr>
          <p:cNvPr id="40" name="!!Oval 98">
            <a:extLst>
              <a:ext uri="{FF2B5EF4-FFF2-40B4-BE49-F238E27FC236}">
                <a16:creationId xmlns:a16="http://schemas.microsoft.com/office/drawing/2014/main" id="{1B6AB78C-6D26-42BE-9AA4-CC11A20135C6}"/>
              </a:ext>
            </a:extLst>
          </p:cNvPr>
          <p:cNvSpPr/>
          <p:nvPr/>
        </p:nvSpPr>
        <p:spPr>
          <a:xfrm>
            <a:off x="300567" y="1821816"/>
            <a:ext cx="763528" cy="777789"/>
          </a:xfrm>
          <a:prstGeom prst="ellipse">
            <a:avLst/>
          </a:prstGeom>
          <a:solidFill>
            <a:srgbClr val="D6043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3" name="Pentagon 10">
            <a:extLst>
              <a:ext uri="{FF2B5EF4-FFF2-40B4-BE49-F238E27FC236}">
                <a16:creationId xmlns:a16="http://schemas.microsoft.com/office/drawing/2014/main" id="{5932CBEF-136A-4FAF-B44D-5EA9C402EAD1}"/>
              </a:ext>
            </a:extLst>
          </p:cNvPr>
          <p:cNvSpPr/>
          <p:nvPr/>
        </p:nvSpPr>
        <p:spPr>
          <a:xfrm>
            <a:off x="1408083" y="3121227"/>
            <a:ext cx="9504758" cy="1585937"/>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the appetite for using community engagement (not consultation) and place to drive design and delivery of housing agendas? </a:t>
            </a:r>
          </a:p>
        </p:txBody>
      </p:sp>
      <p:sp>
        <p:nvSpPr>
          <p:cNvPr id="44" name="!!Oval 99">
            <a:extLst>
              <a:ext uri="{FF2B5EF4-FFF2-40B4-BE49-F238E27FC236}">
                <a16:creationId xmlns:a16="http://schemas.microsoft.com/office/drawing/2014/main" id="{F9A36377-A4B8-4CB7-9F05-0663CFAD74BF}"/>
              </a:ext>
            </a:extLst>
          </p:cNvPr>
          <p:cNvSpPr/>
          <p:nvPr/>
        </p:nvSpPr>
        <p:spPr>
          <a:xfrm>
            <a:off x="300568" y="3464428"/>
            <a:ext cx="763528" cy="777789"/>
          </a:xfrm>
          <a:prstGeom prst="ellipse">
            <a:avLst/>
          </a:prstGeom>
          <a:solidFill>
            <a:srgbClr val="D6043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9" name="Pentagon 10">
            <a:extLst>
              <a:ext uri="{FF2B5EF4-FFF2-40B4-BE49-F238E27FC236}">
                <a16:creationId xmlns:a16="http://schemas.microsoft.com/office/drawing/2014/main" id="{79D6DC27-70A4-4044-8CFD-A1442F252BFE}"/>
              </a:ext>
            </a:extLst>
          </p:cNvPr>
          <p:cNvSpPr/>
          <p:nvPr/>
        </p:nvSpPr>
        <p:spPr>
          <a:xfrm>
            <a:off x="1408082" y="4824712"/>
            <a:ext cx="9504758" cy="1585937"/>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Are we building meaningfully upon elements from the levelling up agenda, NHS long term plan, and education reform to inform the way forward?</a:t>
            </a:r>
          </a:p>
        </p:txBody>
      </p:sp>
      <p:sp>
        <p:nvSpPr>
          <p:cNvPr id="10" name="!!Oval 98">
            <a:extLst>
              <a:ext uri="{FF2B5EF4-FFF2-40B4-BE49-F238E27FC236}">
                <a16:creationId xmlns:a16="http://schemas.microsoft.com/office/drawing/2014/main" id="{2F561A02-7D01-4B64-AA5A-2C2FA867C2FC}"/>
              </a:ext>
            </a:extLst>
          </p:cNvPr>
          <p:cNvSpPr/>
          <p:nvPr/>
        </p:nvSpPr>
        <p:spPr>
          <a:xfrm>
            <a:off x="303816" y="5228785"/>
            <a:ext cx="763528" cy="777789"/>
          </a:xfrm>
          <a:prstGeom prst="ellipse">
            <a:avLst/>
          </a:prstGeom>
          <a:solidFill>
            <a:srgbClr val="D6043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Tree>
    <p:extLst>
      <p:ext uri="{BB962C8B-B14F-4D97-AF65-F5344CB8AC3E}">
        <p14:creationId xmlns:p14="http://schemas.microsoft.com/office/powerpoint/2010/main" val="2109935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FFB3-0E47-4A3F-ADDF-0CCB7BF9194D}"/>
              </a:ext>
            </a:extLst>
          </p:cNvPr>
          <p:cNvSpPr>
            <a:spLocks noGrp="1"/>
          </p:cNvSpPr>
          <p:nvPr>
            <p:ph type="title"/>
          </p:nvPr>
        </p:nvSpPr>
        <p:spPr>
          <a:xfrm>
            <a:off x="300567" y="297127"/>
            <a:ext cx="10432390" cy="765175"/>
          </a:xfrm>
        </p:spPr>
        <p:txBody>
          <a:bodyPr anchor="ctr" anchorCtr="0">
            <a:noAutofit/>
          </a:bodyPr>
          <a:lstStyle/>
          <a:p>
            <a:r>
              <a:rPr lang="en-GB" sz="4000" dirty="0"/>
              <a:t>Learning from Lockdown Roundtable</a:t>
            </a:r>
          </a:p>
        </p:txBody>
      </p:sp>
      <p:sp>
        <p:nvSpPr>
          <p:cNvPr id="39" name="!!Pentagon 10">
            <a:extLst>
              <a:ext uri="{FF2B5EF4-FFF2-40B4-BE49-F238E27FC236}">
                <a16:creationId xmlns:a16="http://schemas.microsoft.com/office/drawing/2014/main" id="{F74B2575-1D39-4616-BD07-874EF362D627}"/>
              </a:ext>
            </a:extLst>
          </p:cNvPr>
          <p:cNvSpPr/>
          <p:nvPr/>
        </p:nvSpPr>
        <p:spPr>
          <a:xfrm>
            <a:off x="300567" y="1417743"/>
            <a:ext cx="11026196" cy="2407498"/>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Breaking Barriers Innovations hosted a roundtable event on 29</a:t>
            </a:r>
            <a:r>
              <a:rPr kumimoji="0" lang="en-GB" sz="28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th</a:t>
            </a: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June 2021 chaired by David Orr CBE, former Chief Executive of the National Housing Federation, and attended by over 20 housing, planning, public health, and NHS representatives from the organisations below:</a:t>
            </a:r>
          </a:p>
        </p:txBody>
      </p:sp>
      <p:sp>
        <p:nvSpPr>
          <p:cNvPr id="12" name="Rectangle 11">
            <a:extLst>
              <a:ext uri="{FF2B5EF4-FFF2-40B4-BE49-F238E27FC236}">
                <a16:creationId xmlns:a16="http://schemas.microsoft.com/office/drawing/2014/main" id="{7C66B8A9-0047-47F4-A99C-38D247DD7E54}"/>
              </a:ext>
            </a:extLst>
          </p:cNvPr>
          <p:cNvSpPr/>
          <p:nvPr/>
        </p:nvSpPr>
        <p:spPr>
          <a:xfrm>
            <a:off x="300568" y="4055806"/>
            <a:ext cx="2531122" cy="2544319"/>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Essex County Council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Staffordshire County Council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Somerset County Council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Teignbridge District Council</a:t>
            </a:r>
          </a:p>
        </p:txBody>
      </p:sp>
      <p:sp>
        <p:nvSpPr>
          <p:cNvPr id="14" name="Rectangle 13">
            <a:extLst>
              <a:ext uri="{FF2B5EF4-FFF2-40B4-BE49-F238E27FC236}">
                <a16:creationId xmlns:a16="http://schemas.microsoft.com/office/drawing/2014/main" id="{BC5C9AEB-4726-4395-8180-F778F960D76C}"/>
              </a:ext>
            </a:extLst>
          </p:cNvPr>
          <p:cNvSpPr/>
          <p:nvPr/>
        </p:nvSpPr>
        <p:spPr>
          <a:xfrm>
            <a:off x="2964426" y="4055806"/>
            <a:ext cx="2698955" cy="2544319"/>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London Borough of Havering Council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Lancashire Teaching Hospitals NHS Foundation Trust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Exeter Council</a:t>
            </a:r>
            <a:endParaRPr lang="en-GB" b="1" dirty="0">
              <a:solidFill>
                <a:prstClr val="white"/>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prstClr val="white"/>
                </a:solidFill>
                <a:latin typeface="Arial" panose="020B0604020202020204" pitchFamily="34" charset="0"/>
                <a:cs typeface="Arial" panose="020B0604020202020204" pitchFamily="34" charset="0"/>
              </a:rPr>
              <a:t>HACT</a:t>
            </a:r>
            <a:endPar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5BE65BCA-9464-4C6C-B3A5-4AFEB697F876}"/>
              </a:ext>
            </a:extLst>
          </p:cNvPr>
          <p:cNvSpPr/>
          <p:nvPr/>
        </p:nvSpPr>
        <p:spPr>
          <a:xfrm>
            <a:off x="5796117" y="4055806"/>
            <a:ext cx="2698955" cy="2544319"/>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Runnymede Borough Council</a:t>
            </a:r>
            <a:endParaRPr lang="en-GB" b="1" dirty="0">
              <a:solidFill>
                <a:prstClr val="white"/>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Exeter City Council</a:t>
            </a:r>
            <a:endParaRPr lang="en-GB" b="1" dirty="0">
              <a:solidFill>
                <a:prstClr val="white"/>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Lincolnshire County Council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prstClr val="white"/>
                </a:solidFill>
                <a:latin typeface="Arial" panose="020B0604020202020204" pitchFamily="34" charset="0"/>
                <a:cs typeface="Arial" panose="020B0604020202020204" pitchFamily="34" charset="0"/>
              </a:rPr>
              <a:t>British Red Cross</a:t>
            </a:r>
            <a:endPar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prstClr val="white"/>
                </a:solidFill>
                <a:latin typeface="Arial" panose="020B0604020202020204" pitchFamily="34" charset="0"/>
                <a:cs typeface="Arial" panose="020B0604020202020204" pitchFamily="34" charset="0"/>
              </a:rPr>
              <a:t>Campaign to End Loneliness</a:t>
            </a:r>
            <a:endPar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6B12E6E6-C0FD-4CAF-82CB-CE08FAEE67F2}"/>
              </a:ext>
            </a:extLst>
          </p:cNvPr>
          <p:cNvSpPr/>
          <p:nvPr/>
        </p:nvSpPr>
        <p:spPr>
          <a:xfrm>
            <a:off x="8627808" y="4055806"/>
            <a:ext cx="2698955" cy="2544319"/>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Public Health England</a:t>
            </a:r>
            <a:endParaRPr lang="en-GB" b="1" dirty="0">
              <a:solidFill>
                <a:prstClr val="white"/>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NHS Solent Trust</a:t>
            </a:r>
            <a:endParaRPr lang="en-GB" b="1" dirty="0">
              <a:solidFill>
                <a:prstClr val="white"/>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Northumbria Healthcare NHS Foundation Trust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prstClr val="white"/>
                </a:solidFill>
                <a:latin typeface="Arial" panose="020B0604020202020204" pitchFamily="34" charset="0"/>
                <a:cs typeface="Arial" panose="020B0604020202020204" pitchFamily="34" charset="0"/>
              </a:rPr>
              <a:t>Norfolk County Council </a:t>
            </a:r>
            <a:endPar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8715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FFB3-0E47-4A3F-ADDF-0CCB7BF9194D}"/>
              </a:ext>
            </a:extLst>
          </p:cNvPr>
          <p:cNvSpPr>
            <a:spLocks noGrp="1"/>
          </p:cNvSpPr>
          <p:nvPr>
            <p:ph type="title"/>
          </p:nvPr>
        </p:nvSpPr>
        <p:spPr>
          <a:xfrm>
            <a:off x="300567" y="297127"/>
            <a:ext cx="10432390" cy="765175"/>
          </a:xfrm>
        </p:spPr>
        <p:txBody>
          <a:bodyPr anchor="ctr" anchorCtr="0">
            <a:noAutofit/>
          </a:bodyPr>
          <a:lstStyle/>
          <a:p>
            <a:r>
              <a:rPr lang="en-GB" sz="4000" dirty="0"/>
              <a:t>Learning from Lockdown Roundtable</a:t>
            </a:r>
          </a:p>
        </p:txBody>
      </p:sp>
      <p:sp>
        <p:nvSpPr>
          <p:cNvPr id="39" name="!!Pentagon 10">
            <a:extLst>
              <a:ext uri="{FF2B5EF4-FFF2-40B4-BE49-F238E27FC236}">
                <a16:creationId xmlns:a16="http://schemas.microsoft.com/office/drawing/2014/main" id="{F74B2575-1D39-4616-BD07-874EF362D627}"/>
              </a:ext>
            </a:extLst>
          </p:cNvPr>
          <p:cNvSpPr/>
          <p:nvPr/>
        </p:nvSpPr>
        <p:spPr>
          <a:xfrm>
            <a:off x="300567" y="1417743"/>
            <a:ext cx="11026196" cy="2407498"/>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Breaking Barriers Innovations hosted a roundtable event on 29</a:t>
            </a:r>
            <a:r>
              <a:rPr kumimoji="0" lang="en-GB" sz="28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th</a:t>
            </a: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June 2021 chaired by David Orr CBE, former Chief Executive of the National Housing Federation, and attended by over 20 housing, planning, public health, and NHS representatives from the organisations below:</a:t>
            </a:r>
          </a:p>
        </p:txBody>
      </p:sp>
      <p:sp>
        <p:nvSpPr>
          <p:cNvPr id="12" name="Rectangle 11">
            <a:extLst>
              <a:ext uri="{FF2B5EF4-FFF2-40B4-BE49-F238E27FC236}">
                <a16:creationId xmlns:a16="http://schemas.microsoft.com/office/drawing/2014/main" id="{7C66B8A9-0047-47F4-A99C-38D247DD7E54}"/>
              </a:ext>
            </a:extLst>
          </p:cNvPr>
          <p:cNvSpPr/>
          <p:nvPr/>
        </p:nvSpPr>
        <p:spPr>
          <a:xfrm>
            <a:off x="300568" y="4055806"/>
            <a:ext cx="2531122" cy="2544319"/>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Essex County Council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Staffordshire County Council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Somerset County Council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Teignbridge District Council</a:t>
            </a:r>
          </a:p>
        </p:txBody>
      </p:sp>
      <p:sp>
        <p:nvSpPr>
          <p:cNvPr id="14" name="Rectangle 13">
            <a:extLst>
              <a:ext uri="{FF2B5EF4-FFF2-40B4-BE49-F238E27FC236}">
                <a16:creationId xmlns:a16="http://schemas.microsoft.com/office/drawing/2014/main" id="{BC5C9AEB-4726-4395-8180-F778F960D76C}"/>
              </a:ext>
            </a:extLst>
          </p:cNvPr>
          <p:cNvSpPr/>
          <p:nvPr/>
        </p:nvSpPr>
        <p:spPr>
          <a:xfrm>
            <a:off x="2964426" y="4055806"/>
            <a:ext cx="2698955" cy="2544319"/>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London Borough of Havering Council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Lancashire Teaching Hospitals NHS Foundation Trust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Exeter Council</a:t>
            </a:r>
            <a:endParaRPr lang="en-GB" b="1" dirty="0">
              <a:solidFill>
                <a:prstClr val="white"/>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prstClr val="white"/>
                </a:solidFill>
                <a:latin typeface="Arial" panose="020B0604020202020204" pitchFamily="34" charset="0"/>
                <a:cs typeface="Arial" panose="020B0604020202020204" pitchFamily="34" charset="0"/>
              </a:rPr>
              <a:t>HACT</a:t>
            </a:r>
            <a:endPar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5BE65BCA-9464-4C6C-B3A5-4AFEB697F876}"/>
              </a:ext>
            </a:extLst>
          </p:cNvPr>
          <p:cNvSpPr/>
          <p:nvPr/>
        </p:nvSpPr>
        <p:spPr>
          <a:xfrm>
            <a:off x="5796117" y="4055806"/>
            <a:ext cx="2698955" cy="2544319"/>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Runnymede Borough Council</a:t>
            </a:r>
            <a:endParaRPr lang="en-GB" b="1" dirty="0">
              <a:solidFill>
                <a:prstClr val="white"/>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Exeter City Council</a:t>
            </a:r>
            <a:endParaRPr lang="en-GB" b="1" dirty="0">
              <a:solidFill>
                <a:prstClr val="white"/>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Lincolnshire County Council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prstClr val="white"/>
                </a:solidFill>
                <a:latin typeface="Arial" panose="020B0604020202020204" pitchFamily="34" charset="0"/>
                <a:cs typeface="Arial" panose="020B0604020202020204" pitchFamily="34" charset="0"/>
              </a:rPr>
              <a:t>British Red Cross</a:t>
            </a:r>
            <a:endPar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prstClr val="white"/>
                </a:solidFill>
                <a:latin typeface="Arial" panose="020B0604020202020204" pitchFamily="34" charset="0"/>
                <a:cs typeface="Arial" panose="020B0604020202020204" pitchFamily="34" charset="0"/>
              </a:rPr>
              <a:t>Campaign to End Loneliness</a:t>
            </a:r>
            <a:endPar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6B12E6E6-C0FD-4CAF-82CB-CE08FAEE67F2}"/>
              </a:ext>
            </a:extLst>
          </p:cNvPr>
          <p:cNvSpPr/>
          <p:nvPr/>
        </p:nvSpPr>
        <p:spPr>
          <a:xfrm>
            <a:off x="8627808" y="4055806"/>
            <a:ext cx="2698955" cy="2544319"/>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Public Health England</a:t>
            </a:r>
            <a:endParaRPr lang="en-GB" b="1" dirty="0">
              <a:solidFill>
                <a:prstClr val="white"/>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NHS Solent Trust</a:t>
            </a:r>
            <a:endParaRPr lang="en-GB" b="1" dirty="0">
              <a:solidFill>
                <a:prstClr val="white"/>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Northumbria Healthcare NHS Foundation Trust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prstClr val="white"/>
                </a:solidFill>
                <a:latin typeface="Arial" panose="020B0604020202020204" pitchFamily="34" charset="0"/>
                <a:cs typeface="Arial" panose="020B0604020202020204" pitchFamily="34" charset="0"/>
              </a:rPr>
              <a:t>Norfolk County Council </a:t>
            </a:r>
            <a:endPar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4">
            <a:extLst>
              <a:ext uri="{FF2B5EF4-FFF2-40B4-BE49-F238E27FC236}">
                <a16:creationId xmlns:a16="http://schemas.microsoft.com/office/drawing/2014/main" id="{9BB8916F-E787-49E1-9B27-8B93D81F15A7}"/>
              </a:ext>
            </a:extLst>
          </p:cNvPr>
          <p:cNvSpPr/>
          <p:nvPr/>
        </p:nvSpPr>
        <p:spPr>
          <a:xfrm>
            <a:off x="167641" y="1372022"/>
            <a:ext cx="11460479" cy="5303098"/>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9" name="Pentagon 10">
            <a:extLst>
              <a:ext uri="{FF2B5EF4-FFF2-40B4-BE49-F238E27FC236}">
                <a16:creationId xmlns:a16="http://schemas.microsoft.com/office/drawing/2014/main" id="{9B4BBD17-4585-4AC5-BDE8-7D6CDFE8AE00}"/>
              </a:ext>
            </a:extLst>
          </p:cNvPr>
          <p:cNvSpPr/>
          <p:nvPr/>
        </p:nvSpPr>
        <p:spPr>
          <a:xfrm>
            <a:off x="300567" y="2327092"/>
            <a:ext cx="10612273" cy="3387908"/>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following slides are a thematic review of anonymised comments from the day and BBI analysis of what this means going forward</a:t>
            </a:r>
          </a:p>
        </p:txBody>
      </p:sp>
    </p:spTree>
    <p:extLst>
      <p:ext uri="{BB962C8B-B14F-4D97-AF65-F5344CB8AC3E}">
        <p14:creationId xmlns:p14="http://schemas.microsoft.com/office/powerpoint/2010/main" val="454572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14971BD3-B7E3-4942-B0B0-803553DD5619}"/>
              </a:ext>
            </a:extLst>
          </p:cNvPr>
          <p:cNvSpPr/>
          <p:nvPr/>
        </p:nvSpPr>
        <p:spPr>
          <a:xfrm>
            <a:off x="4959458" y="0"/>
            <a:ext cx="723254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We cannot generalise the impact that lockdown has had – those who can’t work from home have had a more challenging time in some respects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Massive rise in need for single dwelling properties for people with complex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The new definition of middle class is that you can work from home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People in retail who have lost their jobs or been furloughed have spent most of their time at home – huge impact on them</a:t>
            </a:r>
            <a:endParaRPr kumimoji="0" lang="en-GB" sz="20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p:txBody>
      </p:sp>
      <p:sp>
        <p:nvSpPr>
          <p:cNvPr id="14" name="!!Rectangle 4">
            <a:extLst>
              <a:ext uri="{FF2B5EF4-FFF2-40B4-BE49-F238E27FC236}">
                <a16:creationId xmlns:a16="http://schemas.microsoft.com/office/drawing/2014/main" id="{5E8CC255-DEC5-4C3E-9787-D5628A27CF75}"/>
              </a:ext>
            </a:extLst>
          </p:cNvPr>
          <p:cNvSpPr/>
          <p:nvPr/>
        </p:nvSpPr>
        <p:spPr>
          <a:xfrm>
            <a:off x="0" y="3673098"/>
            <a:ext cx="4788976" cy="318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Unequal impact of lockdown</a:t>
            </a:r>
          </a:p>
        </p:txBody>
      </p:sp>
      <p:pic>
        <p:nvPicPr>
          <p:cNvPr id="2050" name="Picture 2" descr="Coping with Covid – How the construction industry can move forward |  Institution of Civil Engineers">
            <a:extLst>
              <a:ext uri="{FF2B5EF4-FFF2-40B4-BE49-F238E27FC236}">
                <a16:creationId xmlns:a16="http://schemas.microsoft.com/office/drawing/2014/main" id="{40E42B22-A608-4A5A-BBC7-C7D21544BC5E}"/>
              </a:ext>
            </a:extLst>
          </p:cNvPr>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1" y="0"/>
            <a:ext cx="4788976" cy="368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94649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14971BD3-B7E3-4942-B0B0-803553DD5619}"/>
              </a:ext>
            </a:extLst>
          </p:cNvPr>
          <p:cNvSpPr/>
          <p:nvPr/>
        </p:nvSpPr>
        <p:spPr>
          <a:xfrm>
            <a:off x="4959458" y="0"/>
            <a:ext cx="723254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We cannot generalise the impact that lockdown has had – those who can’t work from home have had a more challenging time in some respects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Massive rise in need for single dwelling properties for people with complex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The new definition of middle class is that you can work from home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People in retail who have lost their jobs or been furloughed have spent most of their time at home – huge impact on them</a:t>
            </a:r>
            <a:endParaRPr kumimoji="0" lang="en-GB" sz="20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p:txBody>
      </p:sp>
      <p:sp>
        <p:nvSpPr>
          <p:cNvPr id="14" name="!!Rectangle 4">
            <a:extLst>
              <a:ext uri="{FF2B5EF4-FFF2-40B4-BE49-F238E27FC236}">
                <a16:creationId xmlns:a16="http://schemas.microsoft.com/office/drawing/2014/main" id="{5E8CC255-DEC5-4C3E-9787-D5628A27CF75}"/>
              </a:ext>
            </a:extLst>
          </p:cNvPr>
          <p:cNvSpPr/>
          <p:nvPr/>
        </p:nvSpPr>
        <p:spPr>
          <a:xfrm>
            <a:off x="0" y="3673098"/>
            <a:ext cx="4788976" cy="318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Unequal impact of lockdown</a:t>
            </a:r>
          </a:p>
        </p:txBody>
      </p:sp>
      <p:pic>
        <p:nvPicPr>
          <p:cNvPr id="2050" name="Picture 2" descr="Coping with Covid – How the construction industry can move forward |  Institution of Civil Engineers">
            <a:extLst>
              <a:ext uri="{FF2B5EF4-FFF2-40B4-BE49-F238E27FC236}">
                <a16:creationId xmlns:a16="http://schemas.microsoft.com/office/drawing/2014/main" id="{40E42B22-A608-4A5A-BBC7-C7D21544BC5E}"/>
              </a:ext>
            </a:extLst>
          </p:cNvPr>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1" y="0"/>
            <a:ext cx="4788976" cy="36842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86D7819-ED94-4B5F-818E-021059E9D9C9}"/>
              </a:ext>
            </a:extLst>
          </p:cNvPr>
          <p:cNvSpPr/>
          <p:nvPr/>
        </p:nvSpPr>
        <p:spPr>
          <a:xfrm>
            <a:off x="4788975" y="0"/>
            <a:ext cx="7403023" cy="68580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7" name="Pentagon 10">
            <a:extLst>
              <a:ext uri="{FF2B5EF4-FFF2-40B4-BE49-F238E27FC236}">
                <a16:creationId xmlns:a16="http://schemas.microsoft.com/office/drawing/2014/main" id="{BB55BBDE-F9EC-463F-8E6E-0BB58F53B0A1}"/>
              </a:ext>
            </a:extLst>
          </p:cNvPr>
          <p:cNvSpPr/>
          <p:nvPr/>
        </p:nvSpPr>
        <p:spPr>
          <a:xfrm>
            <a:off x="5673544" y="1291233"/>
            <a:ext cx="5633884" cy="4763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prstClr val="white"/>
                </a:solidFill>
                <a:latin typeface="Arial" panose="020B0604020202020204" pitchFamily="34" charset="0"/>
                <a:cs typeface="Arial" panose="020B0604020202020204" pitchFamily="34" charset="0"/>
              </a:rPr>
              <a:t>Lessons from lockdown, particularly around employment need to be sourced from multiple experiences</a:t>
            </a: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1495109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14971BD3-B7E3-4942-B0B0-803553DD5619}"/>
              </a:ext>
            </a:extLst>
          </p:cNvPr>
          <p:cNvSpPr/>
          <p:nvPr/>
        </p:nvSpPr>
        <p:spPr>
          <a:xfrm>
            <a:off x="4959458" y="0"/>
            <a:ext cx="723254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There have been changes in travel patterns and how people spend their leisure time which has meant that some people have able to spend more time with their communities and families during the lockdown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20% of pubs have permanently closed and the loss of community infrastructure for people to bump into each other has made it harder to be social and to connect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Places with strong social connections have been better able to manage consequences of lockdown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Street WhatsApp groups and meeting neighbours when clapping for carers – is this a moment in time or will some these connections be cemented?</a:t>
            </a:r>
          </a:p>
        </p:txBody>
      </p:sp>
      <p:sp>
        <p:nvSpPr>
          <p:cNvPr id="14" name="!!Rectangle 4">
            <a:extLst>
              <a:ext uri="{FF2B5EF4-FFF2-40B4-BE49-F238E27FC236}">
                <a16:creationId xmlns:a16="http://schemas.microsoft.com/office/drawing/2014/main" id="{5E8CC255-DEC5-4C3E-9787-D5628A27CF75}"/>
              </a:ext>
            </a:extLst>
          </p:cNvPr>
          <p:cNvSpPr/>
          <p:nvPr/>
        </p:nvSpPr>
        <p:spPr>
          <a:xfrm>
            <a:off x="0" y="3673098"/>
            <a:ext cx="4788976" cy="318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Loneliness and lockdown</a:t>
            </a:r>
          </a:p>
        </p:txBody>
      </p:sp>
      <p:pic>
        <p:nvPicPr>
          <p:cNvPr id="7170" name="Picture 2" descr="Loneliness during the COVID-19 pandemic: Fight it with kindness | UCHealth  Today">
            <a:extLst>
              <a:ext uri="{FF2B5EF4-FFF2-40B4-BE49-F238E27FC236}">
                <a16:creationId xmlns:a16="http://schemas.microsoft.com/office/drawing/2014/main" id="{77ABC3F7-1E68-4D86-BBE6-D680E210A0DC}"/>
              </a:ext>
            </a:extLst>
          </p:cNvPr>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0" y="1"/>
            <a:ext cx="4788976" cy="3673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89633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14971BD3-B7E3-4942-B0B0-803553DD5619}"/>
              </a:ext>
            </a:extLst>
          </p:cNvPr>
          <p:cNvSpPr/>
          <p:nvPr/>
        </p:nvSpPr>
        <p:spPr>
          <a:xfrm>
            <a:off x="4959458" y="0"/>
            <a:ext cx="723254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There have been changes in travel patterns and how people spend their leisure time which has meant that some people have able to spend more time with their communities and families during the lockdown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20% of pubs have permanently closed and the loss of community infrastructure for people to bump into each other has made it harder to be social and to connect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Places with strong social connections have been better able to manage consequences of lockdown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Street WhatsApp groups and meeting neighbours when clapping for carers – is this a moment in time or will some these connections be cemented?</a:t>
            </a:r>
          </a:p>
        </p:txBody>
      </p:sp>
      <p:sp>
        <p:nvSpPr>
          <p:cNvPr id="14" name="!!Rectangle 4">
            <a:extLst>
              <a:ext uri="{FF2B5EF4-FFF2-40B4-BE49-F238E27FC236}">
                <a16:creationId xmlns:a16="http://schemas.microsoft.com/office/drawing/2014/main" id="{5E8CC255-DEC5-4C3E-9787-D5628A27CF75}"/>
              </a:ext>
            </a:extLst>
          </p:cNvPr>
          <p:cNvSpPr/>
          <p:nvPr/>
        </p:nvSpPr>
        <p:spPr>
          <a:xfrm>
            <a:off x="0" y="3673098"/>
            <a:ext cx="4788976" cy="318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Loneliness and lockdown</a:t>
            </a:r>
          </a:p>
        </p:txBody>
      </p:sp>
      <p:pic>
        <p:nvPicPr>
          <p:cNvPr id="7170" name="Picture 2" descr="Loneliness during the COVID-19 pandemic: Fight it with kindness | UCHealth  Today">
            <a:extLst>
              <a:ext uri="{FF2B5EF4-FFF2-40B4-BE49-F238E27FC236}">
                <a16:creationId xmlns:a16="http://schemas.microsoft.com/office/drawing/2014/main" id="{77ABC3F7-1E68-4D86-BBE6-D680E210A0DC}"/>
              </a:ext>
            </a:extLst>
          </p:cNvPr>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0" y="1"/>
            <a:ext cx="4788976" cy="36730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9DED184-4EFB-48C4-AEEF-5CFCEAB56B32}"/>
              </a:ext>
            </a:extLst>
          </p:cNvPr>
          <p:cNvSpPr/>
          <p:nvPr/>
        </p:nvSpPr>
        <p:spPr>
          <a:xfrm>
            <a:off x="4788975" y="0"/>
            <a:ext cx="7403023" cy="68580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7" name="Pentagon 10">
            <a:extLst>
              <a:ext uri="{FF2B5EF4-FFF2-40B4-BE49-F238E27FC236}">
                <a16:creationId xmlns:a16="http://schemas.microsoft.com/office/drawing/2014/main" id="{7251FA0C-536E-4A53-805C-AE7F7D93B95C}"/>
              </a:ext>
            </a:extLst>
          </p:cNvPr>
          <p:cNvSpPr/>
          <p:nvPr/>
        </p:nvSpPr>
        <p:spPr>
          <a:xfrm>
            <a:off x="5673544" y="1291233"/>
            <a:ext cx="5633884" cy="4763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Neighbourhood planning needs to take stock of what community assets have been lost/ weakened during lockdown. Also examine those assets that have been strengthened/ emerged</a:t>
            </a:r>
          </a:p>
        </p:txBody>
      </p:sp>
    </p:spTree>
    <p:extLst>
      <p:ext uri="{BB962C8B-B14F-4D97-AF65-F5344CB8AC3E}">
        <p14:creationId xmlns:p14="http://schemas.microsoft.com/office/powerpoint/2010/main" val="7561785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14971BD3-B7E3-4942-B0B0-803553DD5619}"/>
              </a:ext>
            </a:extLst>
          </p:cNvPr>
          <p:cNvSpPr/>
          <p:nvPr/>
        </p:nvSpPr>
        <p:spPr>
          <a:xfrm>
            <a:off x="4959458" y="0"/>
            <a:ext cx="723254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During the lockdown, housing associations sought to contact over-70s and vulnerable people and these people were so pleased to have someone reach out. This is an example of a small thing that can make a massive impact that hadn’t been done previously.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The pandemic has shown that services can be delivered in a different way rather than only speaking with tenants when they are in crisis or when they want something</a:t>
            </a:r>
          </a:p>
        </p:txBody>
      </p:sp>
      <p:sp>
        <p:nvSpPr>
          <p:cNvPr id="14" name="!!Rectangle 4">
            <a:extLst>
              <a:ext uri="{FF2B5EF4-FFF2-40B4-BE49-F238E27FC236}">
                <a16:creationId xmlns:a16="http://schemas.microsoft.com/office/drawing/2014/main" id="{5E8CC255-DEC5-4C3E-9787-D5628A27CF75}"/>
              </a:ext>
            </a:extLst>
          </p:cNvPr>
          <p:cNvSpPr/>
          <p:nvPr/>
        </p:nvSpPr>
        <p:spPr>
          <a:xfrm>
            <a:off x="0" y="3673098"/>
            <a:ext cx="4788976" cy="318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Changing relationships between tenants and HAs/LAs</a:t>
            </a:r>
          </a:p>
        </p:txBody>
      </p:sp>
      <p:pic>
        <p:nvPicPr>
          <p:cNvPr id="3074" name="Picture 2" descr="Age UK Suffolk: alternative sources of support | Suffolk County Council">
            <a:extLst>
              <a:ext uri="{FF2B5EF4-FFF2-40B4-BE49-F238E27FC236}">
                <a16:creationId xmlns:a16="http://schemas.microsoft.com/office/drawing/2014/main" id="{33D5AD05-DF7F-48CF-A99E-8DBAF85BB463}"/>
              </a:ext>
            </a:extLst>
          </p:cNvPr>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1" y="0"/>
            <a:ext cx="4788976" cy="3673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02583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14971BD3-B7E3-4942-B0B0-803553DD5619}"/>
              </a:ext>
            </a:extLst>
          </p:cNvPr>
          <p:cNvSpPr/>
          <p:nvPr/>
        </p:nvSpPr>
        <p:spPr>
          <a:xfrm>
            <a:off x="4959458" y="0"/>
            <a:ext cx="723254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During the lockdown, housing associations sought to contact over-70s and vulnerable people and these people were so pleased to have someone reach out. This is an example of a small thing that can make a massive impact that hadn’t been done previously.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The pandemic has shown that services can be delivered in a different way rather than only speaking with tenants when they are in crisis or when they want something</a:t>
            </a:r>
          </a:p>
        </p:txBody>
      </p:sp>
      <p:sp>
        <p:nvSpPr>
          <p:cNvPr id="14" name="!!Rectangle 4">
            <a:extLst>
              <a:ext uri="{FF2B5EF4-FFF2-40B4-BE49-F238E27FC236}">
                <a16:creationId xmlns:a16="http://schemas.microsoft.com/office/drawing/2014/main" id="{5E8CC255-DEC5-4C3E-9787-D5628A27CF75}"/>
              </a:ext>
            </a:extLst>
          </p:cNvPr>
          <p:cNvSpPr/>
          <p:nvPr/>
        </p:nvSpPr>
        <p:spPr>
          <a:xfrm>
            <a:off x="0" y="3673098"/>
            <a:ext cx="4788976" cy="318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Changing relationships between tenants and HAs/LAs</a:t>
            </a:r>
          </a:p>
        </p:txBody>
      </p:sp>
      <p:pic>
        <p:nvPicPr>
          <p:cNvPr id="3074" name="Picture 2" descr="Age UK Suffolk: alternative sources of support | Suffolk County Council">
            <a:extLst>
              <a:ext uri="{FF2B5EF4-FFF2-40B4-BE49-F238E27FC236}">
                <a16:creationId xmlns:a16="http://schemas.microsoft.com/office/drawing/2014/main" id="{33D5AD05-DF7F-48CF-A99E-8DBAF85BB463}"/>
              </a:ext>
            </a:extLst>
          </p:cNvPr>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1" y="0"/>
            <a:ext cx="4788976" cy="36730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62B6040-7ECD-41AF-9500-03B94FB77F07}"/>
              </a:ext>
            </a:extLst>
          </p:cNvPr>
          <p:cNvSpPr/>
          <p:nvPr/>
        </p:nvSpPr>
        <p:spPr>
          <a:xfrm>
            <a:off x="4788975" y="0"/>
            <a:ext cx="7403023" cy="68580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7" name="Pentagon 10">
            <a:extLst>
              <a:ext uri="{FF2B5EF4-FFF2-40B4-BE49-F238E27FC236}">
                <a16:creationId xmlns:a16="http://schemas.microsoft.com/office/drawing/2014/main" id="{B99127A3-11BD-4D8A-9EFD-5CB8EDF66241}"/>
              </a:ext>
            </a:extLst>
          </p:cNvPr>
          <p:cNvSpPr/>
          <p:nvPr/>
        </p:nvSpPr>
        <p:spPr>
          <a:xfrm>
            <a:off x="5673544" y="1291233"/>
            <a:ext cx="5633884" cy="4763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b="1" dirty="0">
                <a:solidFill>
                  <a:prstClr val="white"/>
                </a:solidFill>
                <a:latin typeface="Arial" panose="020B0604020202020204" pitchFamily="34" charset="0"/>
                <a:cs typeface="Arial" panose="020B0604020202020204" pitchFamily="34" charset="0"/>
              </a:rPr>
              <a:t>Measure </a:t>
            </a: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long-term value of maintaining contact with elderly and vulnerable tenants</a:t>
            </a:r>
          </a:p>
        </p:txBody>
      </p:sp>
    </p:spTree>
    <p:extLst>
      <p:ext uri="{BB962C8B-B14F-4D97-AF65-F5344CB8AC3E}">
        <p14:creationId xmlns:p14="http://schemas.microsoft.com/office/powerpoint/2010/main" val="15595460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8760A-EB7A-44B5-975E-7AC27924C7A3}"/>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Background</a:t>
            </a:r>
          </a:p>
        </p:txBody>
      </p:sp>
      <p:sp>
        <p:nvSpPr>
          <p:cNvPr id="6" name="Rectangle 5">
            <a:extLst>
              <a:ext uri="{FF2B5EF4-FFF2-40B4-BE49-F238E27FC236}">
                <a16:creationId xmlns:a16="http://schemas.microsoft.com/office/drawing/2014/main" id="{34DC4855-FCAB-402E-AC77-6B8FBC56BA03}"/>
              </a:ext>
            </a:extLst>
          </p:cNvPr>
          <p:cNvSpPr/>
          <p:nvPr/>
        </p:nvSpPr>
        <p:spPr>
          <a:xfrm>
            <a:off x="300567" y="2208942"/>
            <a:ext cx="1753864" cy="543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2015</a:t>
            </a:r>
          </a:p>
        </p:txBody>
      </p:sp>
      <p:pic>
        <p:nvPicPr>
          <p:cNvPr id="1026" name="Picture 2" descr="Brexit: After the exit is before the exit">
            <a:extLst>
              <a:ext uri="{FF2B5EF4-FFF2-40B4-BE49-F238E27FC236}">
                <a16:creationId xmlns:a16="http://schemas.microsoft.com/office/drawing/2014/main" id="{54AB6F89-E408-4300-8D72-DB5926CB1887}"/>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0568" y="1236639"/>
            <a:ext cx="1753864" cy="9865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6DE4B9B-FDF0-4D80-A076-66C6DD6A95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567" y="2952611"/>
            <a:ext cx="1753864" cy="2486290"/>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EDE96A47-9323-44E1-8059-48FB8DC457A4}"/>
              </a:ext>
            </a:extLst>
          </p:cNvPr>
          <p:cNvSpPr/>
          <p:nvPr/>
        </p:nvSpPr>
        <p:spPr>
          <a:xfrm>
            <a:off x="300567" y="5621361"/>
            <a:ext cx="1753864" cy="1076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Overcoming paradox of place</a:t>
            </a:r>
          </a:p>
        </p:txBody>
      </p:sp>
      <p:sp>
        <p:nvSpPr>
          <p:cNvPr id="11" name="Rectangle 10">
            <a:extLst>
              <a:ext uri="{FF2B5EF4-FFF2-40B4-BE49-F238E27FC236}">
                <a16:creationId xmlns:a16="http://schemas.microsoft.com/office/drawing/2014/main" id="{A30B3D3D-8534-40D0-BD0E-2791D78BF56E}"/>
              </a:ext>
            </a:extLst>
          </p:cNvPr>
          <p:cNvSpPr/>
          <p:nvPr/>
        </p:nvSpPr>
        <p:spPr>
          <a:xfrm>
            <a:off x="2459897" y="2208942"/>
            <a:ext cx="1753864" cy="543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2018</a:t>
            </a:r>
          </a:p>
        </p:txBody>
      </p:sp>
      <p:sp>
        <p:nvSpPr>
          <p:cNvPr id="17" name="Rectangle 16">
            <a:extLst>
              <a:ext uri="{FF2B5EF4-FFF2-40B4-BE49-F238E27FC236}">
                <a16:creationId xmlns:a16="http://schemas.microsoft.com/office/drawing/2014/main" id="{C3E0BFF8-2D87-4153-8331-D09BCD525D1F}"/>
              </a:ext>
            </a:extLst>
          </p:cNvPr>
          <p:cNvSpPr/>
          <p:nvPr/>
        </p:nvSpPr>
        <p:spPr>
          <a:xfrm>
            <a:off x="2459897" y="5621361"/>
            <a:ext cx="1753864" cy="1076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Housing as a key determinant of health and wellbeing</a:t>
            </a:r>
          </a:p>
        </p:txBody>
      </p:sp>
      <p:pic>
        <p:nvPicPr>
          <p:cNvPr id="1028" name="Picture 4" descr="PM speech on standards in public life: 6 February 2018 - GOV.UK">
            <a:extLst>
              <a:ext uri="{FF2B5EF4-FFF2-40B4-BE49-F238E27FC236}">
                <a16:creationId xmlns:a16="http://schemas.microsoft.com/office/drawing/2014/main" id="{BA59AC39-C3C2-4339-8AE6-9971CC83E425}"/>
              </a:ext>
            </a:extLst>
          </p:cNvPr>
          <p:cNvPicPr>
            <a:picLocks noChangeAspect="1" noChangeArrowheads="1"/>
          </p:cNvPicPr>
          <p:nvPr/>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459896" y="1236639"/>
            <a:ext cx="1753864" cy="9865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22AE838-5D65-4152-A1A3-8A51416CCE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59896" y="2950310"/>
            <a:ext cx="1753864" cy="2488591"/>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17AAAD96-5DC1-43EE-BD4D-772390066D5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19225" y="3180662"/>
            <a:ext cx="7127879" cy="3517021"/>
          </a:xfrm>
          <a:prstGeom prst="rect">
            <a:avLst/>
          </a:prstGeom>
        </p:spPr>
      </p:pic>
      <p:sp>
        <p:nvSpPr>
          <p:cNvPr id="16" name="Rectangle 15">
            <a:extLst>
              <a:ext uri="{FF2B5EF4-FFF2-40B4-BE49-F238E27FC236}">
                <a16:creationId xmlns:a16="http://schemas.microsoft.com/office/drawing/2014/main" id="{193FB621-E203-418E-8AF7-96ACB3F5DCA2}"/>
              </a:ext>
            </a:extLst>
          </p:cNvPr>
          <p:cNvSpPr/>
          <p:nvPr/>
        </p:nvSpPr>
        <p:spPr>
          <a:xfrm>
            <a:off x="4680740" y="1236639"/>
            <a:ext cx="7066364" cy="153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Playbook for Place</a:t>
            </a:r>
          </a:p>
        </p:txBody>
      </p:sp>
      <p:sp>
        <p:nvSpPr>
          <p:cNvPr id="3" name="Rectangle 2">
            <a:extLst>
              <a:ext uri="{FF2B5EF4-FFF2-40B4-BE49-F238E27FC236}">
                <a16:creationId xmlns:a16="http://schemas.microsoft.com/office/drawing/2014/main" id="{C36296B2-611D-47CE-817E-9522FB53A6F4}"/>
              </a:ext>
            </a:extLst>
          </p:cNvPr>
          <p:cNvSpPr/>
          <p:nvPr/>
        </p:nvSpPr>
        <p:spPr>
          <a:xfrm>
            <a:off x="234481" y="1221141"/>
            <a:ext cx="2014906" cy="554383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96624053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14971BD3-B7E3-4942-B0B0-803553DD5619}"/>
              </a:ext>
            </a:extLst>
          </p:cNvPr>
          <p:cNvSpPr/>
          <p:nvPr/>
        </p:nvSpPr>
        <p:spPr>
          <a:xfrm>
            <a:off x="4959458" y="0"/>
            <a:ext cx="723254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Rapid digitisation can be a risk or an opportunity depending on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Recognising issues around digital connectivity and cost of data, one housing association hired a van to drive around an estate to allow people to connect to the internet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Virtual community hub allows people to find out about local services. Workshops, coffee mornings, and other ways of getting together virtually are offered through the app as well through relationships with the voluntary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Tackling the digital divide is important but can’t take away from creating opportunities for face to face interactions that we know are better for people to meaningfully connect</a:t>
            </a:r>
            <a:endParaRPr kumimoji="0" lang="en-GB" sz="18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p:txBody>
      </p:sp>
      <p:sp>
        <p:nvSpPr>
          <p:cNvPr id="14" name="!!Rectangle 4">
            <a:extLst>
              <a:ext uri="{FF2B5EF4-FFF2-40B4-BE49-F238E27FC236}">
                <a16:creationId xmlns:a16="http://schemas.microsoft.com/office/drawing/2014/main" id="{5E8CC255-DEC5-4C3E-9787-D5628A27CF75}"/>
              </a:ext>
            </a:extLst>
          </p:cNvPr>
          <p:cNvSpPr/>
          <p:nvPr/>
        </p:nvSpPr>
        <p:spPr>
          <a:xfrm>
            <a:off x="0" y="3673098"/>
            <a:ext cx="4788976" cy="318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Risks and opportunities of digital connectivity</a:t>
            </a:r>
          </a:p>
        </p:txBody>
      </p:sp>
      <p:pic>
        <p:nvPicPr>
          <p:cNvPr id="1026" name="Picture 2" descr="COMMENTARY || Using technology to support caregivers of older people with  dementia - Droidoo">
            <a:extLst>
              <a:ext uri="{FF2B5EF4-FFF2-40B4-BE49-F238E27FC236}">
                <a16:creationId xmlns:a16="http://schemas.microsoft.com/office/drawing/2014/main" id="{DB31A2F9-5C6F-46EA-9CBE-FC6A6E6677DD}"/>
              </a:ext>
            </a:extLst>
          </p:cNvPr>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0" y="0"/>
            <a:ext cx="4788976" cy="3673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70948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14971BD3-B7E3-4942-B0B0-803553DD5619}"/>
              </a:ext>
            </a:extLst>
          </p:cNvPr>
          <p:cNvSpPr/>
          <p:nvPr/>
        </p:nvSpPr>
        <p:spPr>
          <a:xfrm>
            <a:off x="4959458" y="0"/>
            <a:ext cx="723254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Rapid digitisation can be a risk or an opportunity depending on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Recognising issues around digital connectivity and cost of data, one housing association hired a van to drive around an estate to allow people to connect to the internet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Virtual community hub allows people to find out about local services. Workshops, coffee mornings, and other ways of getting together virtually are offered through the app as well through relationships with the voluntary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Tackling the digital divide is important but can’t take away from creating opportunities for face to face interactions that we know are better for people to meaningfully connect</a:t>
            </a:r>
            <a:endParaRPr kumimoji="0" lang="en-GB" sz="18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p:txBody>
      </p:sp>
      <p:sp>
        <p:nvSpPr>
          <p:cNvPr id="14" name="!!Rectangle 4">
            <a:extLst>
              <a:ext uri="{FF2B5EF4-FFF2-40B4-BE49-F238E27FC236}">
                <a16:creationId xmlns:a16="http://schemas.microsoft.com/office/drawing/2014/main" id="{5E8CC255-DEC5-4C3E-9787-D5628A27CF75}"/>
              </a:ext>
            </a:extLst>
          </p:cNvPr>
          <p:cNvSpPr/>
          <p:nvPr/>
        </p:nvSpPr>
        <p:spPr>
          <a:xfrm>
            <a:off x="0" y="3673098"/>
            <a:ext cx="4788976" cy="318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Risks and opportunities of digital connectivity</a:t>
            </a:r>
          </a:p>
        </p:txBody>
      </p:sp>
      <p:pic>
        <p:nvPicPr>
          <p:cNvPr id="1026" name="Picture 2" descr="COMMENTARY || Using technology to support caregivers of older people with  dementia - Droidoo">
            <a:extLst>
              <a:ext uri="{FF2B5EF4-FFF2-40B4-BE49-F238E27FC236}">
                <a16:creationId xmlns:a16="http://schemas.microsoft.com/office/drawing/2014/main" id="{DB31A2F9-5C6F-46EA-9CBE-FC6A6E6677DD}"/>
              </a:ext>
            </a:extLst>
          </p:cNvPr>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0" y="0"/>
            <a:ext cx="4788976" cy="36730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5DF843C-FA21-4367-B17E-72BF3588CCAC}"/>
              </a:ext>
            </a:extLst>
          </p:cNvPr>
          <p:cNvSpPr/>
          <p:nvPr/>
        </p:nvSpPr>
        <p:spPr>
          <a:xfrm>
            <a:off x="4788975" y="0"/>
            <a:ext cx="7403023" cy="68580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7" name="Pentagon 10">
            <a:extLst>
              <a:ext uri="{FF2B5EF4-FFF2-40B4-BE49-F238E27FC236}">
                <a16:creationId xmlns:a16="http://schemas.microsoft.com/office/drawing/2014/main" id="{2FEA0EC8-3CB0-4E1D-A632-E4B538D0975B}"/>
              </a:ext>
            </a:extLst>
          </p:cNvPr>
          <p:cNvSpPr/>
          <p:nvPr/>
        </p:nvSpPr>
        <p:spPr>
          <a:xfrm>
            <a:off x="5673544" y="1291233"/>
            <a:ext cx="5633884" cy="4763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b="1" dirty="0">
                <a:solidFill>
                  <a:prstClr val="white"/>
                </a:solidFill>
                <a:latin typeface="Arial" panose="020B0604020202020204" pitchFamily="34" charset="0"/>
                <a:cs typeface="Arial" panose="020B0604020202020204" pitchFamily="34" charset="0"/>
              </a:rPr>
              <a:t>Balance efforts to tackle digital poverty with renewed focus on bringing back face to face interactions </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6736351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44DE43-D9A1-44ED-84F3-EC80BAA1CE31}"/>
              </a:ext>
            </a:extLst>
          </p:cNvPr>
          <p:cNvPicPr>
            <a:picLocks noChangeAspect="1"/>
          </p:cNvPicPr>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0" y="0"/>
            <a:ext cx="4788976" cy="3673098"/>
          </a:xfrm>
          <a:prstGeom prst="rect">
            <a:avLst/>
          </a:prstGeom>
          <a:noFill/>
          <a:ln>
            <a:noFill/>
          </a:ln>
          <a:extLst>
            <a:ext uri="{53640926-AAD7-44D8-BBD7-CCE9431645EC}">
              <a14:shadowObscured xmlns:a14="http://schemas.microsoft.com/office/drawing/2010/main"/>
            </a:ext>
          </a:extLst>
        </p:spPr>
      </p:pic>
      <p:sp>
        <p:nvSpPr>
          <p:cNvPr id="6" name="!!Rectangle 4">
            <a:extLst>
              <a:ext uri="{FF2B5EF4-FFF2-40B4-BE49-F238E27FC236}">
                <a16:creationId xmlns:a16="http://schemas.microsoft.com/office/drawing/2014/main" id="{14971BD3-B7E3-4942-B0B0-803553DD5619}"/>
              </a:ext>
            </a:extLst>
          </p:cNvPr>
          <p:cNvSpPr/>
          <p:nvPr/>
        </p:nvSpPr>
        <p:spPr>
          <a:xfrm>
            <a:off x="4959458" y="0"/>
            <a:ext cx="723254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Climate change is the single biggest global challenge we face when it comes to building homes fit for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The need for retrofitting to decarbonise our homes creates an opportunity to think more broadly about how we can improve the quality of existing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Huge financial challenge but huge commercial benefits to be realised that haven’t been properly conveyed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Covid and COP26 presents an opportunity for systematic and large scale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Need to speed up movement away from car-orientated environments </a:t>
            </a:r>
          </a:p>
        </p:txBody>
      </p:sp>
      <p:sp>
        <p:nvSpPr>
          <p:cNvPr id="14" name="!!Rectangle 4">
            <a:extLst>
              <a:ext uri="{FF2B5EF4-FFF2-40B4-BE49-F238E27FC236}">
                <a16:creationId xmlns:a16="http://schemas.microsoft.com/office/drawing/2014/main" id="{5E8CC255-DEC5-4C3E-9787-D5628A27CF75}"/>
              </a:ext>
            </a:extLst>
          </p:cNvPr>
          <p:cNvSpPr/>
          <p:nvPr/>
        </p:nvSpPr>
        <p:spPr>
          <a:xfrm>
            <a:off x="0" y="3673098"/>
            <a:ext cx="4788976" cy="318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Decarbonisation and climate change</a:t>
            </a:r>
          </a:p>
        </p:txBody>
      </p:sp>
    </p:spTree>
    <p:extLst>
      <p:ext uri="{BB962C8B-B14F-4D97-AF65-F5344CB8AC3E}">
        <p14:creationId xmlns:p14="http://schemas.microsoft.com/office/powerpoint/2010/main" val="3842646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44DE43-D9A1-44ED-84F3-EC80BAA1CE31}"/>
              </a:ext>
            </a:extLst>
          </p:cNvPr>
          <p:cNvPicPr>
            <a:picLocks noChangeAspect="1"/>
          </p:cNvPicPr>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0" y="0"/>
            <a:ext cx="4788976" cy="3673098"/>
          </a:xfrm>
          <a:prstGeom prst="rect">
            <a:avLst/>
          </a:prstGeom>
          <a:noFill/>
          <a:ln>
            <a:noFill/>
          </a:ln>
          <a:extLst>
            <a:ext uri="{53640926-AAD7-44D8-BBD7-CCE9431645EC}">
              <a14:shadowObscured xmlns:a14="http://schemas.microsoft.com/office/drawing/2010/main"/>
            </a:ext>
          </a:extLst>
        </p:spPr>
      </p:pic>
      <p:sp>
        <p:nvSpPr>
          <p:cNvPr id="6" name="!!Rectangle 4">
            <a:extLst>
              <a:ext uri="{FF2B5EF4-FFF2-40B4-BE49-F238E27FC236}">
                <a16:creationId xmlns:a16="http://schemas.microsoft.com/office/drawing/2014/main" id="{14971BD3-B7E3-4942-B0B0-803553DD5619}"/>
              </a:ext>
            </a:extLst>
          </p:cNvPr>
          <p:cNvSpPr/>
          <p:nvPr/>
        </p:nvSpPr>
        <p:spPr>
          <a:xfrm>
            <a:off x="4959458" y="0"/>
            <a:ext cx="723254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Climate change is the single biggest global challenge we face when it comes to building homes fit for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The need for retrofitting to decarbonise our homes creates an opportunity to think more broadly about how we can improve the quality of existing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Huge financial challenge but huge commercial benefits to be realised that haven’t been properly conveyed.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Covid and COP26 presents an opportunity for systematic and large scale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Need to speed up movement away from car-orientated environments </a:t>
            </a:r>
          </a:p>
        </p:txBody>
      </p:sp>
      <p:sp>
        <p:nvSpPr>
          <p:cNvPr id="14" name="!!Rectangle 4">
            <a:extLst>
              <a:ext uri="{FF2B5EF4-FFF2-40B4-BE49-F238E27FC236}">
                <a16:creationId xmlns:a16="http://schemas.microsoft.com/office/drawing/2014/main" id="{5E8CC255-DEC5-4C3E-9787-D5628A27CF75}"/>
              </a:ext>
            </a:extLst>
          </p:cNvPr>
          <p:cNvSpPr/>
          <p:nvPr/>
        </p:nvSpPr>
        <p:spPr>
          <a:xfrm>
            <a:off x="0" y="3673098"/>
            <a:ext cx="4788976" cy="318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Decarbonisation and climate change</a:t>
            </a:r>
          </a:p>
        </p:txBody>
      </p:sp>
      <p:sp>
        <p:nvSpPr>
          <p:cNvPr id="7" name="!!Rectangle 4">
            <a:extLst>
              <a:ext uri="{FF2B5EF4-FFF2-40B4-BE49-F238E27FC236}">
                <a16:creationId xmlns:a16="http://schemas.microsoft.com/office/drawing/2014/main" id="{9F0D820D-8978-4846-B767-BAE2CA385518}"/>
              </a:ext>
            </a:extLst>
          </p:cNvPr>
          <p:cNvSpPr/>
          <p:nvPr/>
        </p:nvSpPr>
        <p:spPr>
          <a:xfrm>
            <a:off x="4788975" y="0"/>
            <a:ext cx="7403023" cy="68580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8" name="Pentagon 10">
            <a:extLst>
              <a:ext uri="{FF2B5EF4-FFF2-40B4-BE49-F238E27FC236}">
                <a16:creationId xmlns:a16="http://schemas.microsoft.com/office/drawing/2014/main" id="{F1759919-40B2-44CF-80B6-2D0012132B5A}"/>
              </a:ext>
            </a:extLst>
          </p:cNvPr>
          <p:cNvSpPr/>
          <p:nvPr/>
        </p:nvSpPr>
        <p:spPr>
          <a:xfrm>
            <a:off x="5673544" y="1291233"/>
            <a:ext cx="5633884" cy="4763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From a neighbourhood planning perspective, post-lockdown learning and COP 26 planning should be fully aligned</a:t>
            </a:r>
          </a:p>
        </p:txBody>
      </p:sp>
    </p:spTree>
    <p:extLst>
      <p:ext uri="{BB962C8B-B14F-4D97-AF65-F5344CB8AC3E}">
        <p14:creationId xmlns:p14="http://schemas.microsoft.com/office/powerpoint/2010/main" val="217637176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14971BD3-B7E3-4942-B0B0-803553DD5619}"/>
              </a:ext>
            </a:extLst>
          </p:cNvPr>
          <p:cNvSpPr/>
          <p:nvPr/>
        </p:nvSpPr>
        <p:spPr>
          <a:xfrm>
            <a:off x="4959458" y="0"/>
            <a:ext cx="723254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i="1" dirty="0">
                <a:solidFill>
                  <a:srgbClr val="D6043B"/>
                </a:solidFill>
                <a:latin typeface="Arial" panose="020B0604020202020204" pitchFamily="34" charset="0"/>
                <a:cs typeface="Arial" panose="020B0604020202020204" pitchFamily="34" charset="0"/>
              </a:rPr>
              <a:t>What people want is not unreasonable (somewhere leafy where kids can play outside, one can go for a walk easily, access shops, restaurants, leisure and culture activities) but is beyond what is affordably on offer at present</a:t>
            </a:r>
          </a:p>
          <a:p>
            <a:endParaRPr lang="en-GB" sz="2400" b="1" i="1" dirty="0">
              <a:solidFill>
                <a:srgbClr val="D6043B"/>
              </a:solidFill>
              <a:latin typeface="Arial" panose="020B0604020202020204" pitchFamily="34" charset="0"/>
              <a:cs typeface="Arial" panose="020B0604020202020204" pitchFamily="34" charset="0"/>
            </a:endParaRPr>
          </a:p>
          <a:p>
            <a:r>
              <a:rPr lang="en-GB" sz="2400" b="1" i="1" dirty="0">
                <a:solidFill>
                  <a:srgbClr val="D6043B"/>
                </a:solidFill>
                <a:latin typeface="Arial" panose="020B0604020202020204" pitchFamily="34" charset="0"/>
                <a:cs typeface="Arial" panose="020B0604020202020204" pitchFamily="34" charset="0"/>
              </a:rPr>
              <a:t>Developers’ focus is on the first customer – they have no real interest in how a place develops over time. How can better designed places create more value for developers?</a:t>
            </a:r>
          </a:p>
          <a:p>
            <a:endParaRPr lang="en-GB" sz="2400" b="1" i="1" dirty="0">
              <a:solidFill>
                <a:srgbClr val="D6043B"/>
              </a:solidFill>
              <a:latin typeface="Arial" panose="020B0604020202020204" pitchFamily="34" charset="0"/>
              <a:cs typeface="Arial" panose="020B0604020202020204" pitchFamily="34" charset="0"/>
            </a:endParaRPr>
          </a:p>
          <a:p>
            <a:r>
              <a:rPr lang="en-GB" sz="2400" b="1" i="1" dirty="0">
                <a:solidFill>
                  <a:srgbClr val="D6043B"/>
                </a:solidFill>
                <a:latin typeface="Arial" panose="020B0604020202020204" pitchFamily="34" charset="0"/>
                <a:cs typeface="Arial" panose="020B0604020202020204" pitchFamily="34" charset="0"/>
              </a:rPr>
              <a:t>Issues emerging in some rural communities around affordability as low paid workers privately renting are being made homeless as landlords convert homes into holiday lets</a:t>
            </a:r>
          </a:p>
          <a:p>
            <a:endParaRPr lang="en-GB" sz="2400" b="1" i="1" dirty="0">
              <a:solidFill>
                <a:srgbClr val="D6043B"/>
              </a:solidFill>
              <a:latin typeface="Arial" panose="020B0604020202020204" pitchFamily="34" charset="0"/>
              <a:cs typeface="Arial" panose="020B0604020202020204" pitchFamily="34" charset="0"/>
            </a:endParaRPr>
          </a:p>
          <a:p>
            <a:r>
              <a:rPr lang="en-GB" sz="2400" b="1" i="1" dirty="0">
                <a:solidFill>
                  <a:srgbClr val="D6043B"/>
                </a:solidFill>
                <a:latin typeface="Arial" panose="020B0604020202020204" pitchFamily="34" charset="0"/>
                <a:cs typeface="Arial" panose="020B0604020202020204" pitchFamily="34" charset="0"/>
              </a:rPr>
              <a:t>Changing demands must be reflected in new housing and </a:t>
            </a:r>
            <a:r>
              <a:rPr lang="en-GB" sz="2400" b="1" i="1" dirty="0" err="1">
                <a:solidFill>
                  <a:srgbClr val="D6043B"/>
                </a:solidFill>
                <a:latin typeface="Arial" panose="020B0604020202020204" pitchFamily="34" charset="0"/>
                <a:cs typeface="Arial" panose="020B0604020202020204" pitchFamily="34" charset="0"/>
              </a:rPr>
              <a:t>retrofiting</a:t>
            </a:r>
            <a:r>
              <a:rPr lang="en-GB" sz="2400" b="1" i="1" dirty="0">
                <a:solidFill>
                  <a:srgbClr val="D6043B"/>
                </a:solidFill>
                <a:latin typeface="Arial" panose="020B0604020202020204" pitchFamily="34" charset="0"/>
                <a:cs typeface="Arial" panose="020B0604020202020204" pitchFamily="34" charset="0"/>
              </a:rPr>
              <a:t> of existing settlements</a:t>
            </a:r>
          </a:p>
        </p:txBody>
      </p:sp>
      <p:sp>
        <p:nvSpPr>
          <p:cNvPr id="14" name="!!Rectangle 4">
            <a:extLst>
              <a:ext uri="{FF2B5EF4-FFF2-40B4-BE49-F238E27FC236}">
                <a16:creationId xmlns:a16="http://schemas.microsoft.com/office/drawing/2014/main" id="{5E8CC255-DEC5-4C3E-9787-D5628A27CF75}"/>
              </a:ext>
            </a:extLst>
          </p:cNvPr>
          <p:cNvSpPr/>
          <p:nvPr/>
        </p:nvSpPr>
        <p:spPr>
          <a:xfrm>
            <a:off x="0" y="3673098"/>
            <a:ext cx="4788976" cy="318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Reasonable demands for where people want to live</a:t>
            </a:r>
          </a:p>
        </p:txBody>
      </p:sp>
      <p:pic>
        <p:nvPicPr>
          <p:cNvPr id="6146" name="Picture 2" descr="Q Developments win Homes England masterplanning award for planting housing  on Surrey garden centre site - GOV.UK">
            <a:extLst>
              <a:ext uri="{FF2B5EF4-FFF2-40B4-BE49-F238E27FC236}">
                <a16:creationId xmlns:a16="http://schemas.microsoft.com/office/drawing/2014/main" id="{A47E5D3B-E5CB-4DED-9F35-D0954FEAA4C7}"/>
              </a:ext>
            </a:extLst>
          </p:cNvPr>
          <p:cNvPicPr>
            <a:picLocks noChangeAspect="1" noChangeArrowheads="1"/>
          </p:cNvPicPr>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30997" y="0"/>
            <a:ext cx="4819973" cy="3673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94798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14971BD3-B7E3-4942-B0B0-803553DD5619}"/>
              </a:ext>
            </a:extLst>
          </p:cNvPr>
          <p:cNvSpPr/>
          <p:nvPr/>
        </p:nvSpPr>
        <p:spPr>
          <a:xfrm>
            <a:off x="4959458" y="0"/>
            <a:ext cx="723254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i="1" dirty="0">
                <a:solidFill>
                  <a:srgbClr val="D6043B"/>
                </a:solidFill>
                <a:latin typeface="Arial" panose="020B0604020202020204" pitchFamily="34" charset="0"/>
                <a:cs typeface="Arial" panose="020B0604020202020204" pitchFamily="34" charset="0"/>
              </a:rPr>
              <a:t>What people want is not unreasonable (somewhere leafy where kids can play outside, one can go for a walk easily, access shops, restaurants, leisure and culture activities) but is beyond what is affordably on offer at present</a:t>
            </a:r>
          </a:p>
          <a:p>
            <a:endParaRPr lang="en-GB" sz="2400" b="1" i="1" dirty="0">
              <a:solidFill>
                <a:srgbClr val="D6043B"/>
              </a:solidFill>
              <a:latin typeface="Arial" panose="020B0604020202020204" pitchFamily="34" charset="0"/>
              <a:cs typeface="Arial" panose="020B0604020202020204" pitchFamily="34" charset="0"/>
            </a:endParaRPr>
          </a:p>
          <a:p>
            <a:r>
              <a:rPr lang="en-GB" sz="2400" b="1" i="1" dirty="0">
                <a:solidFill>
                  <a:srgbClr val="D6043B"/>
                </a:solidFill>
                <a:latin typeface="Arial" panose="020B0604020202020204" pitchFamily="34" charset="0"/>
                <a:cs typeface="Arial" panose="020B0604020202020204" pitchFamily="34" charset="0"/>
              </a:rPr>
              <a:t>Developers’ focus is on the first customer – they have no real interest in how a place develops over time. How can better designed places create more value for developers?</a:t>
            </a:r>
          </a:p>
          <a:p>
            <a:endParaRPr lang="en-GB" sz="2400" b="1" i="1" dirty="0">
              <a:solidFill>
                <a:srgbClr val="D6043B"/>
              </a:solidFill>
              <a:latin typeface="Arial" panose="020B0604020202020204" pitchFamily="34" charset="0"/>
              <a:cs typeface="Arial" panose="020B0604020202020204" pitchFamily="34" charset="0"/>
            </a:endParaRPr>
          </a:p>
          <a:p>
            <a:r>
              <a:rPr lang="en-GB" sz="2400" b="1" i="1" dirty="0">
                <a:solidFill>
                  <a:srgbClr val="D6043B"/>
                </a:solidFill>
                <a:latin typeface="Arial" panose="020B0604020202020204" pitchFamily="34" charset="0"/>
                <a:cs typeface="Arial" panose="020B0604020202020204" pitchFamily="34" charset="0"/>
              </a:rPr>
              <a:t>Issues emerging in some rural communities around affordability as low paid workers privately renting are being made homeless as landlords convert homes into holiday lets</a:t>
            </a:r>
          </a:p>
          <a:p>
            <a:endParaRPr lang="en-GB" sz="2400" b="1" i="1" dirty="0">
              <a:solidFill>
                <a:srgbClr val="D6043B"/>
              </a:solidFill>
              <a:latin typeface="Arial" panose="020B0604020202020204" pitchFamily="34" charset="0"/>
              <a:cs typeface="Arial" panose="020B0604020202020204" pitchFamily="34" charset="0"/>
            </a:endParaRPr>
          </a:p>
          <a:p>
            <a:r>
              <a:rPr lang="en-GB" sz="2400" b="1" i="1" dirty="0">
                <a:solidFill>
                  <a:srgbClr val="D6043B"/>
                </a:solidFill>
                <a:latin typeface="Arial" panose="020B0604020202020204" pitchFamily="34" charset="0"/>
                <a:cs typeface="Arial" panose="020B0604020202020204" pitchFamily="34" charset="0"/>
              </a:rPr>
              <a:t>Changing demands must be reflected in new housing and </a:t>
            </a:r>
            <a:r>
              <a:rPr lang="en-GB" sz="2400" b="1" i="1" dirty="0" err="1">
                <a:solidFill>
                  <a:srgbClr val="D6043B"/>
                </a:solidFill>
                <a:latin typeface="Arial" panose="020B0604020202020204" pitchFamily="34" charset="0"/>
                <a:cs typeface="Arial" panose="020B0604020202020204" pitchFamily="34" charset="0"/>
              </a:rPr>
              <a:t>retrofiting</a:t>
            </a:r>
            <a:r>
              <a:rPr lang="en-GB" sz="2400" b="1" i="1" dirty="0">
                <a:solidFill>
                  <a:srgbClr val="D6043B"/>
                </a:solidFill>
                <a:latin typeface="Arial" panose="020B0604020202020204" pitchFamily="34" charset="0"/>
                <a:cs typeface="Arial" panose="020B0604020202020204" pitchFamily="34" charset="0"/>
              </a:rPr>
              <a:t> of existing settlements</a:t>
            </a:r>
          </a:p>
        </p:txBody>
      </p:sp>
      <p:sp>
        <p:nvSpPr>
          <p:cNvPr id="14" name="!!Rectangle 4">
            <a:extLst>
              <a:ext uri="{FF2B5EF4-FFF2-40B4-BE49-F238E27FC236}">
                <a16:creationId xmlns:a16="http://schemas.microsoft.com/office/drawing/2014/main" id="{5E8CC255-DEC5-4C3E-9787-D5628A27CF75}"/>
              </a:ext>
            </a:extLst>
          </p:cNvPr>
          <p:cNvSpPr/>
          <p:nvPr/>
        </p:nvSpPr>
        <p:spPr>
          <a:xfrm>
            <a:off x="0" y="3673098"/>
            <a:ext cx="4788976" cy="318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Reasonable demands for where people want to live</a:t>
            </a:r>
          </a:p>
        </p:txBody>
      </p:sp>
      <p:pic>
        <p:nvPicPr>
          <p:cNvPr id="6146" name="Picture 2" descr="Q Developments win Homes England masterplanning award for planting housing  on Surrey garden centre site - GOV.UK">
            <a:extLst>
              <a:ext uri="{FF2B5EF4-FFF2-40B4-BE49-F238E27FC236}">
                <a16:creationId xmlns:a16="http://schemas.microsoft.com/office/drawing/2014/main" id="{A47E5D3B-E5CB-4DED-9F35-D0954FEAA4C7}"/>
              </a:ext>
            </a:extLst>
          </p:cNvPr>
          <p:cNvPicPr>
            <a:picLocks noChangeAspect="1" noChangeArrowheads="1"/>
          </p:cNvPicPr>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30997" y="0"/>
            <a:ext cx="4819973" cy="36730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85872F0-67AE-46E1-B1FC-394030D7544F}"/>
              </a:ext>
            </a:extLst>
          </p:cNvPr>
          <p:cNvSpPr/>
          <p:nvPr/>
        </p:nvSpPr>
        <p:spPr>
          <a:xfrm>
            <a:off x="4788975" y="0"/>
            <a:ext cx="7403023" cy="68580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7" name="Pentagon 10">
            <a:extLst>
              <a:ext uri="{FF2B5EF4-FFF2-40B4-BE49-F238E27FC236}">
                <a16:creationId xmlns:a16="http://schemas.microsoft.com/office/drawing/2014/main" id="{3930FFBA-47BA-4797-BA7E-07D418D39A47}"/>
              </a:ext>
            </a:extLst>
          </p:cNvPr>
          <p:cNvSpPr/>
          <p:nvPr/>
        </p:nvSpPr>
        <p:spPr>
          <a:xfrm>
            <a:off x="5673544" y="1291233"/>
            <a:ext cx="5633884" cy="4763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Comprehensively move away from the “first customer” approach to new neighbourhoods</a:t>
            </a:r>
          </a:p>
        </p:txBody>
      </p:sp>
    </p:spTree>
    <p:extLst>
      <p:ext uri="{BB962C8B-B14F-4D97-AF65-F5344CB8AC3E}">
        <p14:creationId xmlns:p14="http://schemas.microsoft.com/office/powerpoint/2010/main" val="76939816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14971BD3-B7E3-4942-B0B0-803553DD5619}"/>
              </a:ext>
            </a:extLst>
          </p:cNvPr>
          <p:cNvSpPr/>
          <p:nvPr/>
        </p:nvSpPr>
        <p:spPr>
          <a:xfrm>
            <a:off x="5058698" y="265471"/>
            <a:ext cx="6310917" cy="2374212"/>
          </a:xfrm>
          <a:prstGeom prst="wedgeRectCallout">
            <a:avLst>
              <a:gd name="adj1" fmla="val 57428"/>
              <a:gd name="adj2" fmla="val 42411"/>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Housing market is hottest in suburban areas on outskirts of towns and cities – demonstrating a movement of people out of cities toward increasingly valuing their surrounding environment. I think most people want to live in suburbia.</a:t>
            </a:r>
          </a:p>
        </p:txBody>
      </p:sp>
      <p:sp>
        <p:nvSpPr>
          <p:cNvPr id="14" name="!!Rectangle 4">
            <a:extLst>
              <a:ext uri="{FF2B5EF4-FFF2-40B4-BE49-F238E27FC236}">
                <a16:creationId xmlns:a16="http://schemas.microsoft.com/office/drawing/2014/main" id="{5E8CC255-DEC5-4C3E-9787-D5628A27CF75}"/>
              </a:ext>
            </a:extLst>
          </p:cNvPr>
          <p:cNvSpPr/>
          <p:nvPr/>
        </p:nvSpPr>
        <p:spPr>
          <a:xfrm>
            <a:off x="0" y="3673098"/>
            <a:ext cx="4788976" cy="318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Differing views on suburbia </a:t>
            </a:r>
          </a:p>
        </p:txBody>
      </p:sp>
      <p:pic>
        <p:nvPicPr>
          <p:cNvPr id="1026" name="Picture 2" descr="Where Are London&amp;#39;s Suburbs Nowadays? | Londonist">
            <a:extLst>
              <a:ext uri="{FF2B5EF4-FFF2-40B4-BE49-F238E27FC236}">
                <a16:creationId xmlns:a16="http://schemas.microsoft.com/office/drawing/2014/main" id="{A19971C6-D3D4-4805-9B36-8994ED79AA7B}"/>
              </a:ext>
            </a:extLst>
          </p:cNvPr>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0" y="0"/>
            <a:ext cx="4788976" cy="36913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4989704D-4630-4ADA-AA2C-BF1F67B3F235}"/>
              </a:ext>
            </a:extLst>
          </p:cNvPr>
          <p:cNvSpPr/>
          <p:nvPr/>
        </p:nvSpPr>
        <p:spPr>
          <a:xfrm>
            <a:off x="5435385" y="2915728"/>
            <a:ext cx="6310917" cy="3491334"/>
          </a:xfrm>
          <a:prstGeom prst="wedgeRectCallout">
            <a:avLst>
              <a:gd name="adj1" fmla="val -56845"/>
              <a:gd name="adj2" fmla="val 38356"/>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Do most people want to live in suburbia? Or do most people want to live in homes that are affordable, good quality, in communities where they feel safe, secure, and where they can realise their ambitions for them, their families and their children? This could be suburbia for some, and for others it might not be.</a:t>
            </a:r>
          </a:p>
        </p:txBody>
      </p:sp>
    </p:spTree>
    <p:extLst>
      <p:ext uri="{BB962C8B-B14F-4D97-AF65-F5344CB8AC3E}">
        <p14:creationId xmlns:p14="http://schemas.microsoft.com/office/powerpoint/2010/main" val="9802339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14971BD3-B7E3-4942-B0B0-803553DD5619}"/>
              </a:ext>
            </a:extLst>
          </p:cNvPr>
          <p:cNvSpPr/>
          <p:nvPr/>
        </p:nvSpPr>
        <p:spPr>
          <a:xfrm>
            <a:off x="4959458" y="0"/>
            <a:ext cx="723254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Failing to recognise the huge potential of communities to solve their own problems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Failing to resource communities to do what they do best in their own way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System/decision makers self-reinforcement of consultation as engagement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Engaging the usual suspects instead of asking why others are not joining in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Short termism in commissioning, programmes, project thinking, and funding the limits ability for communities to take ownership</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Use of language that is unknown and not shared by local community e.g. levelling up reform</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Failing to understand it is expensive to be poor</a:t>
            </a:r>
          </a:p>
        </p:txBody>
      </p:sp>
      <p:sp>
        <p:nvSpPr>
          <p:cNvPr id="14" name="!!Rectangle 4">
            <a:extLst>
              <a:ext uri="{FF2B5EF4-FFF2-40B4-BE49-F238E27FC236}">
                <a16:creationId xmlns:a16="http://schemas.microsoft.com/office/drawing/2014/main" id="{5E8CC255-DEC5-4C3E-9787-D5628A27CF75}"/>
              </a:ext>
            </a:extLst>
          </p:cNvPr>
          <p:cNvSpPr/>
          <p:nvPr/>
        </p:nvSpPr>
        <p:spPr>
          <a:xfrm>
            <a:off x="0" y="3673098"/>
            <a:ext cx="4788976" cy="318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Seven sins for engagement from Exeter City Council </a:t>
            </a:r>
          </a:p>
        </p:txBody>
      </p:sp>
      <p:pic>
        <p:nvPicPr>
          <p:cNvPr id="4098" name="Picture 2" descr="Prioritize the needs of the audience when giving a presentation">
            <a:extLst>
              <a:ext uri="{FF2B5EF4-FFF2-40B4-BE49-F238E27FC236}">
                <a16:creationId xmlns:a16="http://schemas.microsoft.com/office/drawing/2014/main" id="{E488F146-5B7C-48FD-869D-5162B43392D7}"/>
              </a:ext>
            </a:extLst>
          </p:cNvPr>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1" y="0"/>
            <a:ext cx="4788976" cy="3705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7789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14971BD3-B7E3-4942-B0B0-803553DD5619}"/>
              </a:ext>
            </a:extLst>
          </p:cNvPr>
          <p:cNvSpPr/>
          <p:nvPr/>
        </p:nvSpPr>
        <p:spPr>
          <a:xfrm>
            <a:off x="4959458" y="0"/>
            <a:ext cx="723254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Failing to recognise the huge potential of communities to solve their own problems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Failing to resource communities to do what they do best in their own way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System/decision makers self-reinforcement of consultation as engagement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Engaging the usual suspects instead of asking why others are not joining in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Short termism in commissioning, programmes, project thinking, and funding the limits ability for communities to take ownership</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Use of language that is unknown and not shared by local community e.g. levelling up reform</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5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Failing to understand it is expensive to be poor</a:t>
            </a:r>
          </a:p>
        </p:txBody>
      </p:sp>
      <p:sp>
        <p:nvSpPr>
          <p:cNvPr id="14" name="!!Rectangle 4">
            <a:extLst>
              <a:ext uri="{FF2B5EF4-FFF2-40B4-BE49-F238E27FC236}">
                <a16:creationId xmlns:a16="http://schemas.microsoft.com/office/drawing/2014/main" id="{5E8CC255-DEC5-4C3E-9787-D5628A27CF75}"/>
              </a:ext>
            </a:extLst>
          </p:cNvPr>
          <p:cNvSpPr/>
          <p:nvPr/>
        </p:nvSpPr>
        <p:spPr>
          <a:xfrm>
            <a:off x="0" y="3673098"/>
            <a:ext cx="4788976" cy="318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Seven sins of engagement from Exeter City Council </a:t>
            </a:r>
          </a:p>
        </p:txBody>
      </p:sp>
      <p:pic>
        <p:nvPicPr>
          <p:cNvPr id="4098" name="Picture 2" descr="Prioritize the needs of the audience when giving a presentation">
            <a:extLst>
              <a:ext uri="{FF2B5EF4-FFF2-40B4-BE49-F238E27FC236}">
                <a16:creationId xmlns:a16="http://schemas.microsoft.com/office/drawing/2014/main" id="{E488F146-5B7C-48FD-869D-5162B43392D7}"/>
              </a:ext>
            </a:extLst>
          </p:cNvPr>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1" y="0"/>
            <a:ext cx="4788976" cy="37050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344026C-F27F-411D-8FDE-52C89C63FAA0}"/>
              </a:ext>
            </a:extLst>
          </p:cNvPr>
          <p:cNvSpPr/>
          <p:nvPr/>
        </p:nvSpPr>
        <p:spPr>
          <a:xfrm>
            <a:off x="4788975" y="0"/>
            <a:ext cx="7403023" cy="68580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7" name="Pentagon 10">
            <a:extLst>
              <a:ext uri="{FF2B5EF4-FFF2-40B4-BE49-F238E27FC236}">
                <a16:creationId xmlns:a16="http://schemas.microsoft.com/office/drawing/2014/main" id="{4A5CBA2F-C4FD-4E6D-A92B-3FF44F270E5E}"/>
              </a:ext>
            </a:extLst>
          </p:cNvPr>
          <p:cNvSpPr/>
          <p:nvPr/>
        </p:nvSpPr>
        <p:spPr>
          <a:xfrm>
            <a:off x="5673544" y="1291233"/>
            <a:ext cx="5633884" cy="4763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Ensure we understand what we mean by good quality community </a:t>
            </a:r>
            <a:r>
              <a:rPr kumimoji="0" lang="en-GB" sz="4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engagem</a:t>
            </a:r>
            <a:r>
              <a:rPr lang="en-GB" sz="4000" b="1" dirty="0" err="1">
                <a:solidFill>
                  <a:prstClr val="white"/>
                </a:solidFill>
                <a:latin typeface="Arial" panose="020B0604020202020204" pitchFamily="34" charset="0"/>
                <a:cs typeface="Arial" panose="020B0604020202020204" pitchFamily="34" charset="0"/>
              </a:rPr>
              <a:t>ent</a:t>
            </a:r>
            <a:r>
              <a:rPr lang="en-GB" sz="4000" b="1" dirty="0">
                <a:solidFill>
                  <a:prstClr val="white"/>
                </a:solidFill>
                <a:latin typeface="Arial" panose="020B0604020202020204" pitchFamily="34" charset="0"/>
                <a:cs typeface="Arial" panose="020B0604020202020204" pitchFamily="34" charset="0"/>
              </a:rPr>
              <a:t> and the benefits it brings</a:t>
            </a: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97378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14971BD3-B7E3-4942-B0B0-803553DD5619}"/>
              </a:ext>
            </a:extLst>
          </p:cNvPr>
          <p:cNvSpPr/>
          <p:nvPr/>
        </p:nvSpPr>
        <p:spPr>
          <a:xfrm>
            <a:off x="4959458" y="0"/>
            <a:ext cx="723254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The NHS is now talking about themselves as an anchor institution, talking about health inequalities, and community development in ways they never have in the past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NHS colleagues been surprised by how health inequalities in their area have been exacerbated by the pandemic – the impact of overcrowding, poor housing, digital poverty on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Can’t be complacent about moment in time to press for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Our city established a cross-sectoral place board who created a shared 2040 vision for the city. At the heart of the vision is healthy and inclusive communities. If the council had tried this, it wouldn’t have the same buy-in</a:t>
            </a:r>
          </a:p>
        </p:txBody>
      </p:sp>
      <p:sp>
        <p:nvSpPr>
          <p:cNvPr id="14" name="!!Rectangle 4">
            <a:extLst>
              <a:ext uri="{FF2B5EF4-FFF2-40B4-BE49-F238E27FC236}">
                <a16:creationId xmlns:a16="http://schemas.microsoft.com/office/drawing/2014/main" id="{5E8CC255-DEC5-4C3E-9787-D5628A27CF75}"/>
              </a:ext>
            </a:extLst>
          </p:cNvPr>
          <p:cNvSpPr/>
          <p:nvPr/>
        </p:nvSpPr>
        <p:spPr>
          <a:xfrm>
            <a:off x="0" y="3673098"/>
            <a:ext cx="4788976" cy="318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Levers for change</a:t>
            </a:r>
          </a:p>
        </p:txBody>
      </p:sp>
      <p:pic>
        <p:nvPicPr>
          <p:cNvPr id="5122" name="Picture 2" descr="NHS &amp;#39;failing&amp;#39; some minorities finds major study into inequalities | The  Independent">
            <a:extLst>
              <a:ext uri="{FF2B5EF4-FFF2-40B4-BE49-F238E27FC236}">
                <a16:creationId xmlns:a16="http://schemas.microsoft.com/office/drawing/2014/main" id="{8D14F2B6-A5B8-4942-BB9A-3B0DCC649D9A}"/>
              </a:ext>
            </a:extLst>
          </p:cNvPr>
          <p:cNvPicPr>
            <a:picLocks noChangeAspect="1" noChangeArrowheads="1"/>
          </p:cNvPicPr>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1" y="0"/>
            <a:ext cx="4788976" cy="3678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75868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8760A-EB7A-44B5-975E-7AC27924C7A3}"/>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Background</a:t>
            </a:r>
          </a:p>
        </p:txBody>
      </p:sp>
      <p:sp>
        <p:nvSpPr>
          <p:cNvPr id="6" name="Rectangle 5">
            <a:extLst>
              <a:ext uri="{FF2B5EF4-FFF2-40B4-BE49-F238E27FC236}">
                <a16:creationId xmlns:a16="http://schemas.microsoft.com/office/drawing/2014/main" id="{34DC4855-FCAB-402E-AC77-6B8FBC56BA03}"/>
              </a:ext>
            </a:extLst>
          </p:cNvPr>
          <p:cNvSpPr/>
          <p:nvPr/>
        </p:nvSpPr>
        <p:spPr>
          <a:xfrm>
            <a:off x="300567" y="2224440"/>
            <a:ext cx="1753864" cy="543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2015</a:t>
            </a:r>
          </a:p>
        </p:txBody>
      </p:sp>
      <p:pic>
        <p:nvPicPr>
          <p:cNvPr id="1026" name="Picture 2" descr="Brexit: After the exit is before the exit">
            <a:extLst>
              <a:ext uri="{FF2B5EF4-FFF2-40B4-BE49-F238E27FC236}">
                <a16:creationId xmlns:a16="http://schemas.microsoft.com/office/drawing/2014/main" id="{54AB6F89-E408-4300-8D72-DB5926CB1887}"/>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0568" y="1236639"/>
            <a:ext cx="1753864" cy="9865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6DE4B9B-FDF0-4D80-A076-66C6DD6A95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567" y="2952611"/>
            <a:ext cx="1753864" cy="2486290"/>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EDE96A47-9323-44E1-8059-48FB8DC457A4}"/>
              </a:ext>
            </a:extLst>
          </p:cNvPr>
          <p:cNvSpPr/>
          <p:nvPr/>
        </p:nvSpPr>
        <p:spPr>
          <a:xfrm>
            <a:off x="300567" y="5621361"/>
            <a:ext cx="1753864" cy="1076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Overcoming paradox of place</a:t>
            </a:r>
          </a:p>
        </p:txBody>
      </p:sp>
      <p:sp>
        <p:nvSpPr>
          <p:cNvPr id="11" name="Rectangle 10">
            <a:extLst>
              <a:ext uri="{FF2B5EF4-FFF2-40B4-BE49-F238E27FC236}">
                <a16:creationId xmlns:a16="http://schemas.microsoft.com/office/drawing/2014/main" id="{A30B3D3D-8534-40D0-BD0E-2791D78BF56E}"/>
              </a:ext>
            </a:extLst>
          </p:cNvPr>
          <p:cNvSpPr/>
          <p:nvPr/>
        </p:nvSpPr>
        <p:spPr>
          <a:xfrm>
            <a:off x="2459897" y="2224440"/>
            <a:ext cx="1753864" cy="543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2018</a:t>
            </a:r>
          </a:p>
        </p:txBody>
      </p:sp>
      <p:sp>
        <p:nvSpPr>
          <p:cNvPr id="17" name="Rectangle 16">
            <a:extLst>
              <a:ext uri="{FF2B5EF4-FFF2-40B4-BE49-F238E27FC236}">
                <a16:creationId xmlns:a16="http://schemas.microsoft.com/office/drawing/2014/main" id="{C3E0BFF8-2D87-4153-8331-D09BCD525D1F}"/>
              </a:ext>
            </a:extLst>
          </p:cNvPr>
          <p:cNvSpPr/>
          <p:nvPr/>
        </p:nvSpPr>
        <p:spPr>
          <a:xfrm>
            <a:off x="2459897" y="5621361"/>
            <a:ext cx="1753864" cy="1076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Housing as a key determinant of health and wellbeing</a:t>
            </a:r>
          </a:p>
        </p:txBody>
      </p:sp>
      <p:pic>
        <p:nvPicPr>
          <p:cNvPr id="1028" name="Picture 4" descr="PM speech on standards in public life: 6 February 2018 - GOV.UK">
            <a:extLst>
              <a:ext uri="{FF2B5EF4-FFF2-40B4-BE49-F238E27FC236}">
                <a16:creationId xmlns:a16="http://schemas.microsoft.com/office/drawing/2014/main" id="{BA59AC39-C3C2-4339-8AE6-9971CC83E425}"/>
              </a:ext>
            </a:extLst>
          </p:cNvPr>
          <p:cNvPicPr>
            <a:picLocks noChangeAspect="1" noChangeArrowheads="1"/>
          </p:cNvPicPr>
          <p:nvPr/>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459896" y="1236639"/>
            <a:ext cx="1753864" cy="9865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22AE838-5D65-4152-A1A3-8A51416CCE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59896" y="2950310"/>
            <a:ext cx="1753864" cy="2488591"/>
          </a:xfrm>
          <a:prstGeom prst="rect">
            <a:avLst/>
          </a:prstGeom>
          <a:effectLst>
            <a:outerShdw blurRad="63500" sx="102000" sy="102000" algn="ctr" rotWithShape="0">
              <a:prstClr val="black">
                <a:alpha val="40000"/>
              </a:prstClr>
            </a:outerShdw>
          </a:effectLst>
        </p:spPr>
      </p:pic>
      <p:sp>
        <p:nvSpPr>
          <p:cNvPr id="22" name="Rectangle 21">
            <a:extLst>
              <a:ext uri="{FF2B5EF4-FFF2-40B4-BE49-F238E27FC236}">
                <a16:creationId xmlns:a16="http://schemas.microsoft.com/office/drawing/2014/main" id="{C8D0A243-D3ED-4DFC-A668-EFCE171CA039}"/>
              </a:ext>
            </a:extLst>
          </p:cNvPr>
          <p:cNvSpPr/>
          <p:nvPr/>
        </p:nvSpPr>
        <p:spPr>
          <a:xfrm>
            <a:off x="5120357" y="2208942"/>
            <a:ext cx="2302420" cy="543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2019 – 21 </a:t>
            </a:r>
          </a:p>
        </p:txBody>
      </p:sp>
      <p:pic>
        <p:nvPicPr>
          <p:cNvPr id="18" name="Picture 17" descr="Map&#10;&#10;Description automatically generated">
            <a:extLst>
              <a:ext uri="{FF2B5EF4-FFF2-40B4-BE49-F238E27FC236}">
                <a16:creationId xmlns:a16="http://schemas.microsoft.com/office/drawing/2014/main" id="{AAA01158-2C5E-43B1-9CE8-B0333167CA78}"/>
              </a:ext>
            </a:extLst>
          </p:cNvPr>
          <p:cNvPicPr>
            <a:picLocks noChangeAspect="1"/>
          </p:cNvPicPr>
          <p:nvPr/>
        </p:nvPicPr>
        <p:blipFill rotWithShape="1">
          <a:blip r:embed="rId7"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5120355" y="1236638"/>
            <a:ext cx="2302422" cy="986550"/>
          </a:xfrm>
          <a:prstGeom prst="rect">
            <a:avLst/>
          </a:prstGeom>
        </p:spPr>
      </p:pic>
      <p:pic>
        <p:nvPicPr>
          <p:cNvPr id="25" name="Picture 24">
            <a:extLst>
              <a:ext uri="{FF2B5EF4-FFF2-40B4-BE49-F238E27FC236}">
                <a16:creationId xmlns:a16="http://schemas.microsoft.com/office/drawing/2014/main" id="{AB27F095-9D74-4CA0-845F-6718CD9CEF7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20355" y="2941620"/>
            <a:ext cx="6206337" cy="3619253"/>
          </a:xfrm>
          <a:prstGeom prst="rect">
            <a:avLst/>
          </a:prstGeom>
        </p:spPr>
      </p:pic>
      <p:sp>
        <p:nvSpPr>
          <p:cNvPr id="68" name="!!p">
            <a:extLst>
              <a:ext uri="{FF2B5EF4-FFF2-40B4-BE49-F238E27FC236}">
                <a16:creationId xmlns:a16="http://schemas.microsoft.com/office/drawing/2014/main" id="{2FB8E87C-E875-434C-BCE8-32EEAFA90DE1}"/>
              </a:ext>
            </a:extLst>
          </p:cNvPr>
          <p:cNvSpPr>
            <a:spLocks noChangeAspect="1"/>
          </p:cNvSpPr>
          <p:nvPr/>
        </p:nvSpPr>
        <p:spPr>
          <a:xfrm>
            <a:off x="5474782" y="3981449"/>
            <a:ext cx="522356" cy="695325"/>
          </a:xfrm>
          <a:custGeom>
            <a:avLst/>
            <a:gdLst>
              <a:gd name="connsiteX0" fmla="*/ 88159 w 2761021"/>
              <a:gd name="connsiteY0" fmla="*/ 42203 h 3675288"/>
              <a:gd name="connsiteX1" fmla="*/ 172566 w 2761021"/>
              <a:gd name="connsiteY1" fmla="*/ 56270 h 3675288"/>
              <a:gd name="connsiteX2" fmla="*/ 313242 w 2761021"/>
              <a:gd name="connsiteY2" fmla="*/ 98474 h 3675288"/>
              <a:gd name="connsiteX3" fmla="*/ 355446 w 2761021"/>
              <a:gd name="connsiteY3" fmla="*/ 112541 h 3675288"/>
              <a:gd name="connsiteX4" fmla="*/ 397649 w 2761021"/>
              <a:gd name="connsiteY4" fmla="*/ 126609 h 3675288"/>
              <a:gd name="connsiteX5" fmla="*/ 538326 w 2761021"/>
              <a:gd name="connsiteY5" fmla="*/ 112541 h 3675288"/>
              <a:gd name="connsiteX6" fmla="*/ 580529 w 2761021"/>
              <a:gd name="connsiteY6" fmla="*/ 98474 h 3675288"/>
              <a:gd name="connsiteX7" fmla="*/ 622732 w 2761021"/>
              <a:gd name="connsiteY7" fmla="*/ 14067 h 3675288"/>
              <a:gd name="connsiteX8" fmla="*/ 693070 w 2761021"/>
              <a:gd name="connsiteY8" fmla="*/ 0 h 3675288"/>
              <a:gd name="connsiteX9" fmla="*/ 805612 w 2761021"/>
              <a:gd name="connsiteY9" fmla="*/ 28135 h 3675288"/>
              <a:gd name="connsiteX10" fmla="*/ 847815 w 2761021"/>
              <a:gd name="connsiteY10" fmla="*/ 56270 h 3675288"/>
              <a:gd name="connsiteX11" fmla="*/ 904086 w 2761021"/>
              <a:gd name="connsiteY11" fmla="*/ 70338 h 3675288"/>
              <a:gd name="connsiteX12" fmla="*/ 988492 w 2761021"/>
              <a:gd name="connsiteY12" fmla="*/ 98474 h 3675288"/>
              <a:gd name="connsiteX13" fmla="*/ 1101033 w 2761021"/>
              <a:gd name="connsiteY13" fmla="*/ 126609 h 3675288"/>
              <a:gd name="connsiteX14" fmla="*/ 1157304 w 2761021"/>
              <a:gd name="connsiteY14" fmla="*/ 140677 h 3675288"/>
              <a:gd name="connsiteX15" fmla="*/ 1199507 w 2761021"/>
              <a:gd name="connsiteY15" fmla="*/ 154744 h 3675288"/>
              <a:gd name="connsiteX16" fmla="*/ 1326116 w 2761021"/>
              <a:gd name="connsiteY16" fmla="*/ 112541 h 3675288"/>
              <a:gd name="connsiteX17" fmla="*/ 1340184 w 2761021"/>
              <a:gd name="connsiteY17" fmla="*/ 56270 h 3675288"/>
              <a:gd name="connsiteX18" fmla="*/ 1424590 w 2761021"/>
              <a:gd name="connsiteY18" fmla="*/ 28135 h 3675288"/>
              <a:gd name="connsiteX19" fmla="*/ 1508996 w 2761021"/>
              <a:gd name="connsiteY19" fmla="*/ 56270 h 3675288"/>
              <a:gd name="connsiteX20" fmla="*/ 1607470 w 2761021"/>
              <a:gd name="connsiteY20" fmla="*/ 112541 h 3675288"/>
              <a:gd name="connsiteX21" fmla="*/ 1621538 w 2761021"/>
              <a:gd name="connsiteY21" fmla="*/ 168812 h 3675288"/>
              <a:gd name="connsiteX22" fmla="*/ 1635606 w 2761021"/>
              <a:gd name="connsiteY22" fmla="*/ 211015 h 3675288"/>
              <a:gd name="connsiteX23" fmla="*/ 1832553 w 2761021"/>
              <a:gd name="connsiteY23" fmla="*/ 182880 h 3675288"/>
              <a:gd name="connsiteX24" fmla="*/ 1846621 w 2761021"/>
              <a:gd name="connsiteY24" fmla="*/ 112541 h 3675288"/>
              <a:gd name="connsiteX25" fmla="*/ 1945095 w 2761021"/>
              <a:gd name="connsiteY25" fmla="*/ 140677 h 3675288"/>
              <a:gd name="connsiteX26" fmla="*/ 1987298 w 2761021"/>
              <a:gd name="connsiteY26" fmla="*/ 182880 h 3675288"/>
              <a:gd name="connsiteX27" fmla="*/ 2043569 w 2761021"/>
              <a:gd name="connsiteY27" fmla="*/ 253218 h 3675288"/>
              <a:gd name="connsiteX28" fmla="*/ 2085772 w 2761021"/>
              <a:gd name="connsiteY28" fmla="*/ 281354 h 3675288"/>
              <a:gd name="connsiteX29" fmla="*/ 2367126 w 2761021"/>
              <a:gd name="connsiteY29" fmla="*/ 295421 h 3675288"/>
              <a:gd name="connsiteX30" fmla="*/ 2451532 w 2761021"/>
              <a:gd name="connsiteY30" fmla="*/ 323557 h 3675288"/>
              <a:gd name="connsiteX31" fmla="*/ 2732886 w 2761021"/>
              <a:gd name="connsiteY31" fmla="*/ 351692 h 3675288"/>
              <a:gd name="connsiteX32" fmla="*/ 2746953 w 2761021"/>
              <a:gd name="connsiteY32" fmla="*/ 407963 h 3675288"/>
              <a:gd name="connsiteX33" fmla="*/ 2704750 w 2761021"/>
              <a:gd name="connsiteY33" fmla="*/ 436098 h 3675288"/>
              <a:gd name="connsiteX34" fmla="*/ 2676615 w 2761021"/>
              <a:gd name="connsiteY34" fmla="*/ 464234 h 3675288"/>
              <a:gd name="connsiteX35" fmla="*/ 2662547 w 2761021"/>
              <a:gd name="connsiteY35" fmla="*/ 534572 h 3675288"/>
              <a:gd name="connsiteX36" fmla="*/ 2662547 w 2761021"/>
              <a:gd name="connsiteY36" fmla="*/ 633046 h 3675288"/>
              <a:gd name="connsiteX37" fmla="*/ 2704750 w 2761021"/>
              <a:gd name="connsiteY37" fmla="*/ 675249 h 3675288"/>
              <a:gd name="connsiteX38" fmla="*/ 2732886 w 2761021"/>
              <a:gd name="connsiteY38" fmla="*/ 773723 h 3675288"/>
              <a:gd name="connsiteX39" fmla="*/ 2761021 w 2761021"/>
              <a:gd name="connsiteY39" fmla="*/ 872197 h 3675288"/>
              <a:gd name="connsiteX40" fmla="*/ 2746953 w 2761021"/>
              <a:gd name="connsiteY40" fmla="*/ 1055077 h 3675288"/>
              <a:gd name="connsiteX41" fmla="*/ 2718818 w 2761021"/>
              <a:gd name="connsiteY41" fmla="*/ 1097280 h 3675288"/>
              <a:gd name="connsiteX42" fmla="*/ 2704750 w 2761021"/>
              <a:gd name="connsiteY42" fmla="*/ 1181686 h 3675288"/>
              <a:gd name="connsiteX43" fmla="*/ 2676615 w 2761021"/>
              <a:gd name="connsiteY43" fmla="*/ 1223889 h 3675288"/>
              <a:gd name="connsiteX44" fmla="*/ 2662547 w 2761021"/>
              <a:gd name="connsiteY44" fmla="*/ 1266092 h 3675288"/>
              <a:gd name="connsiteX45" fmla="*/ 2676615 w 2761021"/>
              <a:gd name="connsiteY45" fmla="*/ 1463040 h 3675288"/>
              <a:gd name="connsiteX46" fmla="*/ 2648479 w 2761021"/>
              <a:gd name="connsiteY46" fmla="*/ 1491175 h 3675288"/>
              <a:gd name="connsiteX47" fmla="*/ 2564073 w 2761021"/>
              <a:gd name="connsiteY47" fmla="*/ 1477107 h 3675288"/>
              <a:gd name="connsiteX48" fmla="*/ 2535938 w 2761021"/>
              <a:gd name="connsiteY48" fmla="*/ 1434904 h 3675288"/>
              <a:gd name="connsiteX49" fmla="*/ 2507802 w 2761021"/>
              <a:gd name="connsiteY49" fmla="*/ 1406769 h 3675288"/>
              <a:gd name="connsiteX50" fmla="*/ 2451532 w 2761021"/>
              <a:gd name="connsiteY50" fmla="*/ 1392701 h 3675288"/>
              <a:gd name="connsiteX51" fmla="*/ 2409329 w 2761021"/>
              <a:gd name="connsiteY51" fmla="*/ 1364566 h 3675288"/>
              <a:gd name="connsiteX52" fmla="*/ 2353058 w 2761021"/>
              <a:gd name="connsiteY52" fmla="*/ 1237957 h 3675288"/>
              <a:gd name="connsiteX53" fmla="*/ 2324922 w 2761021"/>
              <a:gd name="connsiteY53" fmla="*/ 1153550 h 3675288"/>
              <a:gd name="connsiteX54" fmla="*/ 2310855 w 2761021"/>
              <a:gd name="connsiteY54" fmla="*/ 1083212 h 3675288"/>
              <a:gd name="connsiteX55" fmla="*/ 2085772 w 2761021"/>
              <a:gd name="connsiteY55" fmla="*/ 1097280 h 3675288"/>
              <a:gd name="connsiteX56" fmla="*/ 2043569 w 2761021"/>
              <a:gd name="connsiteY56" fmla="*/ 1125415 h 3675288"/>
              <a:gd name="connsiteX57" fmla="*/ 1959162 w 2761021"/>
              <a:gd name="connsiteY57" fmla="*/ 1153550 h 3675288"/>
              <a:gd name="connsiteX58" fmla="*/ 1776282 w 2761021"/>
              <a:gd name="connsiteY58" fmla="*/ 1111347 h 3675288"/>
              <a:gd name="connsiteX59" fmla="*/ 1649673 w 2761021"/>
              <a:gd name="connsiteY59" fmla="*/ 1083212 h 3675288"/>
              <a:gd name="connsiteX60" fmla="*/ 1593402 w 2761021"/>
              <a:gd name="connsiteY60" fmla="*/ 1069144 h 3675288"/>
              <a:gd name="connsiteX61" fmla="*/ 1551199 w 2761021"/>
              <a:gd name="connsiteY61" fmla="*/ 1041009 h 3675288"/>
              <a:gd name="connsiteX62" fmla="*/ 1508996 w 2761021"/>
              <a:gd name="connsiteY62" fmla="*/ 1026941 h 3675288"/>
              <a:gd name="connsiteX63" fmla="*/ 1241710 w 2761021"/>
              <a:gd name="connsiteY63" fmla="*/ 1012874 h 3675288"/>
              <a:gd name="connsiteX64" fmla="*/ 1072898 w 2761021"/>
              <a:gd name="connsiteY64" fmla="*/ 1012874 h 3675288"/>
              <a:gd name="connsiteX65" fmla="*/ 974424 w 2761021"/>
              <a:gd name="connsiteY65" fmla="*/ 1125415 h 3675288"/>
              <a:gd name="connsiteX66" fmla="*/ 960356 w 2761021"/>
              <a:gd name="connsiteY66" fmla="*/ 1167618 h 3675288"/>
              <a:gd name="connsiteX67" fmla="*/ 932221 w 2761021"/>
              <a:gd name="connsiteY67" fmla="*/ 1223889 h 3675288"/>
              <a:gd name="connsiteX68" fmla="*/ 918153 w 2761021"/>
              <a:gd name="connsiteY68" fmla="*/ 1280160 h 3675288"/>
              <a:gd name="connsiteX69" fmla="*/ 861882 w 2761021"/>
              <a:gd name="connsiteY69" fmla="*/ 1364566 h 3675288"/>
              <a:gd name="connsiteX70" fmla="*/ 875950 w 2761021"/>
              <a:gd name="connsiteY70" fmla="*/ 1505243 h 3675288"/>
              <a:gd name="connsiteX71" fmla="*/ 918153 w 2761021"/>
              <a:gd name="connsiteY71" fmla="*/ 1519310 h 3675288"/>
              <a:gd name="connsiteX72" fmla="*/ 946289 w 2761021"/>
              <a:gd name="connsiteY72" fmla="*/ 1491175 h 3675288"/>
              <a:gd name="connsiteX73" fmla="*/ 960356 w 2761021"/>
              <a:gd name="connsiteY73" fmla="*/ 1448972 h 3675288"/>
              <a:gd name="connsiteX74" fmla="*/ 988492 w 2761021"/>
              <a:gd name="connsiteY74" fmla="*/ 1406769 h 3675288"/>
              <a:gd name="connsiteX75" fmla="*/ 1002559 w 2761021"/>
              <a:gd name="connsiteY75" fmla="*/ 1364566 h 3675288"/>
              <a:gd name="connsiteX76" fmla="*/ 1016627 w 2761021"/>
              <a:gd name="connsiteY76" fmla="*/ 1308295 h 3675288"/>
              <a:gd name="connsiteX77" fmla="*/ 1086966 w 2761021"/>
              <a:gd name="connsiteY77" fmla="*/ 1237957 h 3675288"/>
              <a:gd name="connsiteX78" fmla="*/ 1115101 w 2761021"/>
              <a:gd name="connsiteY78" fmla="*/ 1209821 h 3675288"/>
              <a:gd name="connsiteX79" fmla="*/ 1143236 w 2761021"/>
              <a:gd name="connsiteY79" fmla="*/ 1083212 h 3675288"/>
              <a:gd name="connsiteX80" fmla="*/ 1171372 w 2761021"/>
              <a:gd name="connsiteY80" fmla="*/ 1041009 h 3675288"/>
              <a:gd name="connsiteX81" fmla="*/ 1213575 w 2761021"/>
              <a:gd name="connsiteY81" fmla="*/ 1026941 h 3675288"/>
              <a:gd name="connsiteX82" fmla="*/ 1368319 w 2761021"/>
              <a:gd name="connsiteY82" fmla="*/ 1041009 h 3675288"/>
              <a:gd name="connsiteX83" fmla="*/ 1452726 w 2761021"/>
              <a:gd name="connsiteY83" fmla="*/ 1069144 h 3675288"/>
              <a:gd name="connsiteX84" fmla="*/ 1494929 w 2761021"/>
              <a:gd name="connsiteY84" fmla="*/ 1083212 h 3675288"/>
              <a:gd name="connsiteX85" fmla="*/ 1551199 w 2761021"/>
              <a:gd name="connsiteY85" fmla="*/ 1111347 h 3675288"/>
              <a:gd name="connsiteX86" fmla="*/ 1720012 w 2761021"/>
              <a:gd name="connsiteY86" fmla="*/ 1125415 h 3675288"/>
              <a:gd name="connsiteX87" fmla="*/ 1762215 w 2761021"/>
              <a:gd name="connsiteY87" fmla="*/ 1139483 h 3675288"/>
              <a:gd name="connsiteX88" fmla="*/ 1860689 w 2761021"/>
              <a:gd name="connsiteY88" fmla="*/ 1209821 h 3675288"/>
              <a:gd name="connsiteX89" fmla="*/ 1902892 w 2761021"/>
              <a:gd name="connsiteY89" fmla="*/ 1252024 h 3675288"/>
              <a:gd name="connsiteX90" fmla="*/ 2071704 w 2761021"/>
              <a:gd name="connsiteY90" fmla="*/ 1280160 h 3675288"/>
              <a:gd name="connsiteX91" fmla="*/ 2113907 w 2761021"/>
              <a:gd name="connsiteY91" fmla="*/ 1308295 h 3675288"/>
              <a:gd name="connsiteX92" fmla="*/ 2085772 w 2761021"/>
              <a:gd name="connsiteY92" fmla="*/ 1350498 h 3675288"/>
              <a:gd name="connsiteX93" fmla="*/ 2071704 w 2761021"/>
              <a:gd name="connsiteY93" fmla="*/ 1392701 h 3675288"/>
              <a:gd name="connsiteX94" fmla="*/ 2142042 w 2761021"/>
              <a:gd name="connsiteY94" fmla="*/ 1505243 h 3675288"/>
              <a:gd name="connsiteX95" fmla="*/ 2198313 w 2761021"/>
              <a:gd name="connsiteY95" fmla="*/ 1561514 h 3675288"/>
              <a:gd name="connsiteX96" fmla="*/ 2170178 w 2761021"/>
              <a:gd name="connsiteY96" fmla="*/ 1716258 h 3675288"/>
              <a:gd name="connsiteX97" fmla="*/ 2142042 w 2761021"/>
              <a:gd name="connsiteY97" fmla="*/ 1800664 h 3675288"/>
              <a:gd name="connsiteX98" fmla="*/ 2184246 w 2761021"/>
              <a:gd name="connsiteY98" fmla="*/ 2039815 h 3675288"/>
              <a:gd name="connsiteX99" fmla="*/ 2226449 w 2761021"/>
              <a:gd name="connsiteY99" fmla="*/ 2082018 h 3675288"/>
              <a:gd name="connsiteX100" fmla="*/ 2212381 w 2761021"/>
              <a:gd name="connsiteY100" fmla="*/ 2630658 h 3675288"/>
              <a:gd name="connsiteX101" fmla="*/ 2240516 w 2761021"/>
              <a:gd name="connsiteY101" fmla="*/ 2715064 h 3675288"/>
              <a:gd name="connsiteX102" fmla="*/ 2254584 w 2761021"/>
              <a:gd name="connsiteY102" fmla="*/ 2771335 h 3675288"/>
              <a:gd name="connsiteX103" fmla="*/ 2212381 w 2761021"/>
              <a:gd name="connsiteY103" fmla="*/ 2996418 h 3675288"/>
              <a:gd name="connsiteX104" fmla="*/ 2170178 w 2761021"/>
              <a:gd name="connsiteY104" fmla="*/ 3010486 h 3675288"/>
              <a:gd name="connsiteX105" fmla="*/ 2142042 w 2761021"/>
              <a:gd name="connsiteY105" fmla="*/ 3038621 h 3675288"/>
              <a:gd name="connsiteX106" fmla="*/ 2142042 w 2761021"/>
              <a:gd name="connsiteY106" fmla="*/ 3123027 h 3675288"/>
              <a:gd name="connsiteX107" fmla="*/ 2184246 w 2761021"/>
              <a:gd name="connsiteY107" fmla="*/ 3137095 h 3675288"/>
              <a:gd name="connsiteX108" fmla="*/ 2282719 w 2761021"/>
              <a:gd name="connsiteY108" fmla="*/ 3094892 h 3675288"/>
              <a:gd name="connsiteX109" fmla="*/ 2367126 w 2761021"/>
              <a:gd name="connsiteY109" fmla="*/ 3066757 h 3675288"/>
              <a:gd name="connsiteX110" fmla="*/ 2395261 w 2761021"/>
              <a:gd name="connsiteY110" fmla="*/ 3038621 h 3675288"/>
              <a:gd name="connsiteX111" fmla="*/ 2437464 w 2761021"/>
              <a:gd name="connsiteY111" fmla="*/ 3010486 h 3675288"/>
              <a:gd name="connsiteX112" fmla="*/ 2507802 w 2761021"/>
              <a:gd name="connsiteY112" fmla="*/ 2940147 h 3675288"/>
              <a:gd name="connsiteX113" fmla="*/ 2521870 w 2761021"/>
              <a:gd name="connsiteY113" fmla="*/ 2813538 h 3675288"/>
              <a:gd name="connsiteX114" fmla="*/ 2550006 w 2761021"/>
              <a:gd name="connsiteY114" fmla="*/ 2841674 h 3675288"/>
              <a:gd name="connsiteX115" fmla="*/ 2521870 w 2761021"/>
              <a:gd name="connsiteY115" fmla="*/ 3024554 h 3675288"/>
              <a:gd name="connsiteX116" fmla="*/ 2493735 w 2761021"/>
              <a:gd name="connsiteY116" fmla="*/ 3108960 h 3675288"/>
              <a:gd name="connsiteX117" fmla="*/ 2479667 w 2761021"/>
              <a:gd name="connsiteY117" fmla="*/ 3235569 h 3675288"/>
              <a:gd name="connsiteX118" fmla="*/ 2423396 w 2761021"/>
              <a:gd name="connsiteY118" fmla="*/ 3249637 h 3675288"/>
              <a:gd name="connsiteX119" fmla="*/ 2226449 w 2761021"/>
              <a:gd name="connsiteY119" fmla="*/ 3277772 h 3675288"/>
              <a:gd name="connsiteX120" fmla="*/ 2113907 w 2761021"/>
              <a:gd name="connsiteY120" fmla="*/ 3305907 h 3675288"/>
              <a:gd name="connsiteX121" fmla="*/ 2071704 w 2761021"/>
              <a:gd name="connsiteY121" fmla="*/ 3319975 h 3675288"/>
              <a:gd name="connsiteX122" fmla="*/ 1945095 w 2761021"/>
              <a:gd name="connsiteY122" fmla="*/ 3390314 h 3675288"/>
              <a:gd name="connsiteX123" fmla="*/ 1860689 w 2761021"/>
              <a:gd name="connsiteY123" fmla="*/ 3446584 h 3675288"/>
              <a:gd name="connsiteX124" fmla="*/ 1818486 w 2761021"/>
              <a:gd name="connsiteY124" fmla="*/ 3474720 h 3675288"/>
              <a:gd name="connsiteX125" fmla="*/ 1762215 w 2761021"/>
              <a:gd name="connsiteY125" fmla="*/ 3488787 h 3675288"/>
              <a:gd name="connsiteX126" fmla="*/ 1720012 w 2761021"/>
              <a:gd name="connsiteY126" fmla="*/ 3502855 h 3675288"/>
              <a:gd name="connsiteX127" fmla="*/ 1551199 w 2761021"/>
              <a:gd name="connsiteY127" fmla="*/ 3516923 h 3675288"/>
              <a:gd name="connsiteX128" fmla="*/ 1424590 w 2761021"/>
              <a:gd name="connsiteY128" fmla="*/ 3530990 h 3675288"/>
              <a:gd name="connsiteX129" fmla="*/ 1213575 w 2761021"/>
              <a:gd name="connsiteY129" fmla="*/ 3601329 h 3675288"/>
              <a:gd name="connsiteX130" fmla="*/ 1171372 w 2761021"/>
              <a:gd name="connsiteY130" fmla="*/ 3615397 h 3675288"/>
              <a:gd name="connsiteX131" fmla="*/ 1129169 w 2761021"/>
              <a:gd name="connsiteY131" fmla="*/ 3629464 h 3675288"/>
              <a:gd name="connsiteX132" fmla="*/ 1101033 w 2761021"/>
              <a:gd name="connsiteY132" fmla="*/ 3657600 h 3675288"/>
              <a:gd name="connsiteX133" fmla="*/ 791544 w 2761021"/>
              <a:gd name="connsiteY133" fmla="*/ 3657600 h 3675288"/>
              <a:gd name="connsiteX134" fmla="*/ 777476 w 2761021"/>
              <a:gd name="connsiteY134" fmla="*/ 3615397 h 3675288"/>
              <a:gd name="connsiteX135" fmla="*/ 679002 w 2761021"/>
              <a:gd name="connsiteY135" fmla="*/ 3488787 h 3675288"/>
              <a:gd name="connsiteX136" fmla="*/ 650867 w 2761021"/>
              <a:gd name="connsiteY136" fmla="*/ 3404381 h 3675288"/>
              <a:gd name="connsiteX137" fmla="*/ 608664 w 2761021"/>
              <a:gd name="connsiteY137" fmla="*/ 3362178 h 3675288"/>
              <a:gd name="connsiteX138" fmla="*/ 580529 w 2761021"/>
              <a:gd name="connsiteY138" fmla="*/ 3319975 h 3675288"/>
              <a:gd name="connsiteX139" fmla="*/ 482055 w 2761021"/>
              <a:gd name="connsiteY139" fmla="*/ 3235569 h 3675288"/>
              <a:gd name="connsiteX140" fmla="*/ 425784 w 2761021"/>
              <a:gd name="connsiteY140" fmla="*/ 3221501 h 3675288"/>
              <a:gd name="connsiteX141" fmla="*/ 383581 w 2761021"/>
              <a:gd name="connsiteY141" fmla="*/ 3193366 h 3675288"/>
              <a:gd name="connsiteX142" fmla="*/ 369513 w 2761021"/>
              <a:gd name="connsiteY142" fmla="*/ 3151163 h 3675288"/>
              <a:gd name="connsiteX143" fmla="*/ 341378 w 2761021"/>
              <a:gd name="connsiteY143" fmla="*/ 3123027 h 3675288"/>
              <a:gd name="connsiteX144" fmla="*/ 299175 w 2761021"/>
              <a:gd name="connsiteY144" fmla="*/ 2996418 h 3675288"/>
              <a:gd name="connsiteX145" fmla="*/ 285107 w 2761021"/>
              <a:gd name="connsiteY145" fmla="*/ 2954215 h 3675288"/>
              <a:gd name="connsiteX146" fmla="*/ 256972 w 2761021"/>
              <a:gd name="connsiteY146" fmla="*/ 2912012 h 3675288"/>
              <a:gd name="connsiteX147" fmla="*/ 299175 w 2761021"/>
              <a:gd name="connsiteY147" fmla="*/ 2897944 h 3675288"/>
              <a:gd name="connsiteX148" fmla="*/ 313242 w 2761021"/>
              <a:gd name="connsiteY148" fmla="*/ 2841674 h 3675288"/>
              <a:gd name="connsiteX149" fmla="*/ 327310 w 2761021"/>
              <a:gd name="connsiteY149" fmla="*/ 2799470 h 3675288"/>
              <a:gd name="connsiteX150" fmla="*/ 313242 w 2761021"/>
              <a:gd name="connsiteY150" fmla="*/ 2658794 h 3675288"/>
              <a:gd name="connsiteX151" fmla="*/ 285107 w 2761021"/>
              <a:gd name="connsiteY151" fmla="*/ 2630658 h 3675288"/>
              <a:gd name="connsiteX152" fmla="*/ 242904 w 2761021"/>
              <a:gd name="connsiteY152" fmla="*/ 2574387 h 3675288"/>
              <a:gd name="connsiteX153" fmla="*/ 214769 w 2761021"/>
              <a:gd name="connsiteY153" fmla="*/ 2602523 h 3675288"/>
              <a:gd name="connsiteX154" fmla="*/ 186633 w 2761021"/>
              <a:gd name="connsiteY154" fmla="*/ 2729132 h 3675288"/>
              <a:gd name="connsiteX155" fmla="*/ 130362 w 2761021"/>
              <a:gd name="connsiteY155" fmla="*/ 2715064 h 3675288"/>
              <a:gd name="connsiteX156" fmla="*/ 116295 w 2761021"/>
              <a:gd name="connsiteY156" fmla="*/ 2672861 h 3675288"/>
              <a:gd name="connsiteX157" fmla="*/ 130362 w 2761021"/>
              <a:gd name="connsiteY157" fmla="*/ 2630658 h 3675288"/>
              <a:gd name="connsiteX158" fmla="*/ 172566 w 2761021"/>
              <a:gd name="connsiteY158" fmla="*/ 2532184 h 3675288"/>
              <a:gd name="connsiteX159" fmla="*/ 186633 w 2761021"/>
              <a:gd name="connsiteY159" fmla="*/ 2335237 h 3675288"/>
              <a:gd name="connsiteX160" fmla="*/ 242904 w 2761021"/>
              <a:gd name="connsiteY160" fmla="*/ 2321169 h 3675288"/>
              <a:gd name="connsiteX161" fmla="*/ 327310 w 2761021"/>
              <a:gd name="connsiteY161" fmla="*/ 2363372 h 3675288"/>
              <a:gd name="connsiteX162" fmla="*/ 397649 w 2761021"/>
              <a:gd name="connsiteY162" fmla="*/ 2504049 h 3675288"/>
              <a:gd name="connsiteX163" fmla="*/ 425784 w 2761021"/>
              <a:gd name="connsiteY163" fmla="*/ 2461846 h 3675288"/>
              <a:gd name="connsiteX164" fmla="*/ 411716 w 2761021"/>
              <a:gd name="connsiteY164" fmla="*/ 2377440 h 3675288"/>
              <a:gd name="connsiteX165" fmla="*/ 341378 w 2761021"/>
              <a:gd name="connsiteY165" fmla="*/ 2321169 h 3675288"/>
              <a:gd name="connsiteX166" fmla="*/ 496122 w 2761021"/>
              <a:gd name="connsiteY166" fmla="*/ 2321169 h 3675288"/>
              <a:gd name="connsiteX167" fmla="*/ 510190 w 2761021"/>
              <a:gd name="connsiteY167" fmla="*/ 2391507 h 3675288"/>
              <a:gd name="connsiteX168" fmla="*/ 580529 w 2761021"/>
              <a:gd name="connsiteY168" fmla="*/ 2475914 h 3675288"/>
              <a:gd name="connsiteX169" fmla="*/ 594596 w 2761021"/>
              <a:gd name="connsiteY169" fmla="*/ 2433710 h 3675288"/>
              <a:gd name="connsiteX170" fmla="*/ 608664 w 2761021"/>
              <a:gd name="connsiteY170" fmla="*/ 2363372 h 3675288"/>
              <a:gd name="connsiteX171" fmla="*/ 622732 w 2761021"/>
              <a:gd name="connsiteY171" fmla="*/ 2307101 h 3675288"/>
              <a:gd name="connsiteX172" fmla="*/ 763409 w 2761021"/>
              <a:gd name="connsiteY172" fmla="*/ 2264898 h 3675288"/>
              <a:gd name="connsiteX173" fmla="*/ 749341 w 2761021"/>
              <a:gd name="connsiteY173" fmla="*/ 2208627 h 3675288"/>
              <a:gd name="connsiteX174" fmla="*/ 721206 w 2761021"/>
              <a:gd name="connsiteY174" fmla="*/ 2152357 h 3675288"/>
              <a:gd name="connsiteX175" fmla="*/ 594596 w 2761021"/>
              <a:gd name="connsiteY175" fmla="*/ 2138289 h 3675288"/>
              <a:gd name="connsiteX176" fmla="*/ 707138 w 2761021"/>
              <a:gd name="connsiteY176" fmla="*/ 2053883 h 3675288"/>
              <a:gd name="connsiteX177" fmla="*/ 721206 w 2761021"/>
              <a:gd name="connsiteY177" fmla="*/ 1997612 h 3675288"/>
              <a:gd name="connsiteX178" fmla="*/ 622732 w 2761021"/>
              <a:gd name="connsiteY178" fmla="*/ 1983544 h 3675288"/>
              <a:gd name="connsiteX179" fmla="*/ 594596 w 2761021"/>
              <a:gd name="connsiteY179" fmla="*/ 2011680 h 3675288"/>
              <a:gd name="connsiteX180" fmla="*/ 566461 w 2761021"/>
              <a:gd name="connsiteY180" fmla="*/ 2053883 h 3675288"/>
              <a:gd name="connsiteX181" fmla="*/ 496122 w 2761021"/>
              <a:gd name="connsiteY181" fmla="*/ 2039815 h 3675288"/>
              <a:gd name="connsiteX182" fmla="*/ 524258 w 2761021"/>
              <a:gd name="connsiteY182" fmla="*/ 1856935 h 3675288"/>
              <a:gd name="connsiteX183" fmla="*/ 580529 w 2761021"/>
              <a:gd name="connsiteY183" fmla="*/ 1758461 h 3675288"/>
              <a:gd name="connsiteX184" fmla="*/ 622732 w 2761021"/>
              <a:gd name="connsiteY184" fmla="*/ 1744394 h 3675288"/>
              <a:gd name="connsiteX185" fmla="*/ 679002 w 2761021"/>
              <a:gd name="connsiteY185" fmla="*/ 1758461 h 3675288"/>
              <a:gd name="connsiteX186" fmla="*/ 693070 w 2761021"/>
              <a:gd name="connsiteY186" fmla="*/ 1800664 h 3675288"/>
              <a:gd name="connsiteX187" fmla="*/ 721206 w 2761021"/>
              <a:gd name="connsiteY187" fmla="*/ 1828800 h 3675288"/>
              <a:gd name="connsiteX188" fmla="*/ 735273 w 2761021"/>
              <a:gd name="connsiteY188" fmla="*/ 1786597 h 3675288"/>
              <a:gd name="connsiteX189" fmla="*/ 721206 w 2761021"/>
              <a:gd name="connsiteY189" fmla="*/ 1659987 h 3675288"/>
              <a:gd name="connsiteX190" fmla="*/ 693070 w 2761021"/>
              <a:gd name="connsiteY190" fmla="*/ 1631852 h 3675288"/>
              <a:gd name="connsiteX191" fmla="*/ 636799 w 2761021"/>
              <a:gd name="connsiteY191" fmla="*/ 1589649 h 3675288"/>
              <a:gd name="connsiteX192" fmla="*/ 594596 w 2761021"/>
              <a:gd name="connsiteY192" fmla="*/ 1561514 h 3675288"/>
              <a:gd name="connsiteX193" fmla="*/ 566461 w 2761021"/>
              <a:gd name="connsiteY193" fmla="*/ 1533378 h 3675288"/>
              <a:gd name="connsiteX194" fmla="*/ 552393 w 2761021"/>
              <a:gd name="connsiteY194" fmla="*/ 1491175 h 3675288"/>
              <a:gd name="connsiteX195" fmla="*/ 594596 w 2761021"/>
              <a:gd name="connsiteY195" fmla="*/ 1463040 h 3675288"/>
              <a:gd name="connsiteX196" fmla="*/ 693070 w 2761021"/>
              <a:gd name="connsiteY196" fmla="*/ 1434904 h 3675288"/>
              <a:gd name="connsiteX197" fmla="*/ 735273 w 2761021"/>
              <a:gd name="connsiteY197" fmla="*/ 1406769 h 3675288"/>
              <a:gd name="connsiteX198" fmla="*/ 819679 w 2761021"/>
              <a:gd name="connsiteY198" fmla="*/ 1378634 h 3675288"/>
              <a:gd name="connsiteX199" fmla="*/ 791544 w 2761021"/>
              <a:gd name="connsiteY199" fmla="*/ 1280160 h 3675288"/>
              <a:gd name="connsiteX200" fmla="*/ 749341 w 2761021"/>
              <a:gd name="connsiteY200" fmla="*/ 1266092 h 3675288"/>
              <a:gd name="connsiteX201" fmla="*/ 679002 w 2761021"/>
              <a:gd name="connsiteY201" fmla="*/ 1252024 h 3675288"/>
              <a:gd name="connsiteX202" fmla="*/ 636799 w 2761021"/>
              <a:gd name="connsiteY202" fmla="*/ 1223889 h 3675288"/>
              <a:gd name="connsiteX203" fmla="*/ 608664 w 2761021"/>
              <a:gd name="connsiteY203" fmla="*/ 1181686 h 3675288"/>
              <a:gd name="connsiteX204" fmla="*/ 566461 w 2761021"/>
              <a:gd name="connsiteY204" fmla="*/ 1167618 h 3675288"/>
              <a:gd name="connsiteX205" fmla="*/ 453919 w 2761021"/>
              <a:gd name="connsiteY205" fmla="*/ 1125415 h 3675288"/>
              <a:gd name="connsiteX206" fmla="*/ 411716 w 2761021"/>
              <a:gd name="connsiteY206" fmla="*/ 1041009 h 3675288"/>
              <a:gd name="connsiteX207" fmla="*/ 383581 w 2761021"/>
              <a:gd name="connsiteY207" fmla="*/ 998806 h 3675288"/>
              <a:gd name="connsiteX208" fmla="*/ 383581 w 2761021"/>
              <a:gd name="connsiteY208" fmla="*/ 689317 h 3675288"/>
              <a:gd name="connsiteX209" fmla="*/ 411716 w 2761021"/>
              <a:gd name="connsiteY209" fmla="*/ 661181 h 3675288"/>
              <a:gd name="connsiteX210" fmla="*/ 397649 w 2761021"/>
              <a:gd name="connsiteY210" fmla="*/ 576775 h 3675288"/>
              <a:gd name="connsiteX211" fmla="*/ 355446 w 2761021"/>
              <a:gd name="connsiteY211" fmla="*/ 562707 h 3675288"/>
              <a:gd name="connsiteX212" fmla="*/ 144430 w 2761021"/>
              <a:gd name="connsiteY212" fmla="*/ 576775 h 3675288"/>
              <a:gd name="connsiteX213" fmla="*/ 88159 w 2761021"/>
              <a:gd name="connsiteY213" fmla="*/ 590843 h 3675288"/>
              <a:gd name="connsiteX214" fmla="*/ 74092 w 2761021"/>
              <a:gd name="connsiteY214" fmla="*/ 633046 h 3675288"/>
              <a:gd name="connsiteX215" fmla="*/ 158498 w 2761021"/>
              <a:gd name="connsiteY215" fmla="*/ 689317 h 3675288"/>
              <a:gd name="connsiteX216" fmla="*/ 144430 w 2761021"/>
              <a:gd name="connsiteY216" fmla="*/ 745587 h 3675288"/>
              <a:gd name="connsiteX217" fmla="*/ 60024 w 2761021"/>
              <a:gd name="connsiteY217" fmla="*/ 773723 h 3675288"/>
              <a:gd name="connsiteX218" fmla="*/ 3753 w 2761021"/>
              <a:gd name="connsiteY218" fmla="*/ 759655 h 3675288"/>
              <a:gd name="connsiteX219" fmla="*/ 17821 w 2761021"/>
              <a:gd name="connsiteY219" fmla="*/ 633046 h 3675288"/>
              <a:gd name="connsiteX220" fmla="*/ 45956 w 2761021"/>
              <a:gd name="connsiteY220" fmla="*/ 492369 h 3675288"/>
              <a:gd name="connsiteX221" fmla="*/ 60024 w 2761021"/>
              <a:gd name="connsiteY221" fmla="*/ 140677 h 3675288"/>
              <a:gd name="connsiteX222" fmla="*/ 88159 w 2761021"/>
              <a:gd name="connsiteY222" fmla="*/ 42203 h 3675288"/>
              <a:gd name="connsiteX223" fmla="*/ 88159 w 2761021"/>
              <a:gd name="connsiteY223" fmla="*/ 42203 h 367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2761021" h="3675288">
                <a:moveTo>
                  <a:pt x="88159" y="42203"/>
                </a:moveTo>
                <a:cubicBezTo>
                  <a:pt x="102227" y="44548"/>
                  <a:pt x="144596" y="50676"/>
                  <a:pt x="172566" y="56270"/>
                </a:cubicBezTo>
                <a:cubicBezTo>
                  <a:pt x="225715" y="66900"/>
                  <a:pt x="259416" y="80532"/>
                  <a:pt x="313242" y="98474"/>
                </a:cubicBezTo>
                <a:lnTo>
                  <a:pt x="355446" y="112541"/>
                </a:lnTo>
                <a:lnTo>
                  <a:pt x="397649" y="126609"/>
                </a:lnTo>
                <a:cubicBezTo>
                  <a:pt x="444541" y="121920"/>
                  <a:pt x="491748" y="119707"/>
                  <a:pt x="538326" y="112541"/>
                </a:cubicBezTo>
                <a:cubicBezTo>
                  <a:pt x="552982" y="110286"/>
                  <a:pt x="570044" y="108959"/>
                  <a:pt x="580529" y="98474"/>
                </a:cubicBezTo>
                <a:cubicBezTo>
                  <a:pt x="621448" y="57554"/>
                  <a:pt x="561850" y="48856"/>
                  <a:pt x="622732" y="14067"/>
                </a:cubicBezTo>
                <a:cubicBezTo>
                  <a:pt x="643492" y="2204"/>
                  <a:pt x="669624" y="4689"/>
                  <a:pt x="693070" y="0"/>
                </a:cubicBezTo>
                <a:cubicBezTo>
                  <a:pt x="730584" y="9378"/>
                  <a:pt x="769272" y="14920"/>
                  <a:pt x="805612" y="28135"/>
                </a:cubicBezTo>
                <a:cubicBezTo>
                  <a:pt x="821501" y="33913"/>
                  <a:pt x="832275" y="49610"/>
                  <a:pt x="847815" y="56270"/>
                </a:cubicBezTo>
                <a:cubicBezTo>
                  <a:pt x="865586" y="63886"/>
                  <a:pt x="885567" y="64782"/>
                  <a:pt x="904086" y="70338"/>
                </a:cubicBezTo>
                <a:cubicBezTo>
                  <a:pt x="932493" y="78860"/>
                  <a:pt x="959720" y="91281"/>
                  <a:pt x="988492" y="98474"/>
                </a:cubicBezTo>
                <a:lnTo>
                  <a:pt x="1101033" y="126609"/>
                </a:lnTo>
                <a:cubicBezTo>
                  <a:pt x="1119790" y="131298"/>
                  <a:pt x="1138962" y="134563"/>
                  <a:pt x="1157304" y="140677"/>
                </a:cubicBezTo>
                <a:lnTo>
                  <a:pt x="1199507" y="154744"/>
                </a:lnTo>
                <a:cubicBezTo>
                  <a:pt x="1241678" y="148720"/>
                  <a:pt x="1302309" y="160156"/>
                  <a:pt x="1326116" y="112541"/>
                </a:cubicBezTo>
                <a:cubicBezTo>
                  <a:pt x="1334762" y="95248"/>
                  <a:pt x="1325504" y="68853"/>
                  <a:pt x="1340184" y="56270"/>
                </a:cubicBezTo>
                <a:cubicBezTo>
                  <a:pt x="1362701" y="36969"/>
                  <a:pt x="1424590" y="28135"/>
                  <a:pt x="1424590" y="28135"/>
                </a:cubicBezTo>
                <a:cubicBezTo>
                  <a:pt x="1452725" y="37513"/>
                  <a:pt x="1482470" y="43007"/>
                  <a:pt x="1508996" y="56270"/>
                </a:cubicBezTo>
                <a:cubicBezTo>
                  <a:pt x="1580389" y="91967"/>
                  <a:pt x="1547818" y="72773"/>
                  <a:pt x="1607470" y="112541"/>
                </a:cubicBezTo>
                <a:cubicBezTo>
                  <a:pt x="1612159" y="131298"/>
                  <a:pt x="1616226" y="150222"/>
                  <a:pt x="1621538" y="168812"/>
                </a:cubicBezTo>
                <a:cubicBezTo>
                  <a:pt x="1625612" y="183070"/>
                  <a:pt x="1621130" y="207798"/>
                  <a:pt x="1635606" y="211015"/>
                </a:cubicBezTo>
                <a:cubicBezTo>
                  <a:pt x="1650693" y="214368"/>
                  <a:pt x="1805736" y="187349"/>
                  <a:pt x="1832553" y="182880"/>
                </a:cubicBezTo>
                <a:cubicBezTo>
                  <a:pt x="1837242" y="159434"/>
                  <a:pt x="1824233" y="120937"/>
                  <a:pt x="1846621" y="112541"/>
                </a:cubicBezTo>
                <a:cubicBezTo>
                  <a:pt x="1878586" y="100554"/>
                  <a:pt x="1914561" y="125410"/>
                  <a:pt x="1945095" y="140677"/>
                </a:cubicBezTo>
                <a:cubicBezTo>
                  <a:pt x="1962889" y="149574"/>
                  <a:pt x="1974562" y="167596"/>
                  <a:pt x="1987298" y="182880"/>
                </a:cubicBezTo>
                <a:cubicBezTo>
                  <a:pt x="2023861" y="226756"/>
                  <a:pt x="2002637" y="220473"/>
                  <a:pt x="2043569" y="253218"/>
                </a:cubicBezTo>
                <a:cubicBezTo>
                  <a:pt x="2056771" y="263780"/>
                  <a:pt x="2069007" y="279167"/>
                  <a:pt x="2085772" y="281354"/>
                </a:cubicBezTo>
                <a:cubicBezTo>
                  <a:pt x="2178885" y="293499"/>
                  <a:pt x="2273341" y="290732"/>
                  <a:pt x="2367126" y="295421"/>
                </a:cubicBezTo>
                <a:cubicBezTo>
                  <a:pt x="2395261" y="304800"/>
                  <a:pt x="2422056" y="320282"/>
                  <a:pt x="2451532" y="323557"/>
                </a:cubicBezTo>
                <a:cubicBezTo>
                  <a:pt x="2629619" y="343343"/>
                  <a:pt x="2535853" y="333780"/>
                  <a:pt x="2732886" y="351692"/>
                </a:cubicBezTo>
                <a:cubicBezTo>
                  <a:pt x="2737575" y="370449"/>
                  <a:pt x="2753067" y="389621"/>
                  <a:pt x="2746953" y="407963"/>
                </a:cubicBezTo>
                <a:cubicBezTo>
                  <a:pt x="2741606" y="424003"/>
                  <a:pt x="2717952" y="425536"/>
                  <a:pt x="2704750" y="436098"/>
                </a:cubicBezTo>
                <a:cubicBezTo>
                  <a:pt x="2694393" y="444384"/>
                  <a:pt x="2685993" y="454855"/>
                  <a:pt x="2676615" y="464234"/>
                </a:cubicBezTo>
                <a:cubicBezTo>
                  <a:pt x="2671926" y="487680"/>
                  <a:pt x="2668346" y="511376"/>
                  <a:pt x="2662547" y="534572"/>
                </a:cubicBezTo>
                <a:cubicBezTo>
                  <a:pt x="2651176" y="580055"/>
                  <a:pt x="2633394" y="582028"/>
                  <a:pt x="2662547" y="633046"/>
                </a:cubicBezTo>
                <a:cubicBezTo>
                  <a:pt x="2672418" y="650319"/>
                  <a:pt x="2690682" y="661181"/>
                  <a:pt x="2704750" y="675249"/>
                </a:cubicBezTo>
                <a:cubicBezTo>
                  <a:pt x="2748742" y="851214"/>
                  <a:pt x="2692512" y="632410"/>
                  <a:pt x="2732886" y="773723"/>
                </a:cubicBezTo>
                <a:cubicBezTo>
                  <a:pt x="2768214" y="897372"/>
                  <a:pt x="2727291" y="771009"/>
                  <a:pt x="2761021" y="872197"/>
                </a:cubicBezTo>
                <a:cubicBezTo>
                  <a:pt x="2756332" y="933157"/>
                  <a:pt x="2758220" y="994984"/>
                  <a:pt x="2746953" y="1055077"/>
                </a:cubicBezTo>
                <a:cubicBezTo>
                  <a:pt x="2743837" y="1071695"/>
                  <a:pt x="2724165" y="1081240"/>
                  <a:pt x="2718818" y="1097280"/>
                </a:cubicBezTo>
                <a:cubicBezTo>
                  <a:pt x="2709798" y="1124340"/>
                  <a:pt x="2713770" y="1154626"/>
                  <a:pt x="2704750" y="1181686"/>
                </a:cubicBezTo>
                <a:cubicBezTo>
                  <a:pt x="2699403" y="1197726"/>
                  <a:pt x="2684176" y="1208767"/>
                  <a:pt x="2676615" y="1223889"/>
                </a:cubicBezTo>
                <a:cubicBezTo>
                  <a:pt x="2669983" y="1237152"/>
                  <a:pt x="2667236" y="1252024"/>
                  <a:pt x="2662547" y="1266092"/>
                </a:cubicBezTo>
                <a:cubicBezTo>
                  <a:pt x="2692379" y="1355589"/>
                  <a:pt x="2707437" y="1360300"/>
                  <a:pt x="2676615" y="1463040"/>
                </a:cubicBezTo>
                <a:cubicBezTo>
                  <a:pt x="2672804" y="1475744"/>
                  <a:pt x="2657858" y="1481797"/>
                  <a:pt x="2648479" y="1491175"/>
                </a:cubicBezTo>
                <a:cubicBezTo>
                  <a:pt x="2620344" y="1486486"/>
                  <a:pt x="2589585" y="1489863"/>
                  <a:pt x="2564073" y="1477107"/>
                </a:cubicBezTo>
                <a:cubicBezTo>
                  <a:pt x="2548951" y="1469546"/>
                  <a:pt x="2546500" y="1448106"/>
                  <a:pt x="2535938" y="1434904"/>
                </a:cubicBezTo>
                <a:cubicBezTo>
                  <a:pt x="2527652" y="1424547"/>
                  <a:pt x="2519665" y="1412700"/>
                  <a:pt x="2507802" y="1406769"/>
                </a:cubicBezTo>
                <a:cubicBezTo>
                  <a:pt x="2490509" y="1398123"/>
                  <a:pt x="2470289" y="1397390"/>
                  <a:pt x="2451532" y="1392701"/>
                </a:cubicBezTo>
                <a:cubicBezTo>
                  <a:pt x="2437464" y="1383323"/>
                  <a:pt x="2421284" y="1376521"/>
                  <a:pt x="2409329" y="1364566"/>
                </a:cubicBezTo>
                <a:cubicBezTo>
                  <a:pt x="2375888" y="1331125"/>
                  <a:pt x="2366989" y="1279749"/>
                  <a:pt x="2353058" y="1237957"/>
                </a:cubicBezTo>
                <a:cubicBezTo>
                  <a:pt x="2353057" y="1237953"/>
                  <a:pt x="2324923" y="1153553"/>
                  <a:pt x="2324922" y="1153550"/>
                </a:cubicBezTo>
                <a:lnTo>
                  <a:pt x="2310855" y="1083212"/>
                </a:lnTo>
                <a:cubicBezTo>
                  <a:pt x="2235827" y="1087901"/>
                  <a:pt x="2160026" y="1085556"/>
                  <a:pt x="2085772" y="1097280"/>
                </a:cubicBezTo>
                <a:cubicBezTo>
                  <a:pt x="2069072" y="1099917"/>
                  <a:pt x="2059019" y="1118548"/>
                  <a:pt x="2043569" y="1125415"/>
                </a:cubicBezTo>
                <a:cubicBezTo>
                  <a:pt x="2016468" y="1137460"/>
                  <a:pt x="1959162" y="1153550"/>
                  <a:pt x="1959162" y="1153550"/>
                </a:cubicBezTo>
                <a:cubicBezTo>
                  <a:pt x="1730561" y="1120894"/>
                  <a:pt x="1982277" y="1162844"/>
                  <a:pt x="1776282" y="1111347"/>
                </a:cubicBezTo>
                <a:cubicBezTo>
                  <a:pt x="1639024" y="1077034"/>
                  <a:pt x="1810442" y="1118939"/>
                  <a:pt x="1649673" y="1083212"/>
                </a:cubicBezTo>
                <a:cubicBezTo>
                  <a:pt x="1630799" y="1079018"/>
                  <a:pt x="1612159" y="1073833"/>
                  <a:pt x="1593402" y="1069144"/>
                </a:cubicBezTo>
                <a:cubicBezTo>
                  <a:pt x="1579334" y="1059766"/>
                  <a:pt x="1566321" y="1048570"/>
                  <a:pt x="1551199" y="1041009"/>
                </a:cubicBezTo>
                <a:cubicBezTo>
                  <a:pt x="1537936" y="1034377"/>
                  <a:pt x="1523764" y="1028284"/>
                  <a:pt x="1508996" y="1026941"/>
                </a:cubicBezTo>
                <a:cubicBezTo>
                  <a:pt x="1420144" y="1018864"/>
                  <a:pt x="1330805" y="1017563"/>
                  <a:pt x="1241710" y="1012874"/>
                </a:cubicBezTo>
                <a:cubicBezTo>
                  <a:pt x="1180624" y="997602"/>
                  <a:pt x="1142322" y="980832"/>
                  <a:pt x="1072898" y="1012874"/>
                </a:cubicBezTo>
                <a:cubicBezTo>
                  <a:pt x="1049061" y="1023876"/>
                  <a:pt x="991144" y="1091974"/>
                  <a:pt x="974424" y="1125415"/>
                </a:cubicBezTo>
                <a:cubicBezTo>
                  <a:pt x="967792" y="1138678"/>
                  <a:pt x="966197" y="1153988"/>
                  <a:pt x="960356" y="1167618"/>
                </a:cubicBezTo>
                <a:cubicBezTo>
                  <a:pt x="952095" y="1186893"/>
                  <a:pt x="939584" y="1204253"/>
                  <a:pt x="932221" y="1223889"/>
                </a:cubicBezTo>
                <a:cubicBezTo>
                  <a:pt x="925432" y="1241992"/>
                  <a:pt x="926800" y="1262867"/>
                  <a:pt x="918153" y="1280160"/>
                </a:cubicBezTo>
                <a:cubicBezTo>
                  <a:pt x="903031" y="1310405"/>
                  <a:pt x="861882" y="1364566"/>
                  <a:pt x="861882" y="1364566"/>
                </a:cubicBezTo>
                <a:cubicBezTo>
                  <a:pt x="847238" y="1423145"/>
                  <a:pt x="831553" y="1443088"/>
                  <a:pt x="875950" y="1505243"/>
                </a:cubicBezTo>
                <a:cubicBezTo>
                  <a:pt x="884569" y="1517309"/>
                  <a:pt x="904085" y="1514621"/>
                  <a:pt x="918153" y="1519310"/>
                </a:cubicBezTo>
                <a:cubicBezTo>
                  <a:pt x="927532" y="1509932"/>
                  <a:pt x="939465" y="1502548"/>
                  <a:pt x="946289" y="1491175"/>
                </a:cubicBezTo>
                <a:cubicBezTo>
                  <a:pt x="953918" y="1478460"/>
                  <a:pt x="953724" y="1462235"/>
                  <a:pt x="960356" y="1448972"/>
                </a:cubicBezTo>
                <a:cubicBezTo>
                  <a:pt x="967917" y="1433850"/>
                  <a:pt x="979113" y="1420837"/>
                  <a:pt x="988492" y="1406769"/>
                </a:cubicBezTo>
                <a:cubicBezTo>
                  <a:pt x="993181" y="1392701"/>
                  <a:pt x="998485" y="1378824"/>
                  <a:pt x="1002559" y="1364566"/>
                </a:cubicBezTo>
                <a:cubicBezTo>
                  <a:pt x="1007870" y="1345976"/>
                  <a:pt x="1005902" y="1324382"/>
                  <a:pt x="1016627" y="1308295"/>
                </a:cubicBezTo>
                <a:cubicBezTo>
                  <a:pt x="1035020" y="1280706"/>
                  <a:pt x="1063520" y="1261403"/>
                  <a:pt x="1086966" y="1237957"/>
                </a:cubicBezTo>
                <a:lnTo>
                  <a:pt x="1115101" y="1209821"/>
                </a:lnTo>
                <a:cubicBezTo>
                  <a:pt x="1120503" y="1177411"/>
                  <a:pt x="1125922" y="1117840"/>
                  <a:pt x="1143236" y="1083212"/>
                </a:cubicBezTo>
                <a:cubicBezTo>
                  <a:pt x="1150797" y="1068090"/>
                  <a:pt x="1158170" y="1051571"/>
                  <a:pt x="1171372" y="1041009"/>
                </a:cubicBezTo>
                <a:cubicBezTo>
                  <a:pt x="1182951" y="1031746"/>
                  <a:pt x="1199507" y="1031630"/>
                  <a:pt x="1213575" y="1026941"/>
                </a:cubicBezTo>
                <a:cubicBezTo>
                  <a:pt x="1265156" y="1031630"/>
                  <a:pt x="1317313" y="1032008"/>
                  <a:pt x="1368319" y="1041009"/>
                </a:cubicBezTo>
                <a:cubicBezTo>
                  <a:pt x="1397525" y="1046163"/>
                  <a:pt x="1424590" y="1059766"/>
                  <a:pt x="1452726" y="1069144"/>
                </a:cubicBezTo>
                <a:cubicBezTo>
                  <a:pt x="1466794" y="1073833"/>
                  <a:pt x="1481666" y="1076580"/>
                  <a:pt x="1494929" y="1083212"/>
                </a:cubicBezTo>
                <a:cubicBezTo>
                  <a:pt x="1513686" y="1092590"/>
                  <a:pt x="1530588" y="1107482"/>
                  <a:pt x="1551199" y="1111347"/>
                </a:cubicBezTo>
                <a:cubicBezTo>
                  <a:pt x="1606698" y="1121753"/>
                  <a:pt x="1663741" y="1120726"/>
                  <a:pt x="1720012" y="1125415"/>
                </a:cubicBezTo>
                <a:cubicBezTo>
                  <a:pt x="1734080" y="1130104"/>
                  <a:pt x="1748952" y="1132851"/>
                  <a:pt x="1762215" y="1139483"/>
                </a:cubicBezTo>
                <a:cubicBezTo>
                  <a:pt x="1780029" y="1148390"/>
                  <a:pt x="1851767" y="1202174"/>
                  <a:pt x="1860689" y="1209821"/>
                </a:cubicBezTo>
                <a:cubicBezTo>
                  <a:pt x="1875794" y="1222768"/>
                  <a:pt x="1885619" y="1242153"/>
                  <a:pt x="1902892" y="1252024"/>
                </a:cubicBezTo>
                <a:cubicBezTo>
                  <a:pt x="1928918" y="1266896"/>
                  <a:pt x="2070835" y="1280051"/>
                  <a:pt x="2071704" y="1280160"/>
                </a:cubicBezTo>
                <a:cubicBezTo>
                  <a:pt x="2085772" y="1289538"/>
                  <a:pt x="2110591" y="1291716"/>
                  <a:pt x="2113907" y="1308295"/>
                </a:cubicBezTo>
                <a:cubicBezTo>
                  <a:pt x="2117223" y="1324874"/>
                  <a:pt x="2093333" y="1335376"/>
                  <a:pt x="2085772" y="1350498"/>
                </a:cubicBezTo>
                <a:cubicBezTo>
                  <a:pt x="2079140" y="1363761"/>
                  <a:pt x="2076393" y="1378633"/>
                  <a:pt x="2071704" y="1392701"/>
                </a:cubicBezTo>
                <a:cubicBezTo>
                  <a:pt x="2092700" y="1497681"/>
                  <a:pt x="2064359" y="1437270"/>
                  <a:pt x="2142042" y="1505243"/>
                </a:cubicBezTo>
                <a:cubicBezTo>
                  <a:pt x="2162005" y="1522711"/>
                  <a:pt x="2198313" y="1561514"/>
                  <a:pt x="2198313" y="1561514"/>
                </a:cubicBezTo>
                <a:cubicBezTo>
                  <a:pt x="2193716" y="1589098"/>
                  <a:pt x="2178607" y="1685353"/>
                  <a:pt x="2170178" y="1716258"/>
                </a:cubicBezTo>
                <a:cubicBezTo>
                  <a:pt x="2162374" y="1744870"/>
                  <a:pt x="2142042" y="1800664"/>
                  <a:pt x="2142042" y="1800664"/>
                </a:cubicBezTo>
                <a:cubicBezTo>
                  <a:pt x="2143247" y="1813917"/>
                  <a:pt x="2148634" y="2004203"/>
                  <a:pt x="2184246" y="2039815"/>
                </a:cubicBezTo>
                <a:lnTo>
                  <a:pt x="2226449" y="2082018"/>
                </a:lnTo>
                <a:cubicBezTo>
                  <a:pt x="2213876" y="2264330"/>
                  <a:pt x="2178248" y="2448615"/>
                  <a:pt x="2212381" y="2630658"/>
                </a:cubicBezTo>
                <a:cubicBezTo>
                  <a:pt x="2217846" y="2659807"/>
                  <a:pt x="2233323" y="2686292"/>
                  <a:pt x="2240516" y="2715064"/>
                </a:cubicBezTo>
                <a:lnTo>
                  <a:pt x="2254584" y="2771335"/>
                </a:lnTo>
                <a:cubicBezTo>
                  <a:pt x="2252094" y="2803702"/>
                  <a:pt x="2270870" y="2949626"/>
                  <a:pt x="2212381" y="2996418"/>
                </a:cubicBezTo>
                <a:cubicBezTo>
                  <a:pt x="2200802" y="3005681"/>
                  <a:pt x="2184246" y="3005797"/>
                  <a:pt x="2170178" y="3010486"/>
                </a:cubicBezTo>
                <a:cubicBezTo>
                  <a:pt x="2160799" y="3019864"/>
                  <a:pt x="2148866" y="3027248"/>
                  <a:pt x="2142042" y="3038621"/>
                </a:cubicBezTo>
                <a:cubicBezTo>
                  <a:pt x="2127975" y="3062066"/>
                  <a:pt x="2118597" y="3099582"/>
                  <a:pt x="2142042" y="3123027"/>
                </a:cubicBezTo>
                <a:cubicBezTo>
                  <a:pt x="2152528" y="3133513"/>
                  <a:pt x="2170178" y="3132406"/>
                  <a:pt x="2184246" y="3137095"/>
                </a:cubicBezTo>
                <a:cubicBezTo>
                  <a:pt x="2333105" y="3099879"/>
                  <a:pt x="2157806" y="3150408"/>
                  <a:pt x="2282719" y="3094892"/>
                </a:cubicBezTo>
                <a:cubicBezTo>
                  <a:pt x="2309820" y="3082847"/>
                  <a:pt x="2367126" y="3066757"/>
                  <a:pt x="2367126" y="3066757"/>
                </a:cubicBezTo>
                <a:cubicBezTo>
                  <a:pt x="2376504" y="3057378"/>
                  <a:pt x="2384904" y="3046907"/>
                  <a:pt x="2395261" y="3038621"/>
                </a:cubicBezTo>
                <a:cubicBezTo>
                  <a:pt x="2408463" y="3028059"/>
                  <a:pt x="2425509" y="3022441"/>
                  <a:pt x="2437464" y="3010486"/>
                </a:cubicBezTo>
                <a:cubicBezTo>
                  <a:pt x="2531252" y="2916698"/>
                  <a:pt x="2395256" y="3015179"/>
                  <a:pt x="2507802" y="2940147"/>
                </a:cubicBezTo>
                <a:cubicBezTo>
                  <a:pt x="2512491" y="2897944"/>
                  <a:pt x="2505143" y="2852567"/>
                  <a:pt x="2521870" y="2813538"/>
                </a:cubicBezTo>
                <a:cubicBezTo>
                  <a:pt x="2527095" y="2801347"/>
                  <a:pt x="2548805" y="2828465"/>
                  <a:pt x="2550006" y="2841674"/>
                </a:cubicBezTo>
                <a:cubicBezTo>
                  <a:pt x="2553923" y="2884759"/>
                  <a:pt x="2537076" y="2973868"/>
                  <a:pt x="2521870" y="3024554"/>
                </a:cubicBezTo>
                <a:cubicBezTo>
                  <a:pt x="2513348" y="3052960"/>
                  <a:pt x="2493735" y="3108960"/>
                  <a:pt x="2493735" y="3108960"/>
                </a:cubicBezTo>
                <a:cubicBezTo>
                  <a:pt x="2489046" y="3151163"/>
                  <a:pt x="2498657" y="3197589"/>
                  <a:pt x="2479667" y="3235569"/>
                </a:cubicBezTo>
                <a:cubicBezTo>
                  <a:pt x="2471020" y="3252862"/>
                  <a:pt x="2441986" y="3244326"/>
                  <a:pt x="2423396" y="3249637"/>
                </a:cubicBezTo>
                <a:cubicBezTo>
                  <a:pt x="2309734" y="3282111"/>
                  <a:pt x="2473931" y="3255273"/>
                  <a:pt x="2226449" y="3277772"/>
                </a:cubicBezTo>
                <a:cubicBezTo>
                  <a:pt x="2188935" y="3287150"/>
                  <a:pt x="2150591" y="3293679"/>
                  <a:pt x="2113907" y="3305907"/>
                </a:cubicBezTo>
                <a:cubicBezTo>
                  <a:pt x="2099839" y="3310596"/>
                  <a:pt x="2084667" y="3312774"/>
                  <a:pt x="2071704" y="3319975"/>
                </a:cubicBezTo>
                <a:cubicBezTo>
                  <a:pt x="1926588" y="3400596"/>
                  <a:pt x="2040590" y="3358482"/>
                  <a:pt x="1945095" y="3390314"/>
                </a:cubicBezTo>
                <a:cubicBezTo>
                  <a:pt x="1894947" y="3440460"/>
                  <a:pt x="1940180" y="3401160"/>
                  <a:pt x="1860689" y="3446584"/>
                </a:cubicBezTo>
                <a:cubicBezTo>
                  <a:pt x="1846009" y="3454972"/>
                  <a:pt x="1834026" y="3468060"/>
                  <a:pt x="1818486" y="3474720"/>
                </a:cubicBezTo>
                <a:cubicBezTo>
                  <a:pt x="1800715" y="3482336"/>
                  <a:pt x="1780805" y="3483476"/>
                  <a:pt x="1762215" y="3488787"/>
                </a:cubicBezTo>
                <a:cubicBezTo>
                  <a:pt x="1747957" y="3492861"/>
                  <a:pt x="1734711" y="3500895"/>
                  <a:pt x="1720012" y="3502855"/>
                </a:cubicBezTo>
                <a:cubicBezTo>
                  <a:pt x="1664041" y="3510318"/>
                  <a:pt x="1607411" y="3511570"/>
                  <a:pt x="1551199" y="3516923"/>
                </a:cubicBezTo>
                <a:cubicBezTo>
                  <a:pt x="1508928" y="3520949"/>
                  <a:pt x="1466793" y="3526301"/>
                  <a:pt x="1424590" y="3530990"/>
                </a:cubicBezTo>
                <a:lnTo>
                  <a:pt x="1213575" y="3601329"/>
                </a:lnTo>
                <a:lnTo>
                  <a:pt x="1171372" y="3615397"/>
                </a:lnTo>
                <a:lnTo>
                  <a:pt x="1129169" y="3629464"/>
                </a:lnTo>
                <a:cubicBezTo>
                  <a:pt x="1119790" y="3638843"/>
                  <a:pt x="1114095" y="3655295"/>
                  <a:pt x="1101033" y="3657600"/>
                </a:cubicBezTo>
                <a:cubicBezTo>
                  <a:pt x="940874" y="3685863"/>
                  <a:pt x="920322" y="3675996"/>
                  <a:pt x="791544" y="3657600"/>
                </a:cubicBezTo>
                <a:cubicBezTo>
                  <a:pt x="786855" y="3643532"/>
                  <a:pt x="784677" y="3628360"/>
                  <a:pt x="777476" y="3615397"/>
                </a:cubicBezTo>
                <a:cubicBezTo>
                  <a:pt x="735407" y="3539673"/>
                  <a:pt x="730269" y="3540052"/>
                  <a:pt x="679002" y="3488787"/>
                </a:cubicBezTo>
                <a:cubicBezTo>
                  <a:pt x="669624" y="3460652"/>
                  <a:pt x="671838" y="3425352"/>
                  <a:pt x="650867" y="3404381"/>
                </a:cubicBezTo>
                <a:cubicBezTo>
                  <a:pt x="636799" y="3390313"/>
                  <a:pt x="621400" y="3377462"/>
                  <a:pt x="608664" y="3362178"/>
                </a:cubicBezTo>
                <a:cubicBezTo>
                  <a:pt x="597840" y="3349190"/>
                  <a:pt x="591532" y="3332812"/>
                  <a:pt x="580529" y="3319975"/>
                </a:cubicBezTo>
                <a:cubicBezTo>
                  <a:pt x="560238" y="3296302"/>
                  <a:pt x="515777" y="3250021"/>
                  <a:pt x="482055" y="3235569"/>
                </a:cubicBezTo>
                <a:cubicBezTo>
                  <a:pt x="464284" y="3227953"/>
                  <a:pt x="444541" y="3226190"/>
                  <a:pt x="425784" y="3221501"/>
                </a:cubicBezTo>
                <a:cubicBezTo>
                  <a:pt x="411716" y="3212123"/>
                  <a:pt x="394143" y="3206568"/>
                  <a:pt x="383581" y="3193366"/>
                </a:cubicBezTo>
                <a:cubicBezTo>
                  <a:pt x="374318" y="3181787"/>
                  <a:pt x="377142" y="3163879"/>
                  <a:pt x="369513" y="3151163"/>
                </a:cubicBezTo>
                <a:cubicBezTo>
                  <a:pt x="362689" y="3139790"/>
                  <a:pt x="350756" y="3132406"/>
                  <a:pt x="341378" y="3123027"/>
                </a:cubicBezTo>
                <a:lnTo>
                  <a:pt x="299175" y="2996418"/>
                </a:lnTo>
                <a:cubicBezTo>
                  <a:pt x="294486" y="2982350"/>
                  <a:pt x="293332" y="2966553"/>
                  <a:pt x="285107" y="2954215"/>
                </a:cubicBezTo>
                <a:lnTo>
                  <a:pt x="256972" y="2912012"/>
                </a:lnTo>
                <a:cubicBezTo>
                  <a:pt x="271040" y="2907323"/>
                  <a:pt x="289912" y="2909523"/>
                  <a:pt x="299175" y="2897944"/>
                </a:cubicBezTo>
                <a:cubicBezTo>
                  <a:pt x="311253" y="2882847"/>
                  <a:pt x="307931" y="2860264"/>
                  <a:pt x="313242" y="2841674"/>
                </a:cubicBezTo>
                <a:cubicBezTo>
                  <a:pt x="317316" y="2827416"/>
                  <a:pt x="322621" y="2813538"/>
                  <a:pt x="327310" y="2799470"/>
                </a:cubicBezTo>
                <a:cubicBezTo>
                  <a:pt x="322621" y="2752578"/>
                  <a:pt x="324672" y="2704513"/>
                  <a:pt x="313242" y="2658794"/>
                </a:cubicBezTo>
                <a:cubicBezTo>
                  <a:pt x="310025" y="2645927"/>
                  <a:pt x="293598" y="2640847"/>
                  <a:pt x="285107" y="2630658"/>
                </a:cubicBezTo>
                <a:cubicBezTo>
                  <a:pt x="270097" y="2612646"/>
                  <a:pt x="256972" y="2593144"/>
                  <a:pt x="242904" y="2574387"/>
                </a:cubicBezTo>
                <a:cubicBezTo>
                  <a:pt x="233526" y="2583766"/>
                  <a:pt x="219302" y="2590058"/>
                  <a:pt x="214769" y="2602523"/>
                </a:cubicBezTo>
                <a:cubicBezTo>
                  <a:pt x="199995" y="2643153"/>
                  <a:pt x="212573" y="2694546"/>
                  <a:pt x="186633" y="2729132"/>
                </a:cubicBezTo>
                <a:cubicBezTo>
                  <a:pt x="175032" y="2744599"/>
                  <a:pt x="149119" y="2719753"/>
                  <a:pt x="130362" y="2715064"/>
                </a:cubicBezTo>
                <a:cubicBezTo>
                  <a:pt x="125673" y="2700996"/>
                  <a:pt x="116295" y="2687690"/>
                  <a:pt x="116295" y="2672861"/>
                </a:cubicBezTo>
                <a:cubicBezTo>
                  <a:pt x="116295" y="2658032"/>
                  <a:pt x="126288" y="2644916"/>
                  <a:pt x="130362" y="2630658"/>
                </a:cubicBezTo>
                <a:cubicBezTo>
                  <a:pt x="153072" y="2551173"/>
                  <a:pt x="129734" y="2596430"/>
                  <a:pt x="172566" y="2532184"/>
                </a:cubicBezTo>
                <a:cubicBezTo>
                  <a:pt x="212656" y="2411912"/>
                  <a:pt x="204380" y="2477206"/>
                  <a:pt x="186633" y="2335237"/>
                </a:cubicBezTo>
                <a:cubicBezTo>
                  <a:pt x="205390" y="2330548"/>
                  <a:pt x="223570" y="2321169"/>
                  <a:pt x="242904" y="2321169"/>
                </a:cubicBezTo>
                <a:cubicBezTo>
                  <a:pt x="272024" y="2321169"/>
                  <a:pt x="305973" y="2349148"/>
                  <a:pt x="327310" y="2363372"/>
                </a:cubicBezTo>
                <a:cubicBezTo>
                  <a:pt x="330721" y="2390663"/>
                  <a:pt x="314917" y="2517838"/>
                  <a:pt x="397649" y="2504049"/>
                </a:cubicBezTo>
                <a:cubicBezTo>
                  <a:pt x="414326" y="2501269"/>
                  <a:pt x="416406" y="2475914"/>
                  <a:pt x="425784" y="2461846"/>
                </a:cubicBezTo>
                <a:cubicBezTo>
                  <a:pt x="421095" y="2433711"/>
                  <a:pt x="421731" y="2404147"/>
                  <a:pt x="411716" y="2377440"/>
                </a:cubicBezTo>
                <a:cubicBezTo>
                  <a:pt x="405034" y="2359620"/>
                  <a:pt x="352031" y="2328271"/>
                  <a:pt x="341378" y="2321169"/>
                </a:cubicBezTo>
                <a:cubicBezTo>
                  <a:pt x="395155" y="2285318"/>
                  <a:pt x="414293" y="2257524"/>
                  <a:pt x="496122" y="2321169"/>
                </a:cubicBezTo>
                <a:cubicBezTo>
                  <a:pt x="514996" y="2335848"/>
                  <a:pt x="500479" y="2369657"/>
                  <a:pt x="510190" y="2391507"/>
                </a:cubicBezTo>
                <a:cubicBezTo>
                  <a:pt x="523567" y="2421604"/>
                  <a:pt x="556623" y="2452008"/>
                  <a:pt x="580529" y="2475914"/>
                </a:cubicBezTo>
                <a:cubicBezTo>
                  <a:pt x="585218" y="2461846"/>
                  <a:pt x="591000" y="2448096"/>
                  <a:pt x="594596" y="2433710"/>
                </a:cubicBezTo>
                <a:cubicBezTo>
                  <a:pt x="600395" y="2410514"/>
                  <a:pt x="603477" y="2386713"/>
                  <a:pt x="608664" y="2363372"/>
                </a:cubicBezTo>
                <a:cubicBezTo>
                  <a:pt x="612858" y="2344498"/>
                  <a:pt x="618043" y="2325858"/>
                  <a:pt x="622732" y="2307101"/>
                </a:cubicBezTo>
                <a:cubicBezTo>
                  <a:pt x="590197" y="2176963"/>
                  <a:pt x="605228" y="2312352"/>
                  <a:pt x="763409" y="2264898"/>
                </a:cubicBezTo>
                <a:cubicBezTo>
                  <a:pt x="781928" y="2259342"/>
                  <a:pt x="756130" y="2226730"/>
                  <a:pt x="749341" y="2208627"/>
                </a:cubicBezTo>
                <a:cubicBezTo>
                  <a:pt x="741978" y="2188992"/>
                  <a:pt x="740297" y="2161035"/>
                  <a:pt x="721206" y="2152357"/>
                </a:cubicBezTo>
                <a:cubicBezTo>
                  <a:pt x="682549" y="2134786"/>
                  <a:pt x="636799" y="2142978"/>
                  <a:pt x="594596" y="2138289"/>
                </a:cubicBezTo>
                <a:cubicBezTo>
                  <a:pt x="675420" y="2057465"/>
                  <a:pt x="633478" y="2078435"/>
                  <a:pt x="707138" y="2053883"/>
                </a:cubicBezTo>
                <a:cubicBezTo>
                  <a:pt x="711827" y="2035126"/>
                  <a:pt x="727320" y="2015954"/>
                  <a:pt x="721206" y="1997612"/>
                </a:cubicBezTo>
                <a:cubicBezTo>
                  <a:pt x="704765" y="1948291"/>
                  <a:pt x="647549" y="1977340"/>
                  <a:pt x="622732" y="1983544"/>
                </a:cubicBezTo>
                <a:cubicBezTo>
                  <a:pt x="613353" y="1992923"/>
                  <a:pt x="602882" y="2001323"/>
                  <a:pt x="594596" y="2011680"/>
                </a:cubicBezTo>
                <a:cubicBezTo>
                  <a:pt x="584034" y="2024882"/>
                  <a:pt x="582718" y="2049238"/>
                  <a:pt x="566461" y="2053883"/>
                </a:cubicBezTo>
                <a:cubicBezTo>
                  <a:pt x="543470" y="2060452"/>
                  <a:pt x="519568" y="2044504"/>
                  <a:pt x="496122" y="2039815"/>
                </a:cubicBezTo>
                <a:cubicBezTo>
                  <a:pt x="507460" y="1937775"/>
                  <a:pt x="502106" y="1934464"/>
                  <a:pt x="524258" y="1856935"/>
                </a:cubicBezTo>
                <a:cubicBezTo>
                  <a:pt x="535652" y="1817055"/>
                  <a:pt x="545380" y="1787752"/>
                  <a:pt x="580529" y="1758461"/>
                </a:cubicBezTo>
                <a:cubicBezTo>
                  <a:pt x="591921" y="1748968"/>
                  <a:pt x="608664" y="1749083"/>
                  <a:pt x="622732" y="1744394"/>
                </a:cubicBezTo>
                <a:cubicBezTo>
                  <a:pt x="641489" y="1749083"/>
                  <a:pt x="663905" y="1746383"/>
                  <a:pt x="679002" y="1758461"/>
                </a:cubicBezTo>
                <a:cubicBezTo>
                  <a:pt x="690581" y="1767724"/>
                  <a:pt x="685441" y="1787949"/>
                  <a:pt x="693070" y="1800664"/>
                </a:cubicBezTo>
                <a:cubicBezTo>
                  <a:pt x="699894" y="1812037"/>
                  <a:pt x="711827" y="1819421"/>
                  <a:pt x="721206" y="1828800"/>
                </a:cubicBezTo>
                <a:cubicBezTo>
                  <a:pt x="725895" y="1814732"/>
                  <a:pt x="735273" y="1801426"/>
                  <a:pt x="735273" y="1786597"/>
                </a:cubicBezTo>
                <a:cubicBezTo>
                  <a:pt x="735273" y="1744134"/>
                  <a:pt x="732379" y="1700954"/>
                  <a:pt x="721206" y="1659987"/>
                </a:cubicBezTo>
                <a:cubicBezTo>
                  <a:pt x="717716" y="1647191"/>
                  <a:pt x="703259" y="1640343"/>
                  <a:pt x="693070" y="1631852"/>
                </a:cubicBezTo>
                <a:cubicBezTo>
                  <a:pt x="675058" y="1616842"/>
                  <a:pt x="655878" y="1603277"/>
                  <a:pt x="636799" y="1589649"/>
                </a:cubicBezTo>
                <a:cubicBezTo>
                  <a:pt x="623041" y="1579822"/>
                  <a:pt x="607798" y="1572076"/>
                  <a:pt x="594596" y="1561514"/>
                </a:cubicBezTo>
                <a:cubicBezTo>
                  <a:pt x="584239" y="1553228"/>
                  <a:pt x="575839" y="1542757"/>
                  <a:pt x="566461" y="1533378"/>
                </a:cubicBezTo>
                <a:cubicBezTo>
                  <a:pt x="561772" y="1519310"/>
                  <a:pt x="546886" y="1504943"/>
                  <a:pt x="552393" y="1491175"/>
                </a:cubicBezTo>
                <a:cubicBezTo>
                  <a:pt x="558672" y="1475477"/>
                  <a:pt x="579056" y="1469700"/>
                  <a:pt x="594596" y="1463040"/>
                </a:cubicBezTo>
                <a:cubicBezTo>
                  <a:pt x="657701" y="1435995"/>
                  <a:pt x="638317" y="1462281"/>
                  <a:pt x="693070" y="1434904"/>
                </a:cubicBezTo>
                <a:cubicBezTo>
                  <a:pt x="708192" y="1427343"/>
                  <a:pt x="719823" y="1413636"/>
                  <a:pt x="735273" y="1406769"/>
                </a:cubicBezTo>
                <a:cubicBezTo>
                  <a:pt x="762374" y="1394724"/>
                  <a:pt x="819679" y="1378634"/>
                  <a:pt x="819679" y="1378634"/>
                </a:cubicBezTo>
                <a:cubicBezTo>
                  <a:pt x="810301" y="1345809"/>
                  <a:pt x="809637" y="1309109"/>
                  <a:pt x="791544" y="1280160"/>
                </a:cubicBezTo>
                <a:cubicBezTo>
                  <a:pt x="783685" y="1267585"/>
                  <a:pt x="763727" y="1269689"/>
                  <a:pt x="749341" y="1266092"/>
                </a:cubicBezTo>
                <a:cubicBezTo>
                  <a:pt x="726144" y="1260293"/>
                  <a:pt x="702448" y="1256713"/>
                  <a:pt x="679002" y="1252024"/>
                </a:cubicBezTo>
                <a:cubicBezTo>
                  <a:pt x="664934" y="1242646"/>
                  <a:pt x="648754" y="1235844"/>
                  <a:pt x="636799" y="1223889"/>
                </a:cubicBezTo>
                <a:cubicBezTo>
                  <a:pt x="624844" y="1211934"/>
                  <a:pt x="621866" y="1192248"/>
                  <a:pt x="608664" y="1181686"/>
                </a:cubicBezTo>
                <a:cubicBezTo>
                  <a:pt x="597085" y="1172423"/>
                  <a:pt x="579724" y="1174250"/>
                  <a:pt x="566461" y="1167618"/>
                </a:cubicBezTo>
                <a:cubicBezTo>
                  <a:pt x="469865" y="1119320"/>
                  <a:pt x="589624" y="1152556"/>
                  <a:pt x="453919" y="1125415"/>
                </a:cubicBezTo>
                <a:cubicBezTo>
                  <a:pt x="373288" y="1004467"/>
                  <a:pt x="469959" y="1157494"/>
                  <a:pt x="411716" y="1041009"/>
                </a:cubicBezTo>
                <a:cubicBezTo>
                  <a:pt x="404155" y="1025887"/>
                  <a:pt x="392959" y="1012874"/>
                  <a:pt x="383581" y="998806"/>
                </a:cubicBezTo>
                <a:cubicBezTo>
                  <a:pt x="374445" y="889172"/>
                  <a:pt x="356512" y="797594"/>
                  <a:pt x="383581" y="689317"/>
                </a:cubicBezTo>
                <a:cubicBezTo>
                  <a:pt x="386798" y="676450"/>
                  <a:pt x="402338" y="670560"/>
                  <a:pt x="411716" y="661181"/>
                </a:cubicBezTo>
                <a:cubicBezTo>
                  <a:pt x="407027" y="633046"/>
                  <a:pt x="411800" y="601540"/>
                  <a:pt x="397649" y="576775"/>
                </a:cubicBezTo>
                <a:cubicBezTo>
                  <a:pt x="390292" y="563900"/>
                  <a:pt x="370275" y="562707"/>
                  <a:pt x="355446" y="562707"/>
                </a:cubicBezTo>
                <a:cubicBezTo>
                  <a:pt x="284951" y="562707"/>
                  <a:pt x="214769" y="572086"/>
                  <a:pt x="144430" y="576775"/>
                </a:cubicBezTo>
                <a:cubicBezTo>
                  <a:pt x="125673" y="581464"/>
                  <a:pt x="103256" y="578765"/>
                  <a:pt x="88159" y="590843"/>
                </a:cubicBezTo>
                <a:cubicBezTo>
                  <a:pt x="76580" y="600106"/>
                  <a:pt x="69403" y="618978"/>
                  <a:pt x="74092" y="633046"/>
                </a:cubicBezTo>
                <a:cubicBezTo>
                  <a:pt x="87264" y="672562"/>
                  <a:pt x="126875" y="678776"/>
                  <a:pt x="158498" y="689317"/>
                </a:cubicBezTo>
                <a:cubicBezTo>
                  <a:pt x="153809" y="708074"/>
                  <a:pt x="159109" y="733005"/>
                  <a:pt x="144430" y="745587"/>
                </a:cubicBezTo>
                <a:cubicBezTo>
                  <a:pt x="121912" y="764888"/>
                  <a:pt x="60024" y="773723"/>
                  <a:pt x="60024" y="773723"/>
                </a:cubicBezTo>
                <a:cubicBezTo>
                  <a:pt x="41267" y="769034"/>
                  <a:pt x="9309" y="778174"/>
                  <a:pt x="3753" y="759655"/>
                </a:cubicBezTo>
                <a:cubicBezTo>
                  <a:pt x="-8449" y="718983"/>
                  <a:pt x="12554" y="675181"/>
                  <a:pt x="17821" y="633046"/>
                </a:cubicBezTo>
                <a:cubicBezTo>
                  <a:pt x="30753" y="529592"/>
                  <a:pt x="22850" y="561691"/>
                  <a:pt x="45956" y="492369"/>
                </a:cubicBezTo>
                <a:cubicBezTo>
                  <a:pt x="50645" y="375138"/>
                  <a:pt x="51952" y="257723"/>
                  <a:pt x="60024" y="140677"/>
                </a:cubicBezTo>
                <a:cubicBezTo>
                  <a:pt x="60385" y="135449"/>
                  <a:pt x="81250" y="52567"/>
                  <a:pt x="88159" y="42203"/>
                </a:cubicBezTo>
                <a:lnTo>
                  <a:pt x="88159" y="42203"/>
                </a:lnTo>
                <a:close/>
              </a:path>
            </a:pathLst>
          </a:custGeom>
          <a:solidFill>
            <a:srgbClr val="D6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6" name="Rectangle 15">
            <a:extLst>
              <a:ext uri="{FF2B5EF4-FFF2-40B4-BE49-F238E27FC236}">
                <a16:creationId xmlns:a16="http://schemas.microsoft.com/office/drawing/2014/main" id="{19064611-9BFD-41E3-8BE3-2DDD65E70583}"/>
              </a:ext>
            </a:extLst>
          </p:cNvPr>
          <p:cNvSpPr/>
          <p:nvPr/>
        </p:nvSpPr>
        <p:spPr>
          <a:xfrm>
            <a:off x="7620000" y="1235720"/>
            <a:ext cx="3706692" cy="153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Pilot locations</a:t>
            </a:r>
          </a:p>
        </p:txBody>
      </p:sp>
      <p:sp>
        <p:nvSpPr>
          <p:cNvPr id="19" name="Rectangle 18">
            <a:extLst>
              <a:ext uri="{FF2B5EF4-FFF2-40B4-BE49-F238E27FC236}">
                <a16:creationId xmlns:a16="http://schemas.microsoft.com/office/drawing/2014/main" id="{8D2A5672-2BA9-4797-9439-9DE7E876B2A4}"/>
              </a:ext>
            </a:extLst>
          </p:cNvPr>
          <p:cNvSpPr/>
          <p:nvPr/>
        </p:nvSpPr>
        <p:spPr>
          <a:xfrm>
            <a:off x="172481" y="1189706"/>
            <a:ext cx="4399519" cy="554383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36693158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44">
            <a:extLst>
              <a:ext uri="{FF2B5EF4-FFF2-40B4-BE49-F238E27FC236}">
                <a16:creationId xmlns:a16="http://schemas.microsoft.com/office/drawing/2014/main" id="{14971BD3-B7E3-4942-B0B0-803553DD5619}"/>
              </a:ext>
            </a:extLst>
          </p:cNvPr>
          <p:cNvSpPr/>
          <p:nvPr/>
        </p:nvSpPr>
        <p:spPr>
          <a:xfrm>
            <a:off x="4959458" y="0"/>
            <a:ext cx="723254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The NHS is now talking about themselves as an anchor institution, talking about health inequalities, and community development in ways they never have in the past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NHS colleagues been surprised by how health inequalities in their area have been exacerbated by the pandemic – the impact of overcrowding, poor housing, digital poverty on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Cant be complacent about moment in time to press for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1"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Our city established a cross-sectoral place board who created a shared 2040 vision for the city. At the heart of the vision is healthy and inclusive communities. If the council had tried this, it wouldn’t have the same buy-in</a:t>
            </a:r>
          </a:p>
        </p:txBody>
      </p:sp>
      <p:sp>
        <p:nvSpPr>
          <p:cNvPr id="14" name="!!Rectangle 4">
            <a:extLst>
              <a:ext uri="{FF2B5EF4-FFF2-40B4-BE49-F238E27FC236}">
                <a16:creationId xmlns:a16="http://schemas.microsoft.com/office/drawing/2014/main" id="{5E8CC255-DEC5-4C3E-9787-D5628A27CF75}"/>
              </a:ext>
            </a:extLst>
          </p:cNvPr>
          <p:cNvSpPr/>
          <p:nvPr/>
        </p:nvSpPr>
        <p:spPr>
          <a:xfrm>
            <a:off x="0" y="3673098"/>
            <a:ext cx="4788976" cy="318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Levers for change</a:t>
            </a:r>
          </a:p>
        </p:txBody>
      </p:sp>
      <p:pic>
        <p:nvPicPr>
          <p:cNvPr id="5122" name="Picture 2" descr="NHS &amp;#39;failing&amp;#39; some minorities finds major study into inequalities | The  Independent">
            <a:extLst>
              <a:ext uri="{FF2B5EF4-FFF2-40B4-BE49-F238E27FC236}">
                <a16:creationId xmlns:a16="http://schemas.microsoft.com/office/drawing/2014/main" id="{8D14F2B6-A5B8-4942-BB9A-3B0DCC649D9A}"/>
              </a:ext>
            </a:extLst>
          </p:cNvPr>
          <p:cNvPicPr>
            <a:picLocks noChangeAspect="1" noChangeArrowheads="1"/>
          </p:cNvPicPr>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1" y="0"/>
            <a:ext cx="4788976" cy="36782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4">
            <a:extLst>
              <a:ext uri="{FF2B5EF4-FFF2-40B4-BE49-F238E27FC236}">
                <a16:creationId xmlns:a16="http://schemas.microsoft.com/office/drawing/2014/main" id="{EAAE1E48-3BE3-428A-95C5-FCAC13BEE557}"/>
              </a:ext>
            </a:extLst>
          </p:cNvPr>
          <p:cNvSpPr/>
          <p:nvPr/>
        </p:nvSpPr>
        <p:spPr>
          <a:xfrm>
            <a:off x="4788975" y="0"/>
            <a:ext cx="7403023" cy="68580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7" name="Pentagon 10">
            <a:extLst>
              <a:ext uri="{FF2B5EF4-FFF2-40B4-BE49-F238E27FC236}">
                <a16:creationId xmlns:a16="http://schemas.microsoft.com/office/drawing/2014/main" id="{0590E988-82B3-42C7-8253-0D5CA5AAEF67}"/>
              </a:ext>
            </a:extLst>
          </p:cNvPr>
          <p:cNvSpPr/>
          <p:nvPr/>
        </p:nvSpPr>
        <p:spPr>
          <a:xfrm>
            <a:off x="5673544" y="1291233"/>
            <a:ext cx="5633884" cy="4763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4000" b="1" dirty="0">
                <a:solidFill>
                  <a:prstClr val="white"/>
                </a:solidFill>
                <a:latin typeface="Arial" panose="020B0604020202020204" pitchFamily="34" charset="0"/>
                <a:cs typeface="Arial" panose="020B0604020202020204" pitchFamily="34" charset="0"/>
              </a:rPr>
              <a:t>Capitalise on increased awareness in the NHS of the importance of good quality housing to deliver more ambitious projects</a:t>
            </a:r>
          </a:p>
        </p:txBody>
      </p:sp>
    </p:spTree>
    <p:extLst>
      <p:ext uri="{BB962C8B-B14F-4D97-AF65-F5344CB8AC3E}">
        <p14:creationId xmlns:p14="http://schemas.microsoft.com/office/powerpoint/2010/main" val="108322134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9FEE383A-ED1A-4650-A134-7A9E7BF51AEC}"/>
              </a:ext>
            </a:extLst>
          </p:cNvPr>
          <p:cNvSpPr/>
          <p:nvPr/>
        </p:nvSpPr>
        <p:spPr>
          <a:xfrm>
            <a:off x="8022566" y="4589252"/>
            <a:ext cx="3440380" cy="17505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Levers for change</a:t>
            </a:r>
          </a:p>
        </p:txBody>
      </p:sp>
      <p:sp>
        <p:nvSpPr>
          <p:cNvPr id="9" name="!!Rectangle 4">
            <a:extLst>
              <a:ext uri="{FF2B5EF4-FFF2-40B4-BE49-F238E27FC236}">
                <a16:creationId xmlns:a16="http://schemas.microsoft.com/office/drawing/2014/main" id="{61454827-5DF2-4EF5-BB30-1C231A037D0C}"/>
              </a:ext>
            </a:extLst>
          </p:cNvPr>
          <p:cNvSpPr/>
          <p:nvPr/>
        </p:nvSpPr>
        <p:spPr>
          <a:xfrm>
            <a:off x="4375810" y="4589251"/>
            <a:ext cx="3440380" cy="17505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Seven sins of engagement</a:t>
            </a:r>
          </a:p>
        </p:txBody>
      </p:sp>
      <p:sp>
        <p:nvSpPr>
          <p:cNvPr id="10" name="!!Rectangle 4">
            <a:extLst>
              <a:ext uri="{FF2B5EF4-FFF2-40B4-BE49-F238E27FC236}">
                <a16:creationId xmlns:a16="http://schemas.microsoft.com/office/drawing/2014/main" id="{6AC04077-68C2-4645-8404-18792C5F8CE9}"/>
              </a:ext>
            </a:extLst>
          </p:cNvPr>
          <p:cNvSpPr/>
          <p:nvPr/>
        </p:nvSpPr>
        <p:spPr>
          <a:xfrm>
            <a:off x="729054" y="4589251"/>
            <a:ext cx="3440380" cy="17505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3200" b="1" dirty="0">
                <a:solidFill>
                  <a:prstClr val="white"/>
                </a:solidFill>
                <a:latin typeface="Arial" panose="020B0604020202020204" pitchFamily="34" charset="0"/>
                <a:cs typeface="Arial" panose="020B0604020202020204" pitchFamily="34" charset="0"/>
              </a:rPr>
              <a:t>Differing views on suburbia</a:t>
            </a:r>
            <a:endPar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4">
            <a:extLst>
              <a:ext uri="{FF2B5EF4-FFF2-40B4-BE49-F238E27FC236}">
                <a16:creationId xmlns:a16="http://schemas.microsoft.com/office/drawing/2014/main" id="{3CEC47A1-8611-4648-BCD3-48B02DC6DC60}"/>
              </a:ext>
            </a:extLst>
          </p:cNvPr>
          <p:cNvSpPr/>
          <p:nvPr/>
        </p:nvSpPr>
        <p:spPr>
          <a:xfrm>
            <a:off x="8022566" y="2498785"/>
            <a:ext cx="3440380" cy="17505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3200" b="1" dirty="0">
                <a:solidFill>
                  <a:prstClr val="white"/>
                </a:solidFill>
                <a:latin typeface="Arial" panose="020B0604020202020204" pitchFamily="34" charset="0"/>
                <a:cs typeface="Arial" panose="020B0604020202020204" pitchFamily="34" charset="0"/>
              </a:rPr>
              <a:t>Reasonable demands for where to live</a:t>
            </a:r>
          </a:p>
        </p:txBody>
      </p:sp>
      <p:sp>
        <p:nvSpPr>
          <p:cNvPr id="12" name="!!Rectangle 4">
            <a:extLst>
              <a:ext uri="{FF2B5EF4-FFF2-40B4-BE49-F238E27FC236}">
                <a16:creationId xmlns:a16="http://schemas.microsoft.com/office/drawing/2014/main" id="{EFB85438-6343-4A9B-954B-075684DAFCDD}"/>
              </a:ext>
            </a:extLst>
          </p:cNvPr>
          <p:cNvSpPr/>
          <p:nvPr/>
        </p:nvSpPr>
        <p:spPr>
          <a:xfrm>
            <a:off x="4375810" y="2498784"/>
            <a:ext cx="3440380" cy="17505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3200" b="1" dirty="0">
                <a:solidFill>
                  <a:prstClr val="white"/>
                </a:solidFill>
                <a:latin typeface="Arial" panose="020B0604020202020204" pitchFamily="34" charset="0"/>
                <a:cs typeface="Arial" panose="020B0604020202020204" pitchFamily="34" charset="0"/>
              </a:rPr>
              <a:t>Decarbonisation and climate change</a:t>
            </a:r>
          </a:p>
        </p:txBody>
      </p:sp>
      <p:sp>
        <p:nvSpPr>
          <p:cNvPr id="13" name="!!Rectangle 4">
            <a:extLst>
              <a:ext uri="{FF2B5EF4-FFF2-40B4-BE49-F238E27FC236}">
                <a16:creationId xmlns:a16="http://schemas.microsoft.com/office/drawing/2014/main" id="{D8EE033C-C5D5-4FFC-9AC5-03717F672C07}"/>
              </a:ext>
            </a:extLst>
          </p:cNvPr>
          <p:cNvSpPr/>
          <p:nvPr/>
        </p:nvSpPr>
        <p:spPr>
          <a:xfrm>
            <a:off x="729054" y="2498784"/>
            <a:ext cx="3440380" cy="17505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3200" b="1" dirty="0">
                <a:solidFill>
                  <a:prstClr val="white"/>
                </a:solidFill>
                <a:latin typeface="Arial" panose="020B0604020202020204" pitchFamily="34" charset="0"/>
                <a:cs typeface="Arial" panose="020B0604020202020204" pitchFamily="34" charset="0"/>
              </a:rPr>
              <a:t>Risks and </a:t>
            </a:r>
            <a:r>
              <a:rPr lang="en-GB" sz="3200" b="1" dirty="0" err="1">
                <a:solidFill>
                  <a:prstClr val="white"/>
                </a:solidFill>
                <a:latin typeface="Arial" panose="020B0604020202020204" pitchFamily="34" charset="0"/>
                <a:cs typeface="Arial" panose="020B0604020202020204" pitchFamily="34" charset="0"/>
              </a:rPr>
              <a:t>opps</a:t>
            </a:r>
            <a:r>
              <a:rPr lang="en-GB" sz="3200" b="1" dirty="0">
                <a:solidFill>
                  <a:prstClr val="white"/>
                </a:solidFill>
                <a:latin typeface="Arial" panose="020B0604020202020204" pitchFamily="34" charset="0"/>
                <a:cs typeface="Arial" panose="020B0604020202020204" pitchFamily="34" charset="0"/>
              </a:rPr>
              <a:t> of digital connectivity</a:t>
            </a:r>
            <a:endPar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4">
            <a:extLst>
              <a:ext uri="{FF2B5EF4-FFF2-40B4-BE49-F238E27FC236}">
                <a16:creationId xmlns:a16="http://schemas.microsoft.com/office/drawing/2014/main" id="{B8D3F9D9-C823-4F02-8476-135964E9C986}"/>
              </a:ext>
            </a:extLst>
          </p:cNvPr>
          <p:cNvSpPr/>
          <p:nvPr/>
        </p:nvSpPr>
        <p:spPr>
          <a:xfrm>
            <a:off x="8022566" y="408317"/>
            <a:ext cx="3440380" cy="17505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3200" b="1" dirty="0">
                <a:solidFill>
                  <a:prstClr val="white"/>
                </a:solidFill>
                <a:latin typeface="Arial" panose="020B0604020202020204" pitchFamily="34" charset="0"/>
                <a:cs typeface="Arial" panose="020B0604020202020204" pitchFamily="34" charset="0"/>
              </a:rPr>
              <a:t>Changing relationships with tenants</a:t>
            </a:r>
            <a:endPar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Rectangle 4">
            <a:extLst>
              <a:ext uri="{FF2B5EF4-FFF2-40B4-BE49-F238E27FC236}">
                <a16:creationId xmlns:a16="http://schemas.microsoft.com/office/drawing/2014/main" id="{0BDDAA62-25F5-4857-84A0-2F30FEF19CF9}"/>
              </a:ext>
            </a:extLst>
          </p:cNvPr>
          <p:cNvSpPr/>
          <p:nvPr/>
        </p:nvSpPr>
        <p:spPr>
          <a:xfrm>
            <a:off x="4375810" y="408316"/>
            <a:ext cx="3440380" cy="17505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3200" b="1" dirty="0">
                <a:solidFill>
                  <a:prstClr val="white"/>
                </a:solidFill>
                <a:latin typeface="Arial" panose="020B0604020202020204" pitchFamily="34" charset="0"/>
                <a:cs typeface="Arial" panose="020B0604020202020204" pitchFamily="34" charset="0"/>
              </a:rPr>
              <a:t>Loneliness and lockdown</a:t>
            </a:r>
            <a:endPar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Rectangle 4">
            <a:extLst>
              <a:ext uri="{FF2B5EF4-FFF2-40B4-BE49-F238E27FC236}">
                <a16:creationId xmlns:a16="http://schemas.microsoft.com/office/drawing/2014/main" id="{3579578B-3019-498A-80AA-77B3EAF3F16C}"/>
              </a:ext>
            </a:extLst>
          </p:cNvPr>
          <p:cNvSpPr/>
          <p:nvPr/>
        </p:nvSpPr>
        <p:spPr>
          <a:xfrm>
            <a:off x="729054" y="408316"/>
            <a:ext cx="3440380" cy="17505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3200" b="1" dirty="0">
                <a:solidFill>
                  <a:prstClr val="white"/>
                </a:solidFill>
                <a:latin typeface="Arial" panose="020B0604020202020204" pitchFamily="34" charset="0"/>
                <a:cs typeface="Arial" panose="020B0604020202020204" pitchFamily="34" charset="0"/>
              </a:rPr>
              <a:t>Unequal impact of lockdown</a:t>
            </a:r>
          </a:p>
        </p:txBody>
      </p:sp>
    </p:spTree>
    <p:extLst>
      <p:ext uri="{BB962C8B-B14F-4D97-AF65-F5344CB8AC3E}">
        <p14:creationId xmlns:p14="http://schemas.microsoft.com/office/powerpoint/2010/main" val="233741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9FEE383A-ED1A-4650-A134-7A9E7BF51AEC}"/>
              </a:ext>
            </a:extLst>
          </p:cNvPr>
          <p:cNvSpPr/>
          <p:nvPr/>
        </p:nvSpPr>
        <p:spPr>
          <a:xfrm>
            <a:off x="8022566" y="4589251"/>
            <a:ext cx="3440380" cy="174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Capitalise on increased awareness in the NHS of the importance of good quality housing to deliver more ambitious projects</a:t>
            </a:r>
          </a:p>
        </p:txBody>
      </p:sp>
      <p:sp>
        <p:nvSpPr>
          <p:cNvPr id="9" name="!!Rectangle 4">
            <a:extLst>
              <a:ext uri="{FF2B5EF4-FFF2-40B4-BE49-F238E27FC236}">
                <a16:creationId xmlns:a16="http://schemas.microsoft.com/office/drawing/2014/main" id="{61454827-5DF2-4EF5-BB30-1C231A037D0C}"/>
              </a:ext>
            </a:extLst>
          </p:cNvPr>
          <p:cNvSpPr/>
          <p:nvPr/>
        </p:nvSpPr>
        <p:spPr>
          <a:xfrm>
            <a:off x="4375810" y="4589250"/>
            <a:ext cx="3440380" cy="174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Ensure we understand what we mean by good quality community engagement and the benefits it brings</a:t>
            </a:r>
          </a:p>
        </p:txBody>
      </p:sp>
      <p:sp>
        <p:nvSpPr>
          <p:cNvPr id="10" name="!!Rectangle 4">
            <a:extLst>
              <a:ext uri="{FF2B5EF4-FFF2-40B4-BE49-F238E27FC236}">
                <a16:creationId xmlns:a16="http://schemas.microsoft.com/office/drawing/2014/main" id="{6AC04077-68C2-4645-8404-18792C5F8CE9}"/>
              </a:ext>
            </a:extLst>
          </p:cNvPr>
          <p:cNvSpPr/>
          <p:nvPr/>
        </p:nvSpPr>
        <p:spPr>
          <a:xfrm>
            <a:off x="729054" y="4589250"/>
            <a:ext cx="3440380" cy="174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Comprehensively move away from the “first customer” approach to new neighbourhoods</a:t>
            </a:r>
          </a:p>
        </p:txBody>
      </p:sp>
      <p:sp>
        <p:nvSpPr>
          <p:cNvPr id="11" name="!!Rectangle 4">
            <a:extLst>
              <a:ext uri="{FF2B5EF4-FFF2-40B4-BE49-F238E27FC236}">
                <a16:creationId xmlns:a16="http://schemas.microsoft.com/office/drawing/2014/main" id="{3CEC47A1-8611-4648-BCD3-48B02DC6DC60}"/>
              </a:ext>
            </a:extLst>
          </p:cNvPr>
          <p:cNvSpPr/>
          <p:nvPr/>
        </p:nvSpPr>
        <p:spPr>
          <a:xfrm>
            <a:off x="8022566" y="2498784"/>
            <a:ext cx="3440380" cy="174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From a neighbourhood planning perspective, post-lockdown learning and COP 26 planning should be fully aligned</a:t>
            </a:r>
          </a:p>
        </p:txBody>
      </p:sp>
      <p:sp>
        <p:nvSpPr>
          <p:cNvPr id="12" name="!!Rectangle 4">
            <a:extLst>
              <a:ext uri="{FF2B5EF4-FFF2-40B4-BE49-F238E27FC236}">
                <a16:creationId xmlns:a16="http://schemas.microsoft.com/office/drawing/2014/main" id="{EFB85438-6343-4A9B-954B-075684DAFCDD}"/>
              </a:ext>
            </a:extLst>
          </p:cNvPr>
          <p:cNvSpPr/>
          <p:nvPr/>
        </p:nvSpPr>
        <p:spPr>
          <a:xfrm>
            <a:off x="4375810" y="2498783"/>
            <a:ext cx="3440380" cy="174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Arial" panose="020B0604020202020204" pitchFamily="34" charset="0"/>
                <a:cs typeface="Arial" panose="020B0604020202020204" pitchFamily="34" charset="0"/>
              </a:rPr>
              <a:t>Balance efforts to tackle digital poverty with renewed focus on bringing back face to face interactions </a:t>
            </a:r>
          </a:p>
        </p:txBody>
      </p:sp>
      <p:sp>
        <p:nvSpPr>
          <p:cNvPr id="13" name="!!Rectangle 4">
            <a:extLst>
              <a:ext uri="{FF2B5EF4-FFF2-40B4-BE49-F238E27FC236}">
                <a16:creationId xmlns:a16="http://schemas.microsoft.com/office/drawing/2014/main" id="{D8EE033C-C5D5-4FFC-9AC5-03717F672C07}"/>
              </a:ext>
            </a:extLst>
          </p:cNvPr>
          <p:cNvSpPr/>
          <p:nvPr/>
        </p:nvSpPr>
        <p:spPr>
          <a:xfrm>
            <a:off x="729054" y="2498783"/>
            <a:ext cx="3440380" cy="174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Arial" panose="020B0604020202020204" pitchFamily="34" charset="0"/>
                <a:cs typeface="Arial" panose="020B0604020202020204" pitchFamily="34" charset="0"/>
              </a:rPr>
              <a:t>Measure the long-term value of maintaining contact with elderly and vulnerable tenants</a:t>
            </a:r>
          </a:p>
        </p:txBody>
      </p:sp>
      <p:sp>
        <p:nvSpPr>
          <p:cNvPr id="14" name="!!Rectangle 4">
            <a:extLst>
              <a:ext uri="{FF2B5EF4-FFF2-40B4-BE49-F238E27FC236}">
                <a16:creationId xmlns:a16="http://schemas.microsoft.com/office/drawing/2014/main" id="{B8D3F9D9-C823-4F02-8476-135964E9C986}"/>
              </a:ext>
            </a:extLst>
          </p:cNvPr>
          <p:cNvSpPr/>
          <p:nvPr/>
        </p:nvSpPr>
        <p:spPr>
          <a:xfrm>
            <a:off x="8022566" y="408316"/>
            <a:ext cx="3440380" cy="174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Arial" panose="020B0604020202020204" pitchFamily="34" charset="0"/>
                <a:cs typeface="Arial" panose="020B0604020202020204" pitchFamily="34" charset="0"/>
              </a:rPr>
              <a:t>Examine those assets that have been strengthened / emerged from the lockdown</a:t>
            </a:r>
          </a:p>
        </p:txBody>
      </p:sp>
      <p:sp>
        <p:nvSpPr>
          <p:cNvPr id="15" name="!!Rectangle 4">
            <a:extLst>
              <a:ext uri="{FF2B5EF4-FFF2-40B4-BE49-F238E27FC236}">
                <a16:creationId xmlns:a16="http://schemas.microsoft.com/office/drawing/2014/main" id="{0BDDAA62-25F5-4857-84A0-2F30FEF19CF9}"/>
              </a:ext>
            </a:extLst>
          </p:cNvPr>
          <p:cNvSpPr/>
          <p:nvPr/>
        </p:nvSpPr>
        <p:spPr>
          <a:xfrm>
            <a:off x="4375810" y="408315"/>
            <a:ext cx="3440380" cy="174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Arial" panose="020B0604020202020204" pitchFamily="34" charset="0"/>
                <a:cs typeface="Arial" panose="020B0604020202020204" pitchFamily="34" charset="0"/>
              </a:rPr>
              <a:t>Neighbourhood planning needs to take stock of what community assets have been lost / weakened during the lockdown</a:t>
            </a:r>
          </a:p>
        </p:txBody>
      </p:sp>
      <p:sp>
        <p:nvSpPr>
          <p:cNvPr id="16" name="!!Rectangle 4">
            <a:extLst>
              <a:ext uri="{FF2B5EF4-FFF2-40B4-BE49-F238E27FC236}">
                <a16:creationId xmlns:a16="http://schemas.microsoft.com/office/drawing/2014/main" id="{3579578B-3019-498A-80AA-77B3EAF3F16C}"/>
              </a:ext>
            </a:extLst>
          </p:cNvPr>
          <p:cNvSpPr/>
          <p:nvPr/>
        </p:nvSpPr>
        <p:spPr>
          <a:xfrm>
            <a:off x="729054" y="408315"/>
            <a:ext cx="3440380" cy="174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Arial" panose="020B0604020202020204" pitchFamily="34" charset="0"/>
                <a:cs typeface="Arial" panose="020B0604020202020204" pitchFamily="34" charset="0"/>
              </a:rPr>
              <a:t>Lessons from lockdown, particularly around employment need to be sourced from multiple experiences</a:t>
            </a:r>
          </a:p>
        </p:txBody>
      </p:sp>
    </p:spTree>
    <p:extLst>
      <p:ext uri="{BB962C8B-B14F-4D97-AF65-F5344CB8AC3E}">
        <p14:creationId xmlns:p14="http://schemas.microsoft.com/office/powerpoint/2010/main" val="142445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9FEE383A-ED1A-4650-A134-7A9E7BF51AEC}"/>
              </a:ext>
            </a:extLst>
          </p:cNvPr>
          <p:cNvSpPr/>
          <p:nvPr/>
        </p:nvSpPr>
        <p:spPr>
          <a:xfrm>
            <a:off x="8022566" y="4589251"/>
            <a:ext cx="3440380" cy="174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Capitalise on increased awareness in the NHS of the importance of good quality housing to deliver more ambitious projects</a:t>
            </a:r>
          </a:p>
        </p:txBody>
      </p:sp>
      <p:sp>
        <p:nvSpPr>
          <p:cNvPr id="9" name="!!Rectangle 4">
            <a:extLst>
              <a:ext uri="{FF2B5EF4-FFF2-40B4-BE49-F238E27FC236}">
                <a16:creationId xmlns:a16="http://schemas.microsoft.com/office/drawing/2014/main" id="{61454827-5DF2-4EF5-BB30-1C231A037D0C}"/>
              </a:ext>
            </a:extLst>
          </p:cNvPr>
          <p:cNvSpPr/>
          <p:nvPr/>
        </p:nvSpPr>
        <p:spPr>
          <a:xfrm>
            <a:off x="4375810" y="4589250"/>
            <a:ext cx="3440380" cy="174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Ensure we understand what we mean by good quality community engagement and the benefits it brings</a:t>
            </a:r>
          </a:p>
        </p:txBody>
      </p:sp>
      <p:sp>
        <p:nvSpPr>
          <p:cNvPr id="10" name="!!Rectangle 4">
            <a:extLst>
              <a:ext uri="{FF2B5EF4-FFF2-40B4-BE49-F238E27FC236}">
                <a16:creationId xmlns:a16="http://schemas.microsoft.com/office/drawing/2014/main" id="{6AC04077-68C2-4645-8404-18792C5F8CE9}"/>
              </a:ext>
            </a:extLst>
          </p:cNvPr>
          <p:cNvSpPr/>
          <p:nvPr/>
        </p:nvSpPr>
        <p:spPr>
          <a:xfrm>
            <a:off x="729054" y="4589250"/>
            <a:ext cx="3440380" cy="174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Comprehensively move away from the “first customer” approach to new neighbourhoods</a:t>
            </a:r>
          </a:p>
        </p:txBody>
      </p:sp>
      <p:sp>
        <p:nvSpPr>
          <p:cNvPr id="11" name="!!Rectangle 4">
            <a:extLst>
              <a:ext uri="{FF2B5EF4-FFF2-40B4-BE49-F238E27FC236}">
                <a16:creationId xmlns:a16="http://schemas.microsoft.com/office/drawing/2014/main" id="{3CEC47A1-8611-4648-BCD3-48B02DC6DC60}"/>
              </a:ext>
            </a:extLst>
          </p:cNvPr>
          <p:cNvSpPr/>
          <p:nvPr/>
        </p:nvSpPr>
        <p:spPr>
          <a:xfrm>
            <a:off x="8022566" y="2498784"/>
            <a:ext cx="3440380" cy="174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From a neighbourhood planning perspective, post-lockdown learning and COP 26 planning should be fully aligned</a:t>
            </a:r>
          </a:p>
        </p:txBody>
      </p:sp>
      <p:sp>
        <p:nvSpPr>
          <p:cNvPr id="12" name="!!Rectangle 4">
            <a:extLst>
              <a:ext uri="{FF2B5EF4-FFF2-40B4-BE49-F238E27FC236}">
                <a16:creationId xmlns:a16="http://schemas.microsoft.com/office/drawing/2014/main" id="{EFB85438-6343-4A9B-954B-075684DAFCDD}"/>
              </a:ext>
            </a:extLst>
          </p:cNvPr>
          <p:cNvSpPr/>
          <p:nvPr/>
        </p:nvSpPr>
        <p:spPr>
          <a:xfrm>
            <a:off x="4375810" y="2498783"/>
            <a:ext cx="3440380" cy="174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Arial" panose="020B0604020202020204" pitchFamily="34" charset="0"/>
                <a:cs typeface="Arial" panose="020B0604020202020204" pitchFamily="34" charset="0"/>
              </a:rPr>
              <a:t>Balance efforts to tackle digital poverty with renewed focus on bringing back face to face interactions </a:t>
            </a:r>
          </a:p>
        </p:txBody>
      </p:sp>
      <p:sp>
        <p:nvSpPr>
          <p:cNvPr id="13" name="!!Rectangle 4">
            <a:extLst>
              <a:ext uri="{FF2B5EF4-FFF2-40B4-BE49-F238E27FC236}">
                <a16:creationId xmlns:a16="http://schemas.microsoft.com/office/drawing/2014/main" id="{D8EE033C-C5D5-4FFC-9AC5-03717F672C07}"/>
              </a:ext>
            </a:extLst>
          </p:cNvPr>
          <p:cNvSpPr/>
          <p:nvPr/>
        </p:nvSpPr>
        <p:spPr>
          <a:xfrm>
            <a:off x="729054" y="2498783"/>
            <a:ext cx="3440380" cy="174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Arial" panose="020B0604020202020204" pitchFamily="34" charset="0"/>
                <a:cs typeface="Arial" panose="020B0604020202020204" pitchFamily="34" charset="0"/>
              </a:rPr>
              <a:t>Measure the long-term value of maintaining contact with elderly and vulnerable tenants</a:t>
            </a:r>
          </a:p>
        </p:txBody>
      </p:sp>
      <p:sp>
        <p:nvSpPr>
          <p:cNvPr id="14" name="!!Rectangle 4">
            <a:extLst>
              <a:ext uri="{FF2B5EF4-FFF2-40B4-BE49-F238E27FC236}">
                <a16:creationId xmlns:a16="http://schemas.microsoft.com/office/drawing/2014/main" id="{B8D3F9D9-C823-4F02-8476-135964E9C986}"/>
              </a:ext>
            </a:extLst>
          </p:cNvPr>
          <p:cNvSpPr/>
          <p:nvPr/>
        </p:nvSpPr>
        <p:spPr>
          <a:xfrm>
            <a:off x="8022566" y="408316"/>
            <a:ext cx="3440380" cy="174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Arial" panose="020B0604020202020204" pitchFamily="34" charset="0"/>
                <a:cs typeface="Arial" panose="020B0604020202020204" pitchFamily="34" charset="0"/>
              </a:rPr>
              <a:t>Examine those assets that have been strengthened / emerged from the lockdown</a:t>
            </a:r>
          </a:p>
        </p:txBody>
      </p:sp>
      <p:sp>
        <p:nvSpPr>
          <p:cNvPr id="15" name="!!Rectangle 4">
            <a:extLst>
              <a:ext uri="{FF2B5EF4-FFF2-40B4-BE49-F238E27FC236}">
                <a16:creationId xmlns:a16="http://schemas.microsoft.com/office/drawing/2014/main" id="{0BDDAA62-25F5-4857-84A0-2F30FEF19CF9}"/>
              </a:ext>
            </a:extLst>
          </p:cNvPr>
          <p:cNvSpPr/>
          <p:nvPr/>
        </p:nvSpPr>
        <p:spPr>
          <a:xfrm>
            <a:off x="4375810" y="408315"/>
            <a:ext cx="3440380" cy="174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Arial" panose="020B0604020202020204" pitchFamily="34" charset="0"/>
                <a:cs typeface="Arial" panose="020B0604020202020204" pitchFamily="34" charset="0"/>
              </a:rPr>
              <a:t>Neighbourhood planning needs to take stock of what community assets have been lost / weakened during the lockdown</a:t>
            </a:r>
          </a:p>
        </p:txBody>
      </p:sp>
      <p:sp>
        <p:nvSpPr>
          <p:cNvPr id="16" name="!!Rectangle 4">
            <a:extLst>
              <a:ext uri="{FF2B5EF4-FFF2-40B4-BE49-F238E27FC236}">
                <a16:creationId xmlns:a16="http://schemas.microsoft.com/office/drawing/2014/main" id="{3579578B-3019-498A-80AA-77B3EAF3F16C}"/>
              </a:ext>
            </a:extLst>
          </p:cNvPr>
          <p:cNvSpPr/>
          <p:nvPr/>
        </p:nvSpPr>
        <p:spPr>
          <a:xfrm>
            <a:off x="729054" y="408315"/>
            <a:ext cx="3440380" cy="174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prstClr val="white"/>
                </a:solidFill>
                <a:latin typeface="Arial" panose="020B0604020202020204" pitchFamily="34" charset="0"/>
                <a:cs typeface="Arial" panose="020B0604020202020204" pitchFamily="34" charset="0"/>
              </a:rPr>
              <a:t>Lessons from lockdown, particularly around employment need to be sourced from multiple experiences</a:t>
            </a:r>
          </a:p>
        </p:txBody>
      </p:sp>
      <p:sp>
        <p:nvSpPr>
          <p:cNvPr id="17" name="Rectangle 16">
            <a:extLst>
              <a:ext uri="{FF2B5EF4-FFF2-40B4-BE49-F238E27FC236}">
                <a16:creationId xmlns:a16="http://schemas.microsoft.com/office/drawing/2014/main" id="{CC063C82-7365-43A0-94EA-5ABEEB3184F9}"/>
              </a:ext>
            </a:extLst>
          </p:cNvPr>
          <p:cNvSpPr/>
          <p:nvPr/>
        </p:nvSpPr>
        <p:spPr>
          <a:xfrm>
            <a:off x="217451" y="221226"/>
            <a:ext cx="11718952" cy="645436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a:ea typeface="+mn-ea"/>
              <a:cs typeface="+mn-cs"/>
            </a:endParaRPr>
          </a:p>
        </p:txBody>
      </p:sp>
      <p:sp>
        <p:nvSpPr>
          <p:cNvPr id="18" name="!!Rectangle 4">
            <a:extLst>
              <a:ext uri="{FF2B5EF4-FFF2-40B4-BE49-F238E27FC236}">
                <a16:creationId xmlns:a16="http://schemas.microsoft.com/office/drawing/2014/main" id="{49F2A1ED-8897-44A7-ACEE-06ED6C6CB4A8}"/>
              </a:ext>
            </a:extLst>
          </p:cNvPr>
          <p:cNvSpPr/>
          <p:nvPr/>
        </p:nvSpPr>
        <p:spPr>
          <a:xfrm>
            <a:off x="1371600" y="973394"/>
            <a:ext cx="9365225" cy="49259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4400" b="1" dirty="0">
                <a:solidFill>
                  <a:prstClr val="white"/>
                </a:solidFill>
                <a:latin typeface="Arial" panose="020B0604020202020204" pitchFamily="34" charset="0"/>
                <a:cs typeface="Arial" panose="020B0604020202020204" pitchFamily="34" charset="0"/>
              </a:rPr>
              <a:t>BBI want to build from the work to date to see how we can improve neighbourhood planning in light of the lockdown experience by working with up to 3 parallel locations over the next 10 months</a:t>
            </a:r>
          </a:p>
        </p:txBody>
      </p:sp>
    </p:spTree>
    <p:extLst>
      <p:ext uri="{BB962C8B-B14F-4D97-AF65-F5344CB8AC3E}">
        <p14:creationId xmlns:p14="http://schemas.microsoft.com/office/powerpoint/2010/main" val="107205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8115-F1D4-48D6-A178-123006C80D03}"/>
              </a:ext>
            </a:extLst>
          </p:cNvPr>
          <p:cNvSpPr>
            <a:spLocks noGrp="1"/>
          </p:cNvSpPr>
          <p:nvPr>
            <p:ph type="title"/>
          </p:nvPr>
        </p:nvSpPr>
        <p:spPr/>
        <p:txBody>
          <a:bodyPr/>
          <a:lstStyle/>
          <a:p>
            <a:r>
              <a:rPr lang="en-GB" dirty="0"/>
              <a:t>Who we want to work with</a:t>
            </a:r>
          </a:p>
        </p:txBody>
      </p:sp>
      <p:pic>
        <p:nvPicPr>
          <p:cNvPr id="9218" name="Picture 2" descr="8 Ways To Create More Sustainable Community Living On An Urban Scale - RTF  | Rethinking The Future">
            <a:extLst>
              <a:ext uri="{FF2B5EF4-FFF2-40B4-BE49-F238E27FC236}">
                <a16:creationId xmlns:a16="http://schemas.microsoft.com/office/drawing/2014/main" id="{B804B516-6B80-410E-A72A-89B96830A9E7}"/>
              </a:ext>
            </a:extLst>
          </p:cNvPr>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300567" y="1191861"/>
            <a:ext cx="5530608" cy="1873977"/>
          </a:xfrm>
          <a:prstGeom prst="rect">
            <a:avLst/>
          </a:prstGeom>
          <a:noFill/>
          <a:extLst>
            <a:ext uri="{909E8E84-426E-40DD-AFC4-6F175D3DCCD1}">
              <a14:hiddenFill xmlns:a14="http://schemas.microsoft.com/office/drawing/2010/main">
                <a:solidFill>
                  <a:srgbClr val="FFFFFF"/>
                </a:solidFill>
              </a14:hiddenFill>
            </a:ext>
          </a:extLst>
        </p:spPr>
      </p:pic>
      <p:sp>
        <p:nvSpPr>
          <p:cNvPr id="5" name="!!Pentagon 10">
            <a:extLst>
              <a:ext uri="{FF2B5EF4-FFF2-40B4-BE49-F238E27FC236}">
                <a16:creationId xmlns:a16="http://schemas.microsoft.com/office/drawing/2014/main" id="{A2C93FED-5E20-4276-AF0A-69D6E85702CD}"/>
              </a:ext>
            </a:extLst>
          </p:cNvPr>
          <p:cNvSpPr/>
          <p:nvPr/>
        </p:nvSpPr>
        <p:spPr>
          <a:xfrm>
            <a:off x="300565" y="3065837"/>
            <a:ext cx="5530609" cy="720000"/>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Locations with ambitious plans and a desire to use a place based approach </a:t>
            </a:r>
          </a:p>
        </p:txBody>
      </p:sp>
      <p:sp>
        <p:nvSpPr>
          <p:cNvPr id="7" name="!!Pentagon 10">
            <a:extLst>
              <a:ext uri="{FF2B5EF4-FFF2-40B4-BE49-F238E27FC236}">
                <a16:creationId xmlns:a16="http://schemas.microsoft.com/office/drawing/2014/main" id="{2D7E3E0D-0011-4465-830F-82702CC6C1B1}"/>
              </a:ext>
            </a:extLst>
          </p:cNvPr>
          <p:cNvSpPr/>
          <p:nvPr/>
        </p:nvSpPr>
        <p:spPr>
          <a:xfrm>
            <a:off x="300565" y="5817834"/>
            <a:ext cx="5530609" cy="720000"/>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Locations with understanding of why acting  now prevent costs  </a:t>
            </a:r>
          </a:p>
        </p:txBody>
      </p:sp>
      <p:pic>
        <p:nvPicPr>
          <p:cNvPr id="9220" name="Picture 4" descr="Searching for hope in the &amp;#39;forgotten&amp;#39; town that promised a new life away  from the slums - Liverpool Echo">
            <a:extLst>
              <a:ext uri="{FF2B5EF4-FFF2-40B4-BE49-F238E27FC236}">
                <a16:creationId xmlns:a16="http://schemas.microsoft.com/office/drawing/2014/main" id="{9A5FF52D-0D21-403A-A366-C75CC3D4DD5F}"/>
              </a:ext>
            </a:extLst>
          </p:cNvPr>
          <p:cNvPicPr>
            <a:picLocks noChangeAspect="1" noChangeArrowheads="1"/>
          </p:cNvPicPr>
          <p:nvPr/>
        </p:nvPicPr>
        <p:blipFill rotWithShape="1">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300565" y="3987383"/>
            <a:ext cx="5530609" cy="1838084"/>
          </a:xfrm>
          <a:prstGeom prst="rect">
            <a:avLst/>
          </a:prstGeom>
          <a:noFill/>
          <a:extLst>
            <a:ext uri="{909E8E84-426E-40DD-AFC4-6F175D3DCCD1}">
              <a14:hiddenFill xmlns:a14="http://schemas.microsoft.com/office/drawing/2010/main">
                <a:solidFill>
                  <a:srgbClr val="FFFFFF"/>
                </a:solidFill>
              </a14:hiddenFill>
            </a:ext>
          </a:extLst>
        </p:spPr>
      </p:pic>
      <p:sp>
        <p:nvSpPr>
          <p:cNvPr id="18" name="!!Pentagon 10">
            <a:extLst>
              <a:ext uri="{FF2B5EF4-FFF2-40B4-BE49-F238E27FC236}">
                <a16:creationId xmlns:a16="http://schemas.microsoft.com/office/drawing/2014/main" id="{1CB013EC-2590-4795-9ED1-902235EA77E1}"/>
              </a:ext>
            </a:extLst>
          </p:cNvPr>
          <p:cNvSpPr/>
          <p:nvPr/>
        </p:nvSpPr>
        <p:spPr>
          <a:xfrm>
            <a:off x="6209188" y="3065837"/>
            <a:ext cx="5530609" cy="720000"/>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Rural locations with poor digital connectivity and transport connections</a:t>
            </a:r>
          </a:p>
        </p:txBody>
      </p:sp>
      <p:sp>
        <p:nvSpPr>
          <p:cNvPr id="19" name="!!Pentagon 10">
            <a:extLst>
              <a:ext uri="{FF2B5EF4-FFF2-40B4-BE49-F238E27FC236}">
                <a16:creationId xmlns:a16="http://schemas.microsoft.com/office/drawing/2014/main" id="{F1529B80-320C-48AB-913B-77116F62DECD}"/>
              </a:ext>
            </a:extLst>
          </p:cNvPr>
          <p:cNvSpPr/>
          <p:nvPr/>
        </p:nvSpPr>
        <p:spPr>
          <a:xfrm>
            <a:off x="6209188" y="5817834"/>
            <a:ext cx="5530609" cy="720000"/>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Urban communities navigating challenges around </a:t>
            </a:r>
            <a:r>
              <a:rPr kumimoji="0" lang="en-GB"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commercial investment trade offs</a:t>
            </a:r>
            <a:endPar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222" name="Picture 6" descr="Why rural communities are becoming more isolated - Countryfile.com">
            <a:extLst>
              <a:ext uri="{FF2B5EF4-FFF2-40B4-BE49-F238E27FC236}">
                <a16:creationId xmlns:a16="http://schemas.microsoft.com/office/drawing/2014/main" id="{F6B6A5A3-C4A5-4781-8407-5EC4D772659A}"/>
              </a:ext>
            </a:extLst>
          </p:cNvPr>
          <p:cNvPicPr>
            <a:picLocks noChangeAspect="1" noChangeArrowheads="1"/>
          </p:cNvPicPr>
          <p:nvPr/>
        </p:nvPicPr>
        <p:blipFill rotWithShape="1">
          <a:blip r:embed="rId5"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209187" y="1191861"/>
            <a:ext cx="5530608" cy="1873976"/>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London&amp;#39;s Glut of Empty Apartments—by the Numbers – BRINK – Conversations  and Insights on Global Business">
            <a:extLst>
              <a:ext uri="{FF2B5EF4-FFF2-40B4-BE49-F238E27FC236}">
                <a16:creationId xmlns:a16="http://schemas.microsoft.com/office/drawing/2014/main" id="{7A6014BE-1C9E-4C06-9589-79995DCF62EE}"/>
              </a:ext>
            </a:extLst>
          </p:cNvPr>
          <p:cNvPicPr>
            <a:picLocks noChangeAspect="1" noChangeArrowheads="1"/>
          </p:cNvPicPr>
          <p:nvPr/>
        </p:nvPicPr>
        <p:blipFill rotWithShape="1">
          <a:blip r:embed="rId6"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209187" y="3972393"/>
            <a:ext cx="5530608" cy="184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20748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8 Ways To Create More Sustainable Community Living On An Urban Scale - RTF  | Rethinking The Future">
            <a:extLst>
              <a:ext uri="{FF2B5EF4-FFF2-40B4-BE49-F238E27FC236}">
                <a16:creationId xmlns:a16="http://schemas.microsoft.com/office/drawing/2014/main" id="{25A27198-0D4E-45F6-9BAD-B2F79FB4FA98}"/>
              </a:ext>
            </a:extLst>
          </p:cNvPr>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300567" y="1191861"/>
            <a:ext cx="5530608" cy="1873977"/>
          </a:xfrm>
          <a:prstGeom prst="rect">
            <a:avLst/>
          </a:prstGeom>
          <a:noFill/>
          <a:extLst>
            <a:ext uri="{909E8E84-426E-40DD-AFC4-6F175D3DCCD1}">
              <a14:hiddenFill xmlns:a14="http://schemas.microsoft.com/office/drawing/2010/main">
                <a:solidFill>
                  <a:srgbClr val="FFFFFF"/>
                </a:solidFill>
              </a14:hiddenFill>
            </a:ext>
          </a:extLst>
        </p:spPr>
      </p:pic>
      <p:sp>
        <p:nvSpPr>
          <p:cNvPr id="13" name="!!Pentagon 10">
            <a:extLst>
              <a:ext uri="{FF2B5EF4-FFF2-40B4-BE49-F238E27FC236}">
                <a16:creationId xmlns:a16="http://schemas.microsoft.com/office/drawing/2014/main" id="{59E0090B-11A3-4AE6-BA7B-BB2B049E038E}"/>
              </a:ext>
            </a:extLst>
          </p:cNvPr>
          <p:cNvSpPr/>
          <p:nvPr/>
        </p:nvSpPr>
        <p:spPr>
          <a:xfrm>
            <a:off x="300565" y="3065837"/>
            <a:ext cx="5530609" cy="720000"/>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Locations with ambitious plans and a desire to use a place based approach </a:t>
            </a:r>
          </a:p>
        </p:txBody>
      </p:sp>
      <p:sp>
        <p:nvSpPr>
          <p:cNvPr id="14" name="!!Pentagon 10">
            <a:extLst>
              <a:ext uri="{FF2B5EF4-FFF2-40B4-BE49-F238E27FC236}">
                <a16:creationId xmlns:a16="http://schemas.microsoft.com/office/drawing/2014/main" id="{E18FD06F-C2B4-4E2E-8754-AA868564930E}"/>
              </a:ext>
            </a:extLst>
          </p:cNvPr>
          <p:cNvSpPr/>
          <p:nvPr/>
        </p:nvSpPr>
        <p:spPr>
          <a:xfrm>
            <a:off x="300565" y="5817834"/>
            <a:ext cx="5530609" cy="720000"/>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Locations with understanding of why acting  now prevent costs  </a:t>
            </a:r>
          </a:p>
        </p:txBody>
      </p:sp>
      <p:pic>
        <p:nvPicPr>
          <p:cNvPr id="15" name="Picture 4" descr="Searching for hope in the &amp;#39;forgotten&amp;#39; town that promised a new life away  from the slums - Liverpool Echo">
            <a:extLst>
              <a:ext uri="{FF2B5EF4-FFF2-40B4-BE49-F238E27FC236}">
                <a16:creationId xmlns:a16="http://schemas.microsoft.com/office/drawing/2014/main" id="{FDDF62BC-4CE2-4CCA-B8A7-66A649CE30A1}"/>
              </a:ext>
            </a:extLst>
          </p:cNvPr>
          <p:cNvPicPr>
            <a:picLocks noChangeAspect="1" noChangeArrowheads="1"/>
          </p:cNvPicPr>
          <p:nvPr/>
        </p:nvPicPr>
        <p:blipFill rotWithShape="1">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300565" y="3972393"/>
            <a:ext cx="5530609" cy="1838084"/>
          </a:xfrm>
          <a:prstGeom prst="rect">
            <a:avLst/>
          </a:prstGeom>
          <a:noFill/>
          <a:extLst>
            <a:ext uri="{909E8E84-426E-40DD-AFC4-6F175D3DCCD1}">
              <a14:hiddenFill xmlns:a14="http://schemas.microsoft.com/office/drawing/2010/main">
                <a:solidFill>
                  <a:srgbClr val="FFFFFF"/>
                </a:solidFill>
              </a14:hiddenFill>
            </a:ext>
          </a:extLst>
        </p:spPr>
      </p:pic>
      <p:sp>
        <p:nvSpPr>
          <p:cNvPr id="16" name="!!Pentagon 10">
            <a:extLst>
              <a:ext uri="{FF2B5EF4-FFF2-40B4-BE49-F238E27FC236}">
                <a16:creationId xmlns:a16="http://schemas.microsoft.com/office/drawing/2014/main" id="{DAB590AD-5F61-41D8-BB86-258D0B96667A}"/>
              </a:ext>
            </a:extLst>
          </p:cNvPr>
          <p:cNvSpPr/>
          <p:nvPr/>
        </p:nvSpPr>
        <p:spPr>
          <a:xfrm>
            <a:off x="6209188" y="3065837"/>
            <a:ext cx="5530609" cy="720000"/>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Rural locations with poor digital connectivity and transport connections</a:t>
            </a:r>
          </a:p>
        </p:txBody>
      </p:sp>
      <p:sp>
        <p:nvSpPr>
          <p:cNvPr id="17" name="!!Pentagon 10">
            <a:extLst>
              <a:ext uri="{FF2B5EF4-FFF2-40B4-BE49-F238E27FC236}">
                <a16:creationId xmlns:a16="http://schemas.microsoft.com/office/drawing/2014/main" id="{25DF325C-4384-40B3-AFB4-CDD626E98189}"/>
              </a:ext>
            </a:extLst>
          </p:cNvPr>
          <p:cNvSpPr/>
          <p:nvPr/>
        </p:nvSpPr>
        <p:spPr>
          <a:xfrm>
            <a:off x="6209188" y="5817834"/>
            <a:ext cx="5530609" cy="720000"/>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Urban communities navigating challenges of increased gentrification </a:t>
            </a:r>
          </a:p>
        </p:txBody>
      </p:sp>
      <p:pic>
        <p:nvPicPr>
          <p:cNvPr id="20" name="Picture 6" descr="Why rural communities are becoming more isolated - Countryfile.com">
            <a:extLst>
              <a:ext uri="{FF2B5EF4-FFF2-40B4-BE49-F238E27FC236}">
                <a16:creationId xmlns:a16="http://schemas.microsoft.com/office/drawing/2014/main" id="{29B67EF8-A426-4F46-B045-0C215B2699CC}"/>
              </a:ext>
            </a:extLst>
          </p:cNvPr>
          <p:cNvPicPr>
            <a:picLocks noChangeAspect="1" noChangeArrowheads="1"/>
          </p:cNvPicPr>
          <p:nvPr/>
        </p:nvPicPr>
        <p:blipFill rotWithShape="1">
          <a:blip r:embed="rId5"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209187" y="1191861"/>
            <a:ext cx="5530608" cy="18739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London&amp;#39;s Glut of Empty Apartments—by the Numbers – BRINK – Conversations  and Insights on Global Business">
            <a:extLst>
              <a:ext uri="{FF2B5EF4-FFF2-40B4-BE49-F238E27FC236}">
                <a16:creationId xmlns:a16="http://schemas.microsoft.com/office/drawing/2014/main" id="{52989FAE-5933-4EB5-9386-CC9DB084298A}"/>
              </a:ext>
            </a:extLst>
          </p:cNvPr>
          <p:cNvPicPr>
            <a:picLocks noChangeAspect="1" noChangeArrowheads="1"/>
          </p:cNvPicPr>
          <p:nvPr/>
        </p:nvPicPr>
        <p:blipFill rotWithShape="1">
          <a:blip r:embed="rId6"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209187" y="3972393"/>
            <a:ext cx="5530608" cy="18454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A5E8115-F1D4-48D6-A178-123006C80D03}"/>
              </a:ext>
            </a:extLst>
          </p:cNvPr>
          <p:cNvSpPr>
            <a:spLocks noGrp="1"/>
          </p:cNvSpPr>
          <p:nvPr>
            <p:ph type="title"/>
          </p:nvPr>
        </p:nvSpPr>
        <p:spPr/>
        <p:txBody>
          <a:bodyPr/>
          <a:lstStyle/>
          <a:p>
            <a:r>
              <a:rPr lang="en-GB" dirty="0"/>
              <a:t>Who we want to work with</a:t>
            </a:r>
          </a:p>
        </p:txBody>
      </p:sp>
      <p:sp>
        <p:nvSpPr>
          <p:cNvPr id="22" name="Rectangle 21">
            <a:extLst>
              <a:ext uri="{FF2B5EF4-FFF2-40B4-BE49-F238E27FC236}">
                <a16:creationId xmlns:a16="http://schemas.microsoft.com/office/drawing/2014/main" id="{30974968-BF54-47DC-B7D7-17123C3B8DEA}"/>
              </a:ext>
            </a:extLst>
          </p:cNvPr>
          <p:cNvSpPr/>
          <p:nvPr/>
        </p:nvSpPr>
        <p:spPr>
          <a:xfrm>
            <a:off x="217451" y="1131756"/>
            <a:ext cx="11718952" cy="554383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a:ea typeface="+mn-ea"/>
              <a:cs typeface="+mn-cs"/>
            </a:endParaRPr>
          </a:p>
        </p:txBody>
      </p:sp>
      <p:sp>
        <p:nvSpPr>
          <p:cNvPr id="5" name="!!Pentagon 10">
            <a:extLst>
              <a:ext uri="{FF2B5EF4-FFF2-40B4-BE49-F238E27FC236}">
                <a16:creationId xmlns:a16="http://schemas.microsoft.com/office/drawing/2014/main" id="{A2C93FED-5E20-4276-AF0A-69D6E85702CD}"/>
              </a:ext>
            </a:extLst>
          </p:cNvPr>
          <p:cNvSpPr/>
          <p:nvPr/>
        </p:nvSpPr>
        <p:spPr>
          <a:xfrm>
            <a:off x="3148983" y="4295370"/>
            <a:ext cx="5530609" cy="1041468"/>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Locations with a vision but requiring greater partnership working to co-design with local communities, NHS, and VCSE</a:t>
            </a:r>
          </a:p>
        </p:txBody>
      </p:sp>
      <p:pic>
        <p:nvPicPr>
          <p:cNvPr id="11266" name="Picture 2" descr="Danita Bye | Are you Crystal Clear on your Leadership VISION, VALUES, AND  VIRTUES?">
            <a:extLst>
              <a:ext uri="{FF2B5EF4-FFF2-40B4-BE49-F238E27FC236}">
                <a16:creationId xmlns:a16="http://schemas.microsoft.com/office/drawing/2014/main" id="{28BD3981-DC57-4A1C-B2D3-159A06C6215B}"/>
              </a:ext>
            </a:extLst>
          </p:cNvPr>
          <p:cNvPicPr>
            <a:picLocks noChangeAspect="1" noChangeArrowheads="1"/>
          </p:cNvPicPr>
          <p:nvPr/>
        </p:nvPicPr>
        <p:blipFill rotWithShape="1">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3148984" y="2421393"/>
            <a:ext cx="5530608" cy="1873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66831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53E5-8C40-4F06-8671-2ED43C66614A}"/>
              </a:ext>
            </a:extLst>
          </p:cNvPr>
          <p:cNvSpPr>
            <a:spLocks noGrp="1"/>
          </p:cNvSpPr>
          <p:nvPr>
            <p:ph type="title"/>
          </p:nvPr>
        </p:nvSpPr>
        <p:spPr/>
        <p:txBody>
          <a:bodyPr/>
          <a:lstStyle/>
          <a:p>
            <a:r>
              <a:rPr lang="en-GB" dirty="0"/>
              <a:t>Programme Vision</a:t>
            </a:r>
          </a:p>
        </p:txBody>
      </p:sp>
      <p:sp>
        <p:nvSpPr>
          <p:cNvPr id="4" name="Rectangle 3">
            <a:extLst>
              <a:ext uri="{FF2B5EF4-FFF2-40B4-BE49-F238E27FC236}">
                <a16:creationId xmlns:a16="http://schemas.microsoft.com/office/drawing/2014/main" id="{65223E41-E1E1-4614-A378-CE55600092B6}"/>
              </a:ext>
            </a:extLst>
          </p:cNvPr>
          <p:cNvSpPr/>
          <p:nvPr/>
        </p:nvSpPr>
        <p:spPr>
          <a:xfrm>
            <a:off x="1439058" y="1386114"/>
            <a:ext cx="7410474" cy="1744544"/>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 3 parallel programmes chaired by David Orr CBE and Lord Patel of Bradford OBE</a:t>
            </a:r>
          </a:p>
        </p:txBody>
      </p:sp>
      <p:sp>
        <p:nvSpPr>
          <p:cNvPr id="6" name="Rectangle 5">
            <a:extLst>
              <a:ext uri="{FF2B5EF4-FFF2-40B4-BE49-F238E27FC236}">
                <a16:creationId xmlns:a16="http://schemas.microsoft.com/office/drawing/2014/main" id="{791F16DB-4464-4CBF-91E4-12D59C7DB191}"/>
              </a:ext>
            </a:extLst>
          </p:cNvPr>
          <p:cNvSpPr/>
          <p:nvPr/>
        </p:nvSpPr>
        <p:spPr>
          <a:xfrm>
            <a:off x="1439059" y="3308747"/>
            <a:ext cx="7410473" cy="1744544"/>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Shared resource model with national and local organisations alongside industry</a:t>
            </a:r>
          </a:p>
        </p:txBody>
      </p:sp>
      <p:sp>
        <p:nvSpPr>
          <p:cNvPr id="7" name="Oval 6">
            <a:extLst>
              <a:ext uri="{FF2B5EF4-FFF2-40B4-BE49-F238E27FC236}">
                <a16:creationId xmlns:a16="http://schemas.microsoft.com/office/drawing/2014/main" id="{31863120-2F8D-47CB-9903-F477E5757285}"/>
              </a:ext>
            </a:extLst>
          </p:cNvPr>
          <p:cNvSpPr/>
          <p:nvPr/>
        </p:nvSpPr>
        <p:spPr>
          <a:xfrm>
            <a:off x="300563" y="1869491"/>
            <a:ext cx="811955" cy="777789"/>
          </a:xfrm>
          <a:prstGeom prst="ellipse">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9" name="Oval 8">
            <a:extLst>
              <a:ext uri="{FF2B5EF4-FFF2-40B4-BE49-F238E27FC236}">
                <a16:creationId xmlns:a16="http://schemas.microsoft.com/office/drawing/2014/main" id="{41D6B9A4-8D9F-4055-8A4B-85C8EAB61068}"/>
              </a:ext>
            </a:extLst>
          </p:cNvPr>
          <p:cNvSpPr/>
          <p:nvPr/>
        </p:nvSpPr>
        <p:spPr>
          <a:xfrm>
            <a:off x="300562" y="3792124"/>
            <a:ext cx="811955" cy="777789"/>
          </a:xfrm>
          <a:prstGeom prst="ellipse">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0" name="Rectangle 9">
            <a:extLst>
              <a:ext uri="{FF2B5EF4-FFF2-40B4-BE49-F238E27FC236}">
                <a16:creationId xmlns:a16="http://schemas.microsoft.com/office/drawing/2014/main" id="{10C86D2B-C6D1-40E6-8404-F7E93E32E6F9}"/>
              </a:ext>
            </a:extLst>
          </p:cNvPr>
          <p:cNvSpPr/>
          <p:nvPr/>
        </p:nvSpPr>
        <p:spPr>
          <a:xfrm>
            <a:off x="1439059" y="5180254"/>
            <a:ext cx="7410473" cy="1205659"/>
          </a:xfrm>
          <a:prstGeom prst="rect">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Local momentum and national impact</a:t>
            </a:r>
          </a:p>
        </p:txBody>
      </p:sp>
      <p:sp>
        <p:nvSpPr>
          <p:cNvPr id="11" name="Oval 10">
            <a:extLst>
              <a:ext uri="{FF2B5EF4-FFF2-40B4-BE49-F238E27FC236}">
                <a16:creationId xmlns:a16="http://schemas.microsoft.com/office/drawing/2014/main" id="{73B2C9BC-E293-4E11-8557-C158566744D4}"/>
              </a:ext>
            </a:extLst>
          </p:cNvPr>
          <p:cNvSpPr/>
          <p:nvPr/>
        </p:nvSpPr>
        <p:spPr>
          <a:xfrm>
            <a:off x="300564" y="5394188"/>
            <a:ext cx="811955" cy="777789"/>
          </a:xfrm>
          <a:prstGeom prst="ellipse">
            <a:avLst/>
          </a:prstGeom>
          <a:solidFill>
            <a:srgbClr val="D60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pic>
        <p:nvPicPr>
          <p:cNvPr id="3076" name="Picture 4" descr="Professor The Lord Patel of Bradford OBE – Breaking Barriers Innovations">
            <a:extLst>
              <a:ext uri="{FF2B5EF4-FFF2-40B4-BE49-F238E27FC236}">
                <a16:creationId xmlns:a16="http://schemas.microsoft.com/office/drawing/2014/main" id="{6212016E-A29E-418C-9E48-48A745E5FBE9}"/>
              </a:ext>
            </a:extLst>
          </p:cNvPr>
          <p:cNvPicPr>
            <a:picLocks noChangeAspect="1" noChangeArrowheads="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284337" y="3948077"/>
            <a:ext cx="1270008" cy="115241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avid Orr – Breaking Barriers Innovations">
            <a:extLst>
              <a:ext uri="{FF2B5EF4-FFF2-40B4-BE49-F238E27FC236}">
                <a16:creationId xmlns:a16="http://schemas.microsoft.com/office/drawing/2014/main" id="{64292802-EA1F-4482-91B8-4698BFF535D5}"/>
              </a:ext>
            </a:extLst>
          </p:cNvPr>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284339" y="1408038"/>
            <a:ext cx="1270008" cy="113242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reating Communities Australia | LinkedIn">
            <a:extLst>
              <a:ext uri="{FF2B5EF4-FFF2-40B4-BE49-F238E27FC236}">
                <a16:creationId xmlns:a16="http://schemas.microsoft.com/office/drawing/2014/main" id="{C0295771-CB89-468A-A8B9-8A711400D75A}"/>
              </a:ext>
            </a:extLst>
          </p:cNvPr>
          <p:cNvPicPr>
            <a:picLocks noChangeAspect="1" noChangeArrowheads="1"/>
          </p:cNvPicPr>
          <p:nvPr/>
        </p:nvPicPr>
        <p:blipFill rotWithShape="1">
          <a:blip r:embed="rId5"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9284337" y="2693981"/>
            <a:ext cx="1270008" cy="108361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Goodbye Theresa. Hello Boris? | Four Communications">
            <a:extLst>
              <a:ext uri="{FF2B5EF4-FFF2-40B4-BE49-F238E27FC236}">
                <a16:creationId xmlns:a16="http://schemas.microsoft.com/office/drawing/2014/main" id="{8E09E25E-A746-45DB-A232-4FDEE5C13AFE}"/>
              </a:ext>
            </a:extLst>
          </p:cNvPr>
          <p:cNvPicPr>
            <a:picLocks noChangeAspect="1" noChangeArrowheads="1"/>
          </p:cNvPicPr>
          <p:nvPr/>
        </p:nvPicPr>
        <p:blipFill rotWithShape="1">
          <a:blip r:embed="rId6"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9284337" y="5233499"/>
            <a:ext cx="1270008" cy="115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5475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C85C-50C8-494B-9FFA-71356B812DB9}"/>
              </a:ext>
            </a:extLst>
          </p:cNvPr>
          <p:cNvSpPr>
            <a:spLocks noGrp="1"/>
          </p:cNvSpPr>
          <p:nvPr>
            <p:ph type="title"/>
          </p:nvPr>
        </p:nvSpPr>
        <p:spPr>
          <a:xfrm>
            <a:off x="300567" y="235134"/>
            <a:ext cx="9385300" cy="765175"/>
          </a:xfrm>
        </p:spPr>
        <p:txBody>
          <a:bodyPr/>
          <a:lstStyle/>
          <a:p>
            <a:r>
              <a:rPr lang="en-GB" dirty="0"/>
              <a:t>Programme Vision</a:t>
            </a:r>
          </a:p>
        </p:txBody>
      </p:sp>
      <p:sp>
        <p:nvSpPr>
          <p:cNvPr id="4" name="!!Rectangle 4">
            <a:extLst>
              <a:ext uri="{FF2B5EF4-FFF2-40B4-BE49-F238E27FC236}">
                <a16:creationId xmlns:a16="http://schemas.microsoft.com/office/drawing/2014/main" id="{D1721A43-BB25-4A94-9CAC-3637A5EC7E1F}"/>
              </a:ext>
            </a:extLst>
          </p:cNvPr>
          <p:cNvSpPr/>
          <p:nvPr/>
        </p:nvSpPr>
        <p:spPr>
          <a:xfrm>
            <a:off x="300567" y="1314447"/>
            <a:ext cx="2597907" cy="10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Systems and organisations</a:t>
            </a:r>
          </a:p>
        </p:txBody>
      </p:sp>
      <p:sp>
        <p:nvSpPr>
          <p:cNvPr id="7" name="!!Rectangle 4">
            <a:extLst>
              <a:ext uri="{FF2B5EF4-FFF2-40B4-BE49-F238E27FC236}">
                <a16:creationId xmlns:a16="http://schemas.microsoft.com/office/drawing/2014/main" id="{BC7E4DFF-705A-4FD9-90AC-17874BE69E92}"/>
              </a:ext>
            </a:extLst>
          </p:cNvPr>
          <p:cNvSpPr/>
          <p:nvPr/>
        </p:nvSpPr>
        <p:spPr>
          <a:xfrm>
            <a:off x="300565" y="2614617"/>
            <a:ext cx="2597906" cy="10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Professional teams</a:t>
            </a:r>
          </a:p>
        </p:txBody>
      </p:sp>
      <p:sp>
        <p:nvSpPr>
          <p:cNvPr id="8" name="!!Rectangle 4">
            <a:extLst>
              <a:ext uri="{FF2B5EF4-FFF2-40B4-BE49-F238E27FC236}">
                <a16:creationId xmlns:a16="http://schemas.microsoft.com/office/drawing/2014/main" id="{74CF9E0C-E475-46FA-94CF-C1A8057A9EDE}"/>
              </a:ext>
            </a:extLst>
          </p:cNvPr>
          <p:cNvSpPr/>
          <p:nvPr/>
        </p:nvSpPr>
        <p:spPr>
          <a:xfrm>
            <a:off x="300563" y="4021927"/>
            <a:ext cx="2597907" cy="10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National organisations </a:t>
            </a:r>
          </a:p>
        </p:txBody>
      </p:sp>
      <p:sp>
        <p:nvSpPr>
          <p:cNvPr id="9" name="!!Rectangle 4">
            <a:extLst>
              <a:ext uri="{FF2B5EF4-FFF2-40B4-BE49-F238E27FC236}">
                <a16:creationId xmlns:a16="http://schemas.microsoft.com/office/drawing/2014/main" id="{A39D05DB-3A65-40CD-AD9D-50FE16686321}"/>
              </a:ext>
            </a:extLst>
          </p:cNvPr>
          <p:cNvSpPr/>
          <p:nvPr/>
        </p:nvSpPr>
        <p:spPr>
          <a:xfrm>
            <a:off x="300564" y="5429237"/>
            <a:ext cx="2597907" cy="10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Communities</a:t>
            </a:r>
          </a:p>
        </p:txBody>
      </p:sp>
    </p:spTree>
    <p:extLst>
      <p:ext uri="{BB962C8B-B14F-4D97-AF65-F5344CB8AC3E}">
        <p14:creationId xmlns:p14="http://schemas.microsoft.com/office/powerpoint/2010/main" val="186183902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C85C-50C8-494B-9FFA-71356B812DB9}"/>
              </a:ext>
            </a:extLst>
          </p:cNvPr>
          <p:cNvSpPr>
            <a:spLocks noGrp="1"/>
          </p:cNvSpPr>
          <p:nvPr>
            <p:ph type="title"/>
          </p:nvPr>
        </p:nvSpPr>
        <p:spPr>
          <a:xfrm>
            <a:off x="300567" y="235134"/>
            <a:ext cx="9385300" cy="765175"/>
          </a:xfrm>
        </p:spPr>
        <p:txBody>
          <a:bodyPr/>
          <a:lstStyle/>
          <a:p>
            <a:r>
              <a:rPr lang="en-GB" dirty="0"/>
              <a:t>Programme Vision</a:t>
            </a:r>
          </a:p>
        </p:txBody>
      </p:sp>
      <p:sp>
        <p:nvSpPr>
          <p:cNvPr id="4" name="!!Rectangle 4">
            <a:extLst>
              <a:ext uri="{FF2B5EF4-FFF2-40B4-BE49-F238E27FC236}">
                <a16:creationId xmlns:a16="http://schemas.microsoft.com/office/drawing/2014/main" id="{D1721A43-BB25-4A94-9CAC-3637A5EC7E1F}"/>
              </a:ext>
            </a:extLst>
          </p:cNvPr>
          <p:cNvSpPr/>
          <p:nvPr/>
        </p:nvSpPr>
        <p:spPr>
          <a:xfrm>
            <a:off x="300567" y="1314447"/>
            <a:ext cx="2597907" cy="10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Systems and organisations</a:t>
            </a:r>
          </a:p>
        </p:txBody>
      </p:sp>
      <p:sp>
        <p:nvSpPr>
          <p:cNvPr id="7" name="!!Rectangle 4">
            <a:extLst>
              <a:ext uri="{FF2B5EF4-FFF2-40B4-BE49-F238E27FC236}">
                <a16:creationId xmlns:a16="http://schemas.microsoft.com/office/drawing/2014/main" id="{BC7E4DFF-705A-4FD9-90AC-17874BE69E92}"/>
              </a:ext>
            </a:extLst>
          </p:cNvPr>
          <p:cNvSpPr/>
          <p:nvPr/>
        </p:nvSpPr>
        <p:spPr>
          <a:xfrm>
            <a:off x="300565" y="2614617"/>
            <a:ext cx="2597906" cy="10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Professional teams</a:t>
            </a:r>
          </a:p>
        </p:txBody>
      </p:sp>
      <p:sp>
        <p:nvSpPr>
          <p:cNvPr id="8" name="!!Rectangle 4">
            <a:extLst>
              <a:ext uri="{FF2B5EF4-FFF2-40B4-BE49-F238E27FC236}">
                <a16:creationId xmlns:a16="http://schemas.microsoft.com/office/drawing/2014/main" id="{74CF9E0C-E475-46FA-94CF-C1A8057A9EDE}"/>
              </a:ext>
            </a:extLst>
          </p:cNvPr>
          <p:cNvSpPr/>
          <p:nvPr/>
        </p:nvSpPr>
        <p:spPr>
          <a:xfrm>
            <a:off x="300563" y="4021927"/>
            <a:ext cx="2597907" cy="10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National organisations </a:t>
            </a:r>
          </a:p>
        </p:txBody>
      </p:sp>
      <p:sp>
        <p:nvSpPr>
          <p:cNvPr id="9" name="!!Rectangle 4">
            <a:extLst>
              <a:ext uri="{FF2B5EF4-FFF2-40B4-BE49-F238E27FC236}">
                <a16:creationId xmlns:a16="http://schemas.microsoft.com/office/drawing/2014/main" id="{A39D05DB-3A65-40CD-AD9D-50FE16686321}"/>
              </a:ext>
            </a:extLst>
          </p:cNvPr>
          <p:cNvSpPr/>
          <p:nvPr/>
        </p:nvSpPr>
        <p:spPr>
          <a:xfrm>
            <a:off x="300564" y="5429237"/>
            <a:ext cx="2597907" cy="10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Communities</a:t>
            </a:r>
          </a:p>
        </p:txBody>
      </p:sp>
      <p:sp>
        <p:nvSpPr>
          <p:cNvPr id="10" name="!!Arrow: Right 12">
            <a:extLst>
              <a:ext uri="{FF2B5EF4-FFF2-40B4-BE49-F238E27FC236}">
                <a16:creationId xmlns:a16="http://schemas.microsoft.com/office/drawing/2014/main" id="{86394F23-E688-4084-B23B-E6742B87EA8C}"/>
              </a:ext>
            </a:extLst>
          </p:cNvPr>
          <p:cNvSpPr/>
          <p:nvPr/>
        </p:nvSpPr>
        <p:spPr>
          <a:xfrm>
            <a:off x="3498093" y="1314447"/>
            <a:ext cx="5645907" cy="2386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Identify long term dominant strategy, locally that supports all stakeholder plans and goals in health, housing, and economy</a:t>
            </a:r>
          </a:p>
        </p:txBody>
      </p:sp>
      <p:sp>
        <p:nvSpPr>
          <p:cNvPr id="11" name="!!Arrow: Right 13">
            <a:extLst>
              <a:ext uri="{FF2B5EF4-FFF2-40B4-BE49-F238E27FC236}">
                <a16:creationId xmlns:a16="http://schemas.microsoft.com/office/drawing/2014/main" id="{F93FB91C-F5A0-4AD4-9B85-5CF79659626A}"/>
              </a:ext>
            </a:extLst>
          </p:cNvPr>
          <p:cNvSpPr/>
          <p:nvPr/>
        </p:nvSpPr>
        <p:spPr>
          <a:xfrm>
            <a:off x="3498093" y="4021927"/>
            <a:ext cx="5645907" cy="24931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Co-production of an action plan with system, communities, and professional teams</a:t>
            </a:r>
          </a:p>
        </p:txBody>
      </p:sp>
      <p:pic>
        <p:nvPicPr>
          <p:cNvPr id="1028" name="Picture 4" descr="17,674 Bullseye target Vector Images - Free &amp;amp; Royalty-free Bullseye target  Vectors | Depositphotos®">
            <a:extLst>
              <a:ext uri="{FF2B5EF4-FFF2-40B4-BE49-F238E27FC236}">
                <a16:creationId xmlns:a16="http://schemas.microsoft.com/office/drawing/2014/main" id="{FFCB1D04-B2A8-41BB-9BA3-16A05B5679B2}"/>
              </a:ext>
            </a:extLst>
          </p:cNvPr>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9144000" y="1314447"/>
            <a:ext cx="2386739" cy="23867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E95EB0A-2A32-481F-B624-3213AF50B4E1}"/>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9144000" y="4021927"/>
            <a:ext cx="2386739" cy="2493166"/>
          </a:xfrm>
          <a:prstGeom prst="rect">
            <a:avLst/>
          </a:prstGeom>
        </p:spPr>
      </p:pic>
    </p:spTree>
    <p:extLst>
      <p:ext uri="{BB962C8B-B14F-4D97-AF65-F5344CB8AC3E}">
        <p14:creationId xmlns:p14="http://schemas.microsoft.com/office/powerpoint/2010/main" val="258011610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C85C-50C8-494B-9FFA-71356B812DB9}"/>
              </a:ext>
            </a:extLst>
          </p:cNvPr>
          <p:cNvSpPr>
            <a:spLocks noGrp="1"/>
          </p:cNvSpPr>
          <p:nvPr>
            <p:ph type="title"/>
          </p:nvPr>
        </p:nvSpPr>
        <p:spPr>
          <a:xfrm>
            <a:off x="300567" y="235134"/>
            <a:ext cx="9385300" cy="765175"/>
          </a:xfrm>
        </p:spPr>
        <p:txBody>
          <a:bodyPr/>
          <a:lstStyle/>
          <a:p>
            <a:r>
              <a:rPr lang="en-GB" dirty="0"/>
              <a:t>Programme Vision</a:t>
            </a:r>
          </a:p>
        </p:txBody>
      </p:sp>
      <p:sp>
        <p:nvSpPr>
          <p:cNvPr id="4" name="!!Rectangle 4">
            <a:extLst>
              <a:ext uri="{FF2B5EF4-FFF2-40B4-BE49-F238E27FC236}">
                <a16:creationId xmlns:a16="http://schemas.microsoft.com/office/drawing/2014/main" id="{D1721A43-BB25-4A94-9CAC-3637A5EC7E1F}"/>
              </a:ext>
            </a:extLst>
          </p:cNvPr>
          <p:cNvSpPr/>
          <p:nvPr/>
        </p:nvSpPr>
        <p:spPr>
          <a:xfrm>
            <a:off x="300567" y="1314447"/>
            <a:ext cx="2597907" cy="10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Systems and organisations</a:t>
            </a:r>
          </a:p>
        </p:txBody>
      </p:sp>
      <p:sp>
        <p:nvSpPr>
          <p:cNvPr id="7" name="!!Rectangle 4">
            <a:extLst>
              <a:ext uri="{FF2B5EF4-FFF2-40B4-BE49-F238E27FC236}">
                <a16:creationId xmlns:a16="http://schemas.microsoft.com/office/drawing/2014/main" id="{BC7E4DFF-705A-4FD9-90AC-17874BE69E92}"/>
              </a:ext>
            </a:extLst>
          </p:cNvPr>
          <p:cNvSpPr/>
          <p:nvPr/>
        </p:nvSpPr>
        <p:spPr>
          <a:xfrm>
            <a:off x="300565" y="2614617"/>
            <a:ext cx="2597906" cy="10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Professional teams</a:t>
            </a:r>
          </a:p>
        </p:txBody>
      </p:sp>
      <p:sp>
        <p:nvSpPr>
          <p:cNvPr id="8" name="!!Rectangle 4">
            <a:extLst>
              <a:ext uri="{FF2B5EF4-FFF2-40B4-BE49-F238E27FC236}">
                <a16:creationId xmlns:a16="http://schemas.microsoft.com/office/drawing/2014/main" id="{74CF9E0C-E475-46FA-94CF-C1A8057A9EDE}"/>
              </a:ext>
            </a:extLst>
          </p:cNvPr>
          <p:cNvSpPr/>
          <p:nvPr/>
        </p:nvSpPr>
        <p:spPr>
          <a:xfrm>
            <a:off x="300563" y="4021927"/>
            <a:ext cx="2597907" cy="10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National organisations </a:t>
            </a:r>
          </a:p>
        </p:txBody>
      </p:sp>
      <p:sp>
        <p:nvSpPr>
          <p:cNvPr id="9" name="!!Rectangle 4">
            <a:extLst>
              <a:ext uri="{FF2B5EF4-FFF2-40B4-BE49-F238E27FC236}">
                <a16:creationId xmlns:a16="http://schemas.microsoft.com/office/drawing/2014/main" id="{A39D05DB-3A65-40CD-AD9D-50FE16686321}"/>
              </a:ext>
            </a:extLst>
          </p:cNvPr>
          <p:cNvSpPr/>
          <p:nvPr/>
        </p:nvSpPr>
        <p:spPr>
          <a:xfrm>
            <a:off x="300564" y="5429237"/>
            <a:ext cx="2597907" cy="10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Communities</a:t>
            </a:r>
          </a:p>
        </p:txBody>
      </p:sp>
      <p:sp>
        <p:nvSpPr>
          <p:cNvPr id="10" name="!!Rectangle 4">
            <a:extLst>
              <a:ext uri="{FF2B5EF4-FFF2-40B4-BE49-F238E27FC236}">
                <a16:creationId xmlns:a16="http://schemas.microsoft.com/office/drawing/2014/main" id="{00FE6DCF-6587-483C-9BDE-2D46AB68A9F2}"/>
              </a:ext>
            </a:extLst>
          </p:cNvPr>
          <p:cNvSpPr/>
          <p:nvPr/>
        </p:nvSpPr>
        <p:spPr>
          <a:xfrm>
            <a:off x="7098223" y="1314446"/>
            <a:ext cx="4246535" cy="2114554"/>
          </a:xfrm>
          <a:prstGeom prst="downArrowCallout">
            <a:avLst>
              <a:gd name="adj1" fmla="val 50000"/>
              <a:gd name="adj2" fmla="val 27198"/>
              <a:gd name="adj3" fmla="val 25000"/>
              <a:gd name="adj4" fmla="val 7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Shared and agreed plans for systems and communities</a:t>
            </a:r>
          </a:p>
        </p:txBody>
      </p:sp>
      <p:sp>
        <p:nvSpPr>
          <p:cNvPr id="11" name="!!Rectangle 4">
            <a:extLst>
              <a:ext uri="{FF2B5EF4-FFF2-40B4-BE49-F238E27FC236}">
                <a16:creationId xmlns:a16="http://schemas.microsoft.com/office/drawing/2014/main" id="{EFA4CB4B-5B14-43B0-83E7-A1604520F4CB}"/>
              </a:ext>
            </a:extLst>
          </p:cNvPr>
          <p:cNvSpPr/>
          <p:nvPr/>
        </p:nvSpPr>
        <p:spPr>
          <a:xfrm>
            <a:off x="7098223" y="3157545"/>
            <a:ext cx="4246535" cy="2114554"/>
          </a:xfrm>
          <a:prstGeom prst="downArrowCallout">
            <a:avLst>
              <a:gd name="adj1" fmla="val 50000"/>
              <a:gd name="adj2" fmla="val 25000"/>
              <a:gd name="adj3" fmla="val 25000"/>
              <a:gd name="adj4" fmla="val 7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Evaluation framework to enable…</a:t>
            </a:r>
          </a:p>
        </p:txBody>
      </p:sp>
      <p:sp>
        <p:nvSpPr>
          <p:cNvPr id="12" name="!!Rectangle 4">
            <a:extLst>
              <a:ext uri="{FF2B5EF4-FFF2-40B4-BE49-F238E27FC236}">
                <a16:creationId xmlns:a16="http://schemas.microsoft.com/office/drawing/2014/main" id="{C9755C1E-C75F-44B3-8347-493D7C3D1662}"/>
              </a:ext>
            </a:extLst>
          </p:cNvPr>
          <p:cNvSpPr/>
          <p:nvPr/>
        </p:nvSpPr>
        <p:spPr>
          <a:xfrm>
            <a:off x="7098222" y="4984304"/>
            <a:ext cx="4246535" cy="15470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National learning and scaling up</a:t>
            </a:r>
          </a:p>
        </p:txBody>
      </p:sp>
      <p:sp>
        <p:nvSpPr>
          <p:cNvPr id="13" name="!!Arrow: Right 12">
            <a:extLst>
              <a:ext uri="{FF2B5EF4-FFF2-40B4-BE49-F238E27FC236}">
                <a16:creationId xmlns:a16="http://schemas.microsoft.com/office/drawing/2014/main" id="{70DE3342-A63D-49DF-97D4-A5E917E02690}"/>
              </a:ext>
            </a:extLst>
          </p:cNvPr>
          <p:cNvSpPr/>
          <p:nvPr/>
        </p:nvSpPr>
        <p:spPr>
          <a:xfrm>
            <a:off x="3327148" y="2236359"/>
            <a:ext cx="3332135" cy="9722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a:ea typeface="+mn-ea"/>
              <a:cs typeface="+mn-cs"/>
            </a:endParaRPr>
          </a:p>
        </p:txBody>
      </p:sp>
      <p:sp>
        <p:nvSpPr>
          <p:cNvPr id="14" name="!!Arrow: Right 13">
            <a:extLst>
              <a:ext uri="{FF2B5EF4-FFF2-40B4-BE49-F238E27FC236}">
                <a16:creationId xmlns:a16="http://schemas.microsoft.com/office/drawing/2014/main" id="{85085673-47EF-4E39-80CE-EBCE2CE3EB3C}"/>
              </a:ext>
            </a:extLst>
          </p:cNvPr>
          <p:cNvSpPr/>
          <p:nvPr/>
        </p:nvSpPr>
        <p:spPr>
          <a:xfrm>
            <a:off x="3327149" y="4621641"/>
            <a:ext cx="3332135" cy="9722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a:ea typeface="+mn-ea"/>
              <a:cs typeface="+mn-cs"/>
            </a:endParaRPr>
          </a:p>
        </p:txBody>
      </p:sp>
      <p:sp>
        <p:nvSpPr>
          <p:cNvPr id="15" name="!!Rectangle 4">
            <a:extLst>
              <a:ext uri="{FF2B5EF4-FFF2-40B4-BE49-F238E27FC236}">
                <a16:creationId xmlns:a16="http://schemas.microsoft.com/office/drawing/2014/main" id="{1D331471-95CA-461E-96DD-C7EE088B1CE5}"/>
              </a:ext>
            </a:extLst>
          </p:cNvPr>
          <p:cNvSpPr/>
          <p:nvPr/>
        </p:nvSpPr>
        <p:spPr>
          <a:xfrm>
            <a:off x="3348169" y="3358837"/>
            <a:ext cx="3311113" cy="108585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264CC4">
                    <a:lumMod val="50000"/>
                  </a:srgbClr>
                </a:solidFill>
                <a:effectLst/>
                <a:uLnTx/>
                <a:uFillTx/>
                <a:latin typeface="Arial" panose="020B0604020202020204" pitchFamily="34" charset="0"/>
                <a:ea typeface="+mn-ea"/>
                <a:cs typeface="Arial" panose="020B0604020202020204" pitchFamily="34" charset="0"/>
              </a:rPr>
              <a:t>Programme</a:t>
            </a:r>
          </a:p>
        </p:txBody>
      </p:sp>
    </p:spTree>
    <p:extLst>
      <p:ext uri="{BB962C8B-B14F-4D97-AF65-F5344CB8AC3E}">
        <p14:creationId xmlns:p14="http://schemas.microsoft.com/office/powerpoint/2010/main" val="434615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B7AE-E90E-4D82-8F7C-3E49C99A1B21}"/>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Background </a:t>
            </a:r>
            <a:endParaRPr lang="en-GB" dirty="0"/>
          </a:p>
        </p:txBody>
      </p:sp>
      <p:sp>
        <p:nvSpPr>
          <p:cNvPr id="4" name="!!p">
            <a:extLst>
              <a:ext uri="{FF2B5EF4-FFF2-40B4-BE49-F238E27FC236}">
                <a16:creationId xmlns:a16="http://schemas.microsoft.com/office/drawing/2014/main" id="{776F188F-F2D3-4392-B8BE-D9AC1E9B200F}"/>
              </a:ext>
            </a:extLst>
          </p:cNvPr>
          <p:cNvSpPr>
            <a:spLocks noChangeAspect="1"/>
          </p:cNvSpPr>
          <p:nvPr/>
        </p:nvSpPr>
        <p:spPr>
          <a:xfrm>
            <a:off x="483056" y="1253239"/>
            <a:ext cx="1000969" cy="1332422"/>
          </a:xfrm>
          <a:custGeom>
            <a:avLst/>
            <a:gdLst>
              <a:gd name="connsiteX0" fmla="*/ 88159 w 2761021"/>
              <a:gd name="connsiteY0" fmla="*/ 42203 h 3675288"/>
              <a:gd name="connsiteX1" fmla="*/ 172566 w 2761021"/>
              <a:gd name="connsiteY1" fmla="*/ 56270 h 3675288"/>
              <a:gd name="connsiteX2" fmla="*/ 313242 w 2761021"/>
              <a:gd name="connsiteY2" fmla="*/ 98474 h 3675288"/>
              <a:gd name="connsiteX3" fmla="*/ 355446 w 2761021"/>
              <a:gd name="connsiteY3" fmla="*/ 112541 h 3675288"/>
              <a:gd name="connsiteX4" fmla="*/ 397649 w 2761021"/>
              <a:gd name="connsiteY4" fmla="*/ 126609 h 3675288"/>
              <a:gd name="connsiteX5" fmla="*/ 538326 w 2761021"/>
              <a:gd name="connsiteY5" fmla="*/ 112541 h 3675288"/>
              <a:gd name="connsiteX6" fmla="*/ 580529 w 2761021"/>
              <a:gd name="connsiteY6" fmla="*/ 98474 h 3675288"/>
              <a:gd name="connsiteX7" fmla="*/ 622732 w 2761021"/>
              <a:gd name="connsiteY7" fmla="*/ 14067 h 3675288"/>
              <a:gd name="connsiteX8" fmla="*/ 693070 w 2761021"/>
              <a:gd name="connsiteY8" fmla="*/ 0 h 3675288"/>
              <a:gd name="connsiteX9" fmla="*/ 805612 w 2761021"/>
              <a:gd name="connsiteY9" fmla="*/ 28135 h 3675288"/>
              <a:gd name="connsiteX10" fmla="*/ 847815 w 2761021"/>
              <a:gd name="connsiteY10" fmla="*/ 56270 h 3675288"/>
              <a:gd name="connsiteX11" fmla="*/ 904086 w 2761021"/>
              <a:gd name="connsiteY11" fmla="*/ 70338 h 3675288"/>
              <a:gd name="connsiteX12" fmla="*/ 988492 w 2761021"/>
              <a:gd name="connsiteY12" fmla="*/ 98474 h 3675288"/>
              <a:gd name="connsiteX13" fmla="*/ 1101033 w 2761021"/>
              <a:gd name="connsiteY13" fmla="*/ 126609 h 3675288"/>
              <a:gd name="connsiteX14" fmla="*/ 1157304 w 2761021"/>
              <a:gd name="connsiteY14" fmla="*/ 140677 h 3675288"/>
              <a:gd name="connsiteX15" fmla="*/ 1199507 w 2761021"/>
              <a:gd name="connsiteY15" fmla="*/ 154744 h 3675288"/>
              <a:gd name="connsiteX16" fmla="*/ 1326116 w 2761021"/>
              <a:gd name="connsiteY16" fmla="*/ 112541 h 3675288"/>
              <a:gd name="connsiteX17" fmla="*/ 1340184 w 2761021"/>
              <a:gd name="connsiteY17" fmla="*/ 56270 h 3675288"/>
              <a:gd name="connsiteX18" fmla="*/ 1424590 w 2761021"/>
              <a:gd name="connsiteY18" fmla="*/ 28135 h 3675288"/>
              <a:gd name="connsiteX19" fmla="*/ 1508996 w 2761021"/>
              <a:gd name="connsiteY19" fmla="*/ 56270 h 3675288"/>
              <a:gd name="connsiteX20" fmla="*/ 1607470 w 2761021"/>
              <a:gd name="connsiteY20" fmla="*/ 112541 h 3675288"/>
              <a:gd name="connsiteX21" fmla="*/ 1621538 w 2761021"/>
              <a:gd name="connsiteY21" fmla="*/ 168812 h 3675288"/>
              <a:gd name="connsiteX22" fmla="*/ 1635606 w 2761021"/>
              <a:gd name="connsiteY22" fmla="*/ 211015 h 3675288"/>
              <a:gd name="connsiteX23" fmla="*/ 1832553 w 2761021"/>
              <a:gd name="connsiteY23" fmla="*/ 182880 h 3675288"/>
              <a:gd name="connsiteX24" fmla="*/ 1846621 w 2761021"/>
              <a:gd name="connsiteY24" fmla="*/ 112541 h 3675288"/>
              <a:gd name="connsiteX25" fmla="*/ 1945095 w 2761021"/>
              <a:gd name="connsiteY25" fmla="*/ 140677 h 3675288"/>
              <a:gd name="connsiteX26" fmla="*/ 1987298 w 2761021"/>
              <a:gd name="connsiteY26" fmla="*/ 182880 h 3675288"/>
              <a:gd name="connsiteX27" fmla="*/ 2043569 w 2761021"/>
              <a:gd name="connsiteY27" fmla="*/ 253218 h 3675288"/>
              <a:gd name="connsiteX28" fmla="*/ 2085772 w 2761021"/>
              <a:gd name="connsiteY28" fmla="*/ 281354 h 3675288"/>
              <a:gd name="connsiteX29" fmla="*/ 2367126 w 2761021"/>
              <a:gd name="connsiteY29" fmla="*/ 295421 h 3675288"/>
              <a:gd name="connsiteX30" fmla="*/ 2451532 w 2761021"/>
              <a:gd name="connsiteY30" fmla="*/ 323557 h 3675288"/>
              <a:gd name="connsiteX31" fmla="*/ 2732886 w 2761021"/>
              <a:gd name="connsiteY31" fmla="*/ 351692 h 3675288"/>
              <a:gd name="connsiteX32" fmla="*/ 2746953 w 2761021"/>
              <a:gd name="connsiteY32" fmla="*/ 407963 h 3675288"/>
              <a:gd name="connsiteX33" fmla="*/ 2704750 w 2761021"/>
              <a:gd name="connsiteY33" fmla="*/ 436098 h 3675288"/>
              <a:gd name="connsiteX34" fmla="*/ 2676615 w 2761021"/>
              <a:gd name="connsiteY34" fmla="*/ 464234 h 3675288"/>
              <a:gd name="connsiteX35" fmla="*/ 2662547 w 2761021"/>
              <a:gd name="connsiteY35" fmla="*/ 534572 h 3675288"/>
              <a:gd name="connsiteX36" fmla="*/ 2662547 w 2761021"/>
              <a:gd name="connsiteY36" fmla="*/ 633046 h 3675288"/>
              <a:gd name="connsiteX37" fmla="*/ 2704750 w 2761021"/>
              <a:gd name="connsiteY37" fmla="*/ 675249 h 3675288"/>
              <a:gd name="connsiteX38" fmla="*/ 2732886 w 2761021"/>
              <a:gd name="connsiteY38" fmla="*/ 773723 h 3675288"/>
              <a:gd name="connsiteX39" fmla="*/ 2761021 w 2761021"/>
              <a:gd name="connsiteY39" fmla="*/ 872197 h 3675288"/>
              <a:gd name="connsiteX40" fmla="*/ 2746953 w 2761021"/>
              <a:gd name="connsiteY40" fmla="*/ 1055077 h 3675288"/>
              <a:gd name="connsiteX41" fmla="*/ 2718818 w 2761021"/>
              <a:gd name="connsiteY41" fmla="*/ 1097280 h 3675288"/>
              <a:gd name="connsiteX42" fmla="*/ 2704750 w 2761021"/>
              <a:gd name="connsiteY42" fmla="*/ 1181686 h 3675288"/>
              <a:gd name="connsiteX43" fmla="*/ 2676615 w 2761021"/>
              <a:gd name="connsiteY43" fmla="*/ 1223889 h 3675288"/>
              <a:gd name="connsiteX44" fmla="*/ 2662547 w 2761021"/>
              <a:gd name="connsiteY44" fmla="*/ 1266092 h 3675288"/>
              <a:gd name="connsiteX45" fmla="*/ 2676615 w 2761021"/>
              <a:gd name="connsiteY45" fmla="*/ 1463040 h 3675288"/>
              <a:gd name="connsiteX46" fmla="*/ 2648479 w 2761021"/>
              <a:gd name="connsiteY46" fmla="*/ 1491175 h 3675288"/>
              <a:gd name="connsiteX47" fmla="*/ 2564073 w 2761021"/>
              <a:gd name="connsiteY47" fmla="*/ 1477107 h 3675288"/>
              <a:gd name="connsiteX48" fmla="*/ 2535938 w 2761021"/>
              <a:gd name="connsiteY48" fmla="*/ 1434904 h 3675288"/>
              <a:gd name="connsiteX49" fmla="*/ 2507802 w 2761021"/>
              <a:gd name="connsiteY49" fmla="*/ 1406769 h 3675288"/>
              <a:gd name="connsiteX50" fmla="*/ 2451532 w 2761021"/>
              <a:gd name="connsiteY50" fmla="*/ 1392701 h 3675288"/>
              <a:gd name="connsiteX51" fmla="*/ 2409329 w 2761021"/>
              <a:gd name="connsiteY51" fmla="*/ 1364566 h 3675288"/>
              <a:gd name="connsiteX52" fmla="*/ 2353058 w 2761021"/>
              <a:gd name="connsiteY52" fmla="*/ 1237957 h 3675288"/>
              <a:gd name="connsiteX53" fmla="*/ 2324922 w 2761021"/>
              <a:gd name="connsiteY53" fmla="*/ 1153550 h 3675288"/>
              <a:gd name="connsiteX54" fmla="*/ 2310855 w 2761021"/>
              <a:gd name="connsiteY54" fmla="*/ 1083212 h 3675288"/>
              <a:gd name="connsiteX55" fmla="*/ 2085772 w 2761021"/>
              <a:gd name="connsiteY55" fmla="*/ 1097280 h 3675288"/>
              <a:gd name="connsiteX56" fmla="*/ 2043569 w 2761021"/>
              <a:gd name="connsiteY56" fmla="*/ 1125415 h 3675288"/>
              <a:gd name="connsiteX57" fmla="*/ 1959162 w 2761021"/>
              <a:gd name="connsiteY57" fmla="*/ 1153550 h 3675288"/>
              <a:gd name="connsiteX58" fmla="*/ 1776282 w 2761021"/>
              <a:gd name="connsiteY58" fmla="*/ 1111347 h 3675288"/>
              <a:gd name="connsiteX59" fmla="*/ 1649673 w 2761021"/>
              <a:gd name="connsiteY59" fmla="*/ 1083212 h 3675288"/>
              <a:gd name="connsiteX60" fmla="*/ 1593402 w 2761021"/>
              <a:gd name="connsiteY60" fmla="*/ 1069144 h 3675288"/>
              <a:gd name="connsiteX61" fmla="*/ 1551199 w 2761021"/>
              <a:gd name="connsiteY61" fmla="*/ 1041009 h 3675288"/>
              <a:gd name="connsiteX62" fmla="*/ 1508996 w 2761021"/>
              <a:gd name="connsiteY62" fmla="*/ 1026941 h 3675288"/>
              <a:gd name="connsiteX63" fmla="*/ 1241710 w 2761021"/>
              <a:gd name="connsiteY63" fmla="*/ 1012874 h 3675288"/>
              <a:gd name="connsiteX64" fmla="*/ 1072898 w 2761021"/>
              <a:gd name="connsiteY64" fmla="*/ 1012874 h 3675288"/>
              <a:gd name="connsiteX65" fmla="*/ 974424 w 2761021"/>
              <a:gd name="connsiteY65" fmla="*/ 1125415 h 3675288"/>
              <a:gd name="connsiteX66" fmla="*/ 960356 w 2761021"/>
              <a:gd name="connsiteY66" fmla="*/ 1167618 h 3675288"/>
              <a:gd name="connsiteX67" fmla="*/ 932221 w 2761021"/>
              <a:gd name="connsiteY67" fmla="*/ 1223889 h 3675288"/>
              <a:gd name="connsiteX68" fmla="*/ 918153 w 2761021"/>
              <a:gd name="connsiteY68" fmla="*/ 1280160 h 3675288"/>
              <a:gd name="connsiteX69" fmla="*/ 861882 w 2761021"/>
              <a:gd name="connsiteY69" fmla="*/ 1364566 h 3675288"/>
              <a:gd name="connsiteX70" fmla="*/ 875950 w 2761021"/>
              <a:gd name="connsiteY70" fmla="*/ 1505243 h 3675288"/>
              <a:gd name="connsiteX71" fmla="*/ 918153 w 2761021"/>
              <a:gd name="connsiteY71" fmla="*/ 1519310 h 3675288"/>
              <a:gd name="connsiteX72" fmla="*/ 946289 w 2761021"/>
              <a:gd name="connsiteY72" fmla="*/ 1491175 h 3675288"/>
              <a:gd name="connsiteX73" fmla="*/ 960356 w 2761021"/>
              <a:gd name="connsiteY73" fmla="*/ 1448972 h 3675288"/>
              <a:gd name="connsiteX74" fmla="*/ 988492 w 2761021"/>
              <a:gd name="connsiteY74" fmla="*/ 1406769 h 3675288"/>
              <a:gd name="connsiteX75" fmla="*/ 1002559 w 2761021"/>
              <a:gd name="connsiteY75" fmla="*/ 1364566 h 3675288"/>
              <a:gd name="connsiteX76" fmla="*/ 1016627 w 2761021"/>
              <a:gd name="connsiteY76" fmla="*/ 1308295 h 3675288"/>
              <a:gd name="connsiteX77" fmla="*/ 1086966 w 2761021"/>
              <a:gd name="connsiteY77" fmla="*/ 1237957 h 3675288"/>
              <a:gd name="connsiteX78" fmla="*/ 1115101 w 2761021"/>
              <a:gd name="connsiteY78" fmla="*/ 1209821 h 3675288"/>
              <a:gd name="connsiteX79" fmla="*/ 1143236 w 2761021"/>
              <a:gd name="connsiteY79" fmla="*/ 1083212 h 3675288"/>
              <a:gd name="connsiteX80" fmla="*/ 1171372 w 2761021"/>
              <a:gd name="connsiteY80" fmla="*/ 1041009 h 3675288"/>
              <a:gd name="connsiteX81" fmla="*/ 1213575 w 2761021"/>
              <a:gd name="connsiteY81" fmla="*/ 1026941 h 3675288"/>
              <a:gd name="connsiteX82" fmla="*/ 1368319 w 2761021"/>
              <a:gd name="connsiteY82" fmla="*/ 1041009 h 3675288"/>
              <a:gd name="connsiteX83" fmla="*/ 1452726 w 2761021"/>
              <a:gd name="connsiteY83" fmla="*/ 1069144 h 3675288"/>
              <a:gd name="connsiteX84" fmla="*/ 1494929 w 2761021"/>
              <a:gd name="connsiteY84" fmla="*/ 1083212 h 3675288"/>
              <a:gd name="connsiteX85" fmla="*/ 1551199 w 2761021"/>
              <a:gd name="connsiteY85" fmla="*/ 1111347 h 3675288"/>
              <a:gd name="connsiteX86" fmla="*/ 1720012 w 2761021"/>
              <a:gd name="connsiteY86" fmla="*/ 1125415 h 3675288"/>
              <a:gd name="connsiteX87" fmla="*/ 1762215 w 2761021"/>
              <a:gd name="connsiteY87" fmla="*/ 1139483 h 3675288"/>
              <a:gd name="connsiteX88" fmla="*/ 1860689 w 2761021"/>
              <a:gd name="connsiteY88" fmla="*/ 1209821 h 3675288"/>
              <a:gd name="connsiteX89" fmla="*/ 1902892 w 2761021"/>
              <a:gd name="connsiteY89" fmla="*/ 1252024 h 3675288"/>
              <a:gd name="connsiteX90" fmla="*/ 2071704 w 2761021"/>
              <a:gd name="connsiteY90" fmla="*/ 1280160 h 3675288"/>
              <a:gd name="connsiteX91" fmla="*/ 2113907 w 2761021"/>
              <a:gd name="connsiteY91" fmla="*/ 1308295 h 3675288"/>
              <a:gd name="connsiteX92" fmla="*/ 2085772 w 2761021"/>
              <a:gd name="connsiteY92" fmla="*/ 1350498 h 3675288"/>
              <a:gd name="connsiteX93" fmla="*/ 2071704 w 2761021"/>
              <a:gd name="connsiteY93" fmla="*/ 1392701 h 3675288"/>
              <a:gd name="connsiteX94" fmla="*/ 2142042 w 2761021"/>
              <a:gd name="connsiteY94" fmla="*/ 1505243 h 3675288"/>
              <a:gd name="connsiteX95" fmla="*/ 2198313 w 2761021"/>
              <a:gd name="connsiteY95" fmla="*/ 1561514 h 3675288"/>
              <a:gd name="connsiteX96" fmla="*/ 2170178 w 2761021"/>
              <a:gd name="connsiteY96" fmla="*/ 1716258 h 3675288"/>
              <a:gd name="connsiteX97" fmla="*/ 2142042 w 2761021"/>
              <a:gd name="connsiteY97" fmla="*/ 1800664 h 3675288"/>
              <a:gd name="connsiteX98" fmla="*/ 2184246 w 2761021"/>
              <a:gd name="connsiteY98" fmla="*/ 2039815 h 3675288"/>
              <a:gd name="connsiteX99" fmla="*/ 2226449 w 2761021"/>
              <a:gd name="connsiteY99" fmla="*/ 2082018 h 3675288"/>
              <a:gd name="connsiteX100" fmla="*/ 2212381 w 2761021"/>
              <a:gd name="connsiteY100" fmla="*/ 2630658 h 3675288"/>
              <a:gd name="connsiteX101" fmla="*/ 2240516 w 2761021"/>
              <a:gd name="connsiteY101" fmla="*/ 2715064 h 3675288"/>
              <a:gd name="connsiteX102" fmla="*/ 2254584 w 2761021"/>
              <a:gd name="connsiteY102" fmla="*/ 2771335 h 3675288"/>
              <a:gd name="connsiteX103" fmla="*/ 2212381 w 2761021"/>
              <a:gd name="connsiteY103" fmla="*/ 2996418 h 3675288"/>
              <a:gd name="connsiteX104" fmla="*/ 2170178 w 2761021"/>
              <a:gd name="connsiteY104" fmla="*/ 3010486 h 3675288"/>
              <a:gd name="connsiteX105" fmla="*/ 2142042 w 2761021"/>
              <a:gd name="connsiteY105" fmla="*/ 3038621 h 3675288"/>
              <a:gd name="connsiteX106" fmla="*/ 2142042 w 2761021"/>
              <a:gd name="connsiteY106" fmla="*/ 3123027 h 3675288"/>
              <a:gd name="connsiteX107" fmla="*/ 2184246 w 2761021"/>
              <a:gd name="connsiteY107" fmla="*/ 3137095 h 3675288"/>
              <a:gd name="connsiteX108" fmla="*/ 2282719 w 2761021"/>
              <a:gd name="connsiteY108" fmla="*/ 3094892 h 3675288"/>
              <a:gd name="connsiteX109" fmla="*/ 2367126 w 2761021"/>
              <a:gd name="connsiteY109" fmla="*/ 3066757 h 3675288"/>
              <a:gd name="connsiteX110" fmla="*/ 2395261 w 2761021"/>
              <a:gd name="connsiteY110" fmla="*/ 3038621 h 3675288"/>
              <a:gd name="connsiteX111" fmla="*/ 2437464 w 2761021"/>
              <a:gd name="connsiteY111" fmla="*/ 3010486 h 3675288"/>
              <a:gd name="connsiteX112" fmla="*/ 2507802 w 2761021"/>
              <a:gd name="connsiteY112" fmla="*/ 2940147 h 3675288"/>
              <a:gd name="connsiteX113" fmla="*/ 2521870 w 2761021"/>
              <a:gd name="connsiteY113" fmla="*/ 2813538 h 3675288"/>
              <a:gd name="connsiteX114" fmla="*/ 2550006 w 2761021"/>
              <a:gd name="connsiteY114" fmla="*/ 2841674 h 3675288"/>
              <a:gd name="connsiteX115" fmla="*/ 2521870 w 2761021"/>
              <a:gd name="connsiteY115" fmla="*/ 3024554 h 3675288"/>
              <a:gd name="connsiteX116" fmla="*/ 2493735 w 2761021"/>
              <a:gd name="connsiteY116" fmla="*/ 3108960 h 3675288"/>
              <a:gd name="connsiteX117" fmla="*/ 2479667 w 2761021"/>
              <a:gd name="connsiteY117" fmla="*/ 3235569 h 3675288"/>
              <a:gd name="connsiteX118" fmla="*/ 2423396 w 2761021"/>
              <a:gd name="connsiteY118" fmla="*/ 3249637 h 3675288"/>
              <a:gd name="connsiteX119" fmla="*/ 2226449 w 2761021"/>
              <a:gd name="connsiteY119" fmla="*/ 3277772 h 3675288"/>
              <a:gd name="connsiteX120" fmla="*/ 2113907 w 2761021"/>
              <a:gd name="connsiteY120" fmla="*/ 3305907 h 3675288"/>
              <a:gd name="connsiteX121" fmla="*/ 2071704 w 2761021"/>
              <a:gd name="connsiteY121" fmla="*/ 3319975 h 3675288"/>
              <a:gd name="connsiteX122" fmla="*/ 1945095 w 2761021"/>
              <a:gd name="connsiteY122" fmla="*/ 3390314 h 3675288"/>
              <a:gd name="connsiteX123" fmla="*/ 1860689 w 2761021"/>
              <a:gd name="connsiteY123" fmla="*/ 3446584 h 3675288"/>
              <a:gd name="connsiteX124" fmla="*/ 1818486 w 2761021"/>
              <a:gd name="connsiteY124" fmla="*/ 3474720 h 3675288"/>
              <a:gd name="connsiteX125" fmla="*/ 1762215 w 2761021"/>
              <a:gd name="connsiteY125" fmla="*/ 3488787 h 3675288"/>
              <a:gd name="connsiteX126" fmla="*/ 1720012 w 2761021"/>
              <a:gd name="connsiteY126" fmla="*/ 3502855 h 3675288"/>
              <a:gd name="connsiteX127" fmla="*/ 1551199 w 2761021"/>
              <a:gd name="connsiteY127" fmla="*/ 3516923 h 3675288"/>
              <a:gd name="connsiteX128" fmla="*/ 1424590 w 2761021"/>
              <a:gd name="connsiteY128" fmla="*/ 3530990 h 3675288"/>
              <a:gd name="connsiteX129" fmla="*/ 1213575 w 2761021"/>
              <a:gd name="connsiteY129" fmla="*/ 3601329 h 3675288"/>
              <a:gd name="connsiteX130" fmla="*/ 1171372 w 2761021"/>
              <a:gd name="connsiteY130" fmla="*/ 3615397 h 3675288"/>
              <a:gd name="connsiteX131" fmla="*/ 1129169 w 2761021"/>
              <a:gd name="connsiteY131" fmla="*/ 3629464 h 3675288"/>
              <a:gd name="connsiteX132" fmla="*/ 1101033 w 2761021"/>
              <a:gd name="connsiteY132" fmla="*/ 3657600 h 3675288"/>
              <a:gd name="connsiteX133" fmla="*/ 791544 w 2761021"/>
              <a:gd name="connsiteY133" fmla="*/ 3657600 h 3675288"/>
              <a:gd name="connsiteX134" fmla="*/ 777476 w 2761021"/>
              <a:gd name="connsiteY134" fmla="*/ 3615397 h 3675288"/>
              <a:gd name="connsiteX135" fmla="*/ 679002 w 2761021"/>
              <a:gd name="connsiteY135" fmla="*/ 3488787 h 3675288"/>
              <a:gd name="connsiteX136" fmla="*/ 650867 w 2761021"/>
              <a:gd name="connsiteY136" fmla="*/ 3404381 h 3675288"/>
              <a:gd name="connsiteX137" fmla="*/ 608664 w 2761021"/>
              <a:gd name="connsiteY137" fmla="*/ 3362178 h 3675288"/>
              <a:gd name="connsiteX138" fmla="*/ 580529 w 2761021"/>
              <a:gd name="connsiteY138" fmla="*/ 3319975 h 3675288"/>
              <a:gd name="connsiteX139" fmla="*/ 482055 w 2761021"/>
              <a:gd name="connsiteY139" fmla="*/ 3235569 h 3675288"/>
              <a:gd name="connsiteX140" fmla="*/ 425784 w 2761021"/>
              <a:gd name="connsiteY140" fmla="*/ 3221501 h 3675288"/>
              <a:gd name="connsiteX141" fmla="*/ 383581 w 2761021"/>
              <a:gd name="connsiteY141" fmla="*/ 3193366 h 3675288"/>
              <a:gd name="connsiteX142" fmla="*/ 369513 w 2761021"/>
              <a:gd name="connsiteY142" fmla="*/ 3151163 h 3675288"/>
              <a:gd name="connsiteX143" fmla="*/ 341378 w 2761021"/>
              <a:gd name="connsiteY143" fmla="*/ 3123027 h 3675288"/>
              <a:gd name="connsiteX144" fmla="*/ 299175 w 2761021"/>
              <a:gd name="connsiteY144" fmla="*/ 2996418 h 3675288"/>
              <a:gd name="connsiteX145" fmla="*/ 285107 w 2761021"/>
              <a:gd name="connsiteY145" fmla="*/ 2954215 h 3675288"/>
              <a:gd name="connsiteX146" fmla="*/ 256972 w 2761021"/>
              <a:gd name="connsiteY146" fmla="*/ 2912012 h 3675288"/>
              <a:gd name="connsiteX147" fmla="*/ 299175 w 2761021"/>
              <a:gd name="connsiteY147" fmla="*/ 2897944 h 3675288"/>
              <a:gd name="connsiteX148" fmla="*/ 313242 w 2761021"/>
              <a:gd name="connsiteY148" fmla="*/ 2841674 h 3675288"/>
              <a:gd name="connsiteX149" fmla="*/ 327310 w 2761021"/>
              <a:gd name="connsiteY149" fmla="*/ 2799470 h 3675288"/>
              <a:gd name="connsiteX150" fmla="*/ 313242 w 2761021"/>
              <a:gd name="connsiteY150" fmla="*/ 2658794 h 3675288"/>
              <a:gd name="connsiteX151" fmla="*/ 285107 w 2761021"/>
              <a:gd name="connsiteY151" fmla="*/ 2630658 h 3675288"/>
              <a:gd name="connsiteX152" fmla="*/ 242904 w 2761021"/>
              <a:gd name="connsiteY152" fmla="*/ 2574387 h 3675288"/>
              <a:gd name="connsiteX153" fmla="*/ 214769 w 2761021"/>
              <a:gd name="connsiteY153" fmla="*/ 2602523 h 3675288"/>
              <a:gd name="connsiteX154" fmla="*/ 186633 w 2761021"/>
              <a:gd name="connsiteY154" fmla="*/ 2729132 h 3675288"/>
              <a:gd name="connsiteX155" fmla="*/ 130362 w 2761021"/>
              <a:gd name="connsiteY155" fmla="*/ 2715064 h 3675288"/>
              <a:gd name="connsiteX156" fmla="*/ 116295 w 2761021"/>
              <a:gd name="connsiteY156" fmla="*/ 2672861 h 3675288"/>
              <a:gd name="connsiteX157" fmla="*/ 130362 w 2761021"/>
              <a:gd name="connsiteY157" fmla="*/ 2630658 h 3675288"/>
              <a:gd name="connsiteX158" fmla="*/ 172566 w 2761021"/>
              <a:gd name="connsiteY158" fmla="*/ 2532184 h 3675288"/>
              <a:gd name="connsiteX159" fmla="*/ 186633 w 2761021"/>
              <a:gd name="connsiteY159" fmla="*/ 2335237 h 3675288"/>
              <a:gd name="connsiteX160" fmla="*/ 242904 w 2761021"/>
              <a:gd name="connsiteY160" fmla="*/ 2321169 h 3675288"/>
              <a:gd name="connsiteX161" fmla="*/ 327310 w 2761021"/>
              <a:gd name="connsiteY161" fmla="*/ 2363372 h 3675288"/>
              <a:gd name="connsiteX162" fmla="*/ 397649 w 2761021"/>
              <a:gd name="connsiteY162" fmla="*/ 2504049 h 3675288"/>
              <a:gd name="connsiteX163" fmla="*/ 425784 w 2761021"/>
              <a:gd name="connsiteY163" fmla="*/ 2461846 h 3675288"/>
              <a:gd name="connsiteX164" fmla="*/ 411716 w 2761021"/>
              <a:gd name="connsiteY164" fmla="*/ 2377440 h 3675288"/>
              <a:gd name="connsiteX165" fmla="*/ 341378 w 2761021"/>
              <a:gd name="connsiteY165" fmla="*/ 2321169 h 3675288"/>
              <a:gd name="connsiteX166" fmla="*/ 496122 w 2761021"/>
              <a:gd name="connsiteY166" fmla="*/ 2321169 h 3675288"/>
              <a:gd name="connsiteX167" fmla="*/ 510190 w 2761021"/>
              <a:gd name="connsiteY167" fmla="*/ 2391507 h 3675288"/>
              <a:gd name="connsiteX168" fmla="*/ 580529 w 2761021"/>
              <a:gd name="connsiteY168" fmla="*/ 2475914 h 3675288"/>
              <a:gd name="connsiteX169" fmla="*/ 594596 w 2761021"/>
              <a:gd name="connsiteY169" fmla="*/ 2433710 h 3675288"/>
              <a:gd name="connsiteX170" fmla="*/ 608664 w 2761021"/>
              <a:gd name="connsiteY170" fmla="*/ 2363372 h 3675288"/>
              <a:gd name="connsiteX171" fmla="*/ 622732 w 2761021"/>
              <a:gd name="connsiteY171" fmla="*/ 2307101 h 3675288"/>
              <a:gd name="connsiteX172" fmla="*/ 763409 w 2761021"/>
              <a:gd name="connsiteY172" fmla="*/ 2264898 h 3675288"/>
              <a:gd name="connsiteX173" fmla="*/ 749341 w 2761021"/>
              <a:gd name="connsiteY173" fmla="*/ 2208627 h 3675288"/>
              <a:gd name="connsiteX174" fmla="*/ 721206 w 2761021"/>
              <a:gd name="connsiteY174" fmla="*/ 2152357 h 3675288"/>
              <a:gd name="connsiteX175" fmla="*/ 594596 w 2761021"/>
              <a:gd name="connsiteY175" fmla="*/ 2138289 h 3675288"/>
              <a:gd name="connsiteX176" fmla="*/ 707138 w 2761021"/>
              <a:gd name="connsiteY176" fmla="*/ 2053883 h 3675288"/>
              <a:gd name="connsiteX177" fmla="*/ 721206 w 2761021"/>
              <a:gd name="connsiteY177" fmla="*/ 1997612 h 3675288"/>
              <a:gd name="connsiteX178" fmla="*/ 622732 w 2761021"/>
              <a:gd name="connsiteY178" fmla="*/ 1983544 h 3675288"/>
              <a:gd name="connsiteX179" fmla="*/ 594596 w 2761021"/>
              <a:gd name="connsiteY179" fmla="*/ 2011680 h 3675288"/>
              <a:gd name="connsiteX180" fmla="*/ 566461 w 2761021"/>
              <a:gd name="connsiteY180" fmla="*/ 2053883 h 3675288"/>
              <a:gd name="connsiteX181" fmla="*/ 496122 w 2761021"/>
              <a:gd name="connsiteY181" fmla="*/ 2039815 h 3675288"/>
              <a:gd name="connsiteX182" fmla="*/ 524258 w 2761021"/>
              <a:gd name="connsiteY182" fmla="*/ 1856935 h 3675288"/>
              <a:gd name="connsiteX183" fmla="*/ 580529 w 2761021"/>
              <a:gd name="connsiteY183" fmla="*/ 1758461 h 3675288"/>
              <a:gd name="connsiteX184" fmla="*/ 622732 w 2761021"/>
              <a:gd name="connsiteY184" fmla="*/ 1744394 h 3675288"/>
              <a:gd name="connsiteX185" fmla="*/ 679002 w 2761021"/>
              <a:gd name="connsiteY185" fmla="*/ 1758461 h 3675288"/>
              <a:gd name="connsiteX186" fmla="*/ 693070 w 2761021"/>
              <a:gd name="connsiteY186" fmla="*/ 1800664 h 3675288"/>
              <a:gd name="connsiteX187" fmla="*/ 721206 w 2761021"/>
              <a:gd name="connsiteY187" fmla="*/ 1828800 h 3675288"/>
              <a:gd name="connsiteX188" fmla="*/ 735273 w 2761021"/>
              <a:gd name="connsiteY188" fmla="*/ 1786597 h 3675288"/>
              <a:gd name="connsiteX189" fmla="*/ 721206 w 2761021"/>
              <a:gd name="connsiteY189" fmla="*/ 1659987 h 3675288"/>
              <a:gd name="connsiteX190" fmla="*/ 693070 w 2761021"/>
              <a:gd name="connsiteY190" fmla="*/ 1631852 h 3675288"/>
              <a:gd name="connsiteX191" fmla="*/ 636799 w 2761021"/>
              <a:gd name="connsiteY191" fmla="*/ 1589649 h 3675288"/>
              <a:gd name="connsiteX192" fmla="*/ 594596 w 2761021"/>
              <a:gd name="connsiteY192" fmla="*/ 1561514 h 3675288"/>
              <a:gd name="connsiteX193" fmla="*/ 566461 w 2761021"/>
              <a:gd name="connsiteY193" fmla="*/ 1533378 h 3675288"/>
              <a:gd name="connsiteX194" fmla="*/ 552393 w 2761021"/>
              <a:gd name="connsiteY194" fmla="*/ 1491175 h 3675288"/>
              <a:gd name="connsiteX195" fmla="*/ 594596 w 2761021"/>
              <a:gd name="connsiteY195" fmla="*/ 1463040 h 3675288"/>
              <a:gd name="connsiteX196" fmla="*/ 693070 w 2761021"/>
              <a:gd name="connsiteY196" fmla="*/ 1434904 h 3675288"/>
              <a:gd name="connsiteX197" fmla="*/ 735273 w 2761021"/>
              <a:gd name="connsiteY197" fmla="*/ 1406769 h 3675288"/>
              <a:gd name="connsiteX198" fmla="*/ 819679 w 2761021"/>
              <a:gd name="connsiteY198" fmla="*/ 1378634 h 3675288"/>
              <a:gd name="connsiteX199" fmla="*/ 791544 w 2761021"/>
              <a:gd name="connsiteY199" fmla="*/ 1280160 h 3675288"/>
              <a:gd name="connsiteX200" fmla="*/ 749341 w 2761021"/>
              <a:gd name="connsiteY200" fmla="*/ 1266092 h 3675288"/>
              <a:gd name="connsiteX201" fmla="*/ 679002 w 2761021"/>
              <a:gd name="connsiteY201" fmla="*/ 1252024 h 3675288"/>
              <a:gd name="connsiteX202" fmla="*/ 636799 w 2761021"/>
              <a:gd name="connsiteY202" fmla="*/ 1223889 h 3675288"/>
              <a:gd name="connsiteX203" fmla="*/ 608664 w 2761021"/>
              <a:gd name="connsiteY203" fmla="*/ 1181686 h 3675288"/>
              <a:gd name="connsiteX204" fmla="*/ 566461 w 2761021"/>
              <a:gd name="connsiteY204" fmla="*/ 1167618 h 3675288"/>
              <a:gd name="connsiteX205" fmla="*/ 453919 w 2761021"/>
              <a:gd name="connsiteY205" fmla="*/ 1125415 h 3675288"/>
              <a:gd name="connsiteX206" fmla="*/ 411716 w 2761021"/>
              <a:gd name="connsiteY206" fmla="*/ 1041009 h 3675288"/>
              <a:gd name="connsiteX207" fmla="*/ 383581 w 2761021"/>
              <a:gd name="connsiteY207" fmla="*/ 998806 h 3675288"/>
              <a:gd name="connsiteX208" fmla="*/ 383581 w 2761021"/>
              <a:gd name="connsiteY208" fmla="*/ 689317 h 3675288"/>
              <a:gd name="connsiteX209" fmla="*/ 411716 w 2761021"/>
              <a:gd name="connsiteY209" fmla="*/ 661181 h 3675288"/>
              <a:gd name="connsiteX210" fmla="*/ 397649 w 2761021"/>
              <a:gd name="connsiteY210" fmla="*/ 576775 h 3675288"/>
              <a:gd name="connsiteX211" fmla="*/ 355446 w 2761021"/>
              <a:gd name="connsiteY211" fmla="*/ 562707 h 3675288"/>
              <a:gd name="connsiteX212" fmla="*/ 144430 w 2761021"/>
              <a:gd name="connsiteY212" fmla="*/ 576775 h 3675288"/>
              <a:gd name="connsiteX213" fmla="*/ 88159 w 2761021"/>
              <a:gd name="connsiteY213" fmla="*/ 590843 h 3675288"/>
              <a:gd name="connsiteX214" fmla="*/ 74092 w 2761021"/>
              <a:gd name="connsiteY214" fmla="*/ 633046 h 3675288"/>
              <a:gd name="connsiteX215" fmla="*/ 158498 w 2761021"/>
              <a:gd name="connsiteY215" fmla="*/ 689317 h 3675288"/>
              <a:gd name="connsiteX216" fmla="*/ 144430 w 2761021"/>
              <a:gd name="connsiteY216" fmla="*/ 745587 h 3675288"/>
              <a:gd name="connsiteX217" fmla="*/ 60024 w 2761021"/>
              <a:gd name="connsiteY217" fmla="*/ 773723 h 3675288"/>
              <a:gd name="connsiteX218" fmla="*/ 3753 w 2761021"/>
              <a:gd name="connsiteY218" fmla="*/ 759655 h 3675288"/>
              <a:gd name="connsiteX219" fmla="*/ 17821 w 2761021"/>
              <a:gd name="connsiteY219" fmla="*/ 633046 h 3675288"/>
              <a:gd name="connsiteX220" fmla="*/ 45956 w 2761021"/>
              <a:gd name="connsiteY220" fmla="*/ 492369 h 3675288"/>
              <a:gd name="connsiteX221" fmla="*/ 60024 w 2761021"/>
              <a:gd name="connsiteY221" fmla="*/ 140677 h 3675288"/>
              <a:gd name="connsiteX222" fmla="*/ 88159 w 2761021"/>
              <a:gd name="connsiteY222" fmla="*/ 42203 h 3675288"/>
              <a:gd name="connsiteX223" fmla="*/ 88159 w 2761021"/>
              <a:gd name="connsiteY223" fmla="*/ 42203 h 367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2761021" h="3675288">
                <a:moveTo>
                  <a:pt x="88159" y="42203"/>
                </a:moveTo>
                <a:cubicBezTo>
                  <a:pt x="102227" y="44548"/>
                  <a:pt x="144596" y="50676"/>
                  <a:pt x="172566" y="56270"/>
                </a:cubicBezTo>
                <a:cubicBezTo>
                  <a:pt x="225715" y="66900"/>
                  <a:pt x="259416" y="80532"/>
                  <a:pt x="313242" y="98474"/>
                </a:cubicBezTo>
                <a:lnTo>
                  <a:pt x="355446" y="112541"/>
                </a:lnTo>
                <a:lnTo>
                  <a:pt x="397649" y="126609"/>
                </a:lnTo>
                <a:cubicBezTo>
                  <a:pt x="444541" y="121920"/>
                  <a:pt x="491748" y="119707"/>
                  <a:pt x="538326" y="112541"/>
                </a:cubicBezTo>
                <a:cubicBezTo>
                  <a:pt x="552982" y="110286"/>
                  <a:pt x="570044" y="108959"/>
                  <a:pt x="580529" y="98474"/>
                </a:cubicBezTo>
                <a:cubicBezTo>
                  <a:pt x="621448" y="57554"/>
                  <a:pt x="561850" y="48856"/>
                  <a:pt x="622732" y="14067"/>
                </a:cubicBezTo>
                <a:cubicBezTo>
                  <a:pt x="643492" y="2204"/>
                  <a:pt x="669624" y="4689"/>
                  <a:pt x="693070" y="0"/>
                </a:cubicBezTo>
                <a:cubicBezTo>
                  <a:pt x="730584" y="9378"/>
                  <a:pt x="769272" y="14920"/>
                  <a:pt x="805612" y="28135"/>
                </a:cubicBezTo>
                <a:cubicBezTo>
                  <a:pt x="821501" y="33913"/>
                  <a:pt x="832275" y="49610"/>
                  <a:pt x="847815" y="56270"/>
                </a:cubicBezTo>
                <a:cubicBezTo>
                  <a:pt x="865586" y="63886"/>
                  <a:pt x="885567" y="64782"/>
                  <a:pt x="904086" y="70338"/>
                </a:cubicBezTo>
                <a:cubicBezTo>
                  <a:pt x="932493" y="78860"/>
                  <a:pt x="959720" y="91281"/>
                  <a:pt x="988492" y="98474"/>
                </a:cubicBezTo>
                <a:lnTo>
                  <a:pt x="1101033" y="126609"/>
                </a:lnTo>
                <a:cubicBezTo>
                  <a:pt x="1119790" y="131298"/>
                  <a:pt x="1138962" y="134563"/>
                  <a:pt x="1157304" y="140677"/>
                </a:cubicBezTo>
                <a:lnTo>
                  <a:pt x="1199507" y="154744"/>
                </a:lnTo>
                <a:cubicBezTo>
                  <a:pt x="1241678" y="148720"/>
                  <a:pt x="1302309" y="160156"/>
                  <a:pt x="1326116" y="112541"/>
                </a:cubicBezTo>
                <a:cubicBezTo>
                  <a:pt x="1334762" y="95248"/>
                  <a:pt x="1325504" y="68853"/>
                  <a:pt x="1340184" y="56270"/>
                </a:cubicBezTo>
                <a:cubicBezTo>
                  <a:pt x="1362701" y="36969"/>
                  <a:pt x="1424590" y="28135"/>
                  <a:pt x="1424590" y="28135"/>
                </a:cubicBezTo>
                <a:cubicBezTo>
                  <a:pt x="1452725" y="37513"/>
                  <a:pt x="1482470" y="43007"/>
                  <a:pt x="1508996" y="56270"/>
                </a:cubicBezTo>
                <a:cubicBezTo>
                  <a:pt x="1580389" y="91967"/>
                  <a:pt x="1547818" y="72773"/>
                  <a:pt x="1607470" y="112541"/>
                </a:cubicBezTo>
                <a:cubicBezTo>
                  <a:pt x="1612159" y="131298"/>
                  <a:pt x="1616226" y="150222"/>
                  <a:pt x="1621538" y="168812"/>
                </a:cubicBezTo>
                <a:cubicBezTo>
                  <a:pt x="1625612" y="183070"/>
                  <a:pt x="1621130" y="207798"/>
                  <a:pt x="1635606" y="211015"/>
                </a:cubicBezTo>
                <a:cubicBezTo>
                  <a:pt x="1650693" y="214368"/>
                  <a:pt x="1805736" y="187349"/>
                  <a:pt x="1832553" y="182880"/>
                </a:cubicBezTo>
                <a:cubicBezTo>
                  <a:pt x="1837242" y="159434"/>
                  <a:pt x="1824233" y="120937"/>
                  <a:pt x="1846621" y="112541"/>
                </a:cubicBezTo>
                <a:cubicBezTo>
                  <a:pt x="1878586" y="100554"/>
                  <a:pt x="1914561" y="125410"/>
                  <a:pt x="1945095" y="140677"/>
                </a:cubicBezTo>
                <a:cubicBezTo>
                  <a:pt x="1962889" y="149574"/>
                  <a:pt x="1974562" y="167596"/>
                  <a:pt x="1987298" y="182880"/>
                </a:cubicBezTo>
                <a:cubicBezTo>
                  <a:pt x="2023861" y="226756"/>
                  <a:pt x="2002637" y="220473"/>
                  <a:pt x="2043569" y="253218"/>
                </a:cubicBezTo>
                <a:cubicBezTo>
                  <a:pt x="2056771" y="263780"/>
                  <a:pt x="2069007" y="279167"/>
                  <a:pt x="2085772" y="281354"/>
                </a:cubicBezTo>
                <a:cubicBezTo>
                  <a:pt x="2178885" y="293499"/>
                  <a:pt x="2273341" y="290732"/>
                  <a:pt x="2367126" y="295421"/>
                </a:cubicBezTo>
                <a:cubicBezTo>
                  <a:pt x="2395261" y="304800"/>
                  <a:pt x="2422056" y="320282"/>
                  <a:pt x="2451532" y="323557"/>
                </a:cubicBezTo>
                <a:cubicBezTo>
                  <a:pt x="2629619" y="343343"/>
                  <a:pt x="2535853" y="333780"/>
                  <a:pt x="2732886" y="351692"/>
                </a:cubicBezTo>
                <a:cubicBezTo>
                  <a:pt x="2737575" y="370449"/>
                  <a:pt x="2753067" y="389621"/>
                  <a:pt x="2746953" y="407963"/>
                </a:cubicBezTo>
                <a:cubicBezTo>
                  <a:pt x="2741606" y="424003"/>
                  <a:pt x="2717952" y="425536"/>
                  <a:pt x="2704750" y="436098"/>
                </a:cubicBezTo>
                <a:cubicBezTo>
                  <a:pt x="2694393" y="444384"/>
                  <a:pt x="2685993" y="454855"/>
                  <a:pt x="2676615" y="464234"/>
                </a:cubicBezTo>
                <a:cubicBezTo>
                  <a:pt x="2671926" y="487680"/>
                  <a:pt x="2668346" y="511376"/>
                  <a:pt x="2662547" y="534572"/>
                </a:cubicBezTo>
                <a:cubicBezTo>
                  <a:pt x="2651176" y="580055"/>
                  <a:pt x="2633394" y="582028"/>
                  <a:pt x="2662547" y="633046"/>
                </a:cubicBezTo>
                <a:cubicBezTo>
                  <a:pt x="2672418" y="650319"/>
                  <a:pt x="2690682" y="661181"/>
                  <a:pt x="2704750" y="675249"/>
                </a:cubicBezTo>
                <a:cubicBezTo>
                  <a:pt x="2748742" y="851214"/>
                  <a:pt x="2692512" y="632410"/>
                  <a:pt x="2732886" y="773723"/>
                </a:cubicBezTo>
                <a:cubicBezTo>
                  <a:pt x="2768214" y="897372"/>
                  <a:pt x="2727291" y="771009"/>
                  <a:pt x="2761021" y="872197"/>
                </a:cubicBezTo>
                <a:cubicBezTo>
                  <a:pt x="2756332" y="933157"/>
                  <a:pt x="2758220" y="994984"/>
                  <a:pt x="2746953" y="1055077"/>
                </a:cubicBezTo>
                <a:cubicBezTo>
                  <a:pt x="2743837" y="1071695"/>
                  <a:pt x="2724165" y="1081240"/>
                  <a:pt x="2718818" y="1097280"/>
                </a:cubicBezTo>
                <a:cubicBezTo>
                  <a:pt x="2709798" y="1124340"/>
                  <a:pt x="2713770" y="1154626"/>
                  <a:pt x="2704750" y="1181686"/>
                </a:cubicBezTo>
                <a:cubicBezTo>
                  <a:pt x="2699403" y="1197726"/>
                  <a:pt x="2684176" y="1208767"/>
                  <a:pt x="2676615" y="1223889"/>
                </a:cubicBezTo>
                <a:cubicBezTo>
                  <a:pt x="2669983" y="1237152"/>
                  <a:pt x="2667236" y="1252024"/>
                  <a:pt x="2662547" y="1266092"/>
                </a:cubicBezTo>
                <a:cubicBezTo>
                  <a:pt x="2692379" y="1355589"/>
                  <a:pt x="2707437" y="1360300"/>
                  <a:pt x="2676615" y="1463040"/>
                </a:cubicBezTo>
                <a:cubicBezTo>
                  <a:pt x="2672804" y="1475744"/>
                  <a:pt x="2657858" y="1481797"/>
                  <a:pt x="2648479" y="1491175"/>
                </a:cubicBezTo>
                <a:cubicBezTo>
                  <a:pt x="2620344" y="1486486"/>
                  <a:pt x="2589585" y="1489863"/>
                  <a:pt x="2564073" y="1477107"/>
                </a:cubicBezTo>
                <a:cubicBezTo>
                  <a:pt x="2548951" y="1469546"/>
                  <a:pt x="2546500" y="1448106"/>
                  <a:pt x="2535938" y="1434904"/>
                </a:cubicBezTo>
                <a:cubicBezTo>
                  <a:pt x="2527652" y="1424547"/>
                  <a:pt x="2519665" y="1412700"/>
                  <a:pt x="2507802" y="1406769"/>
                </a:cubicBezTo>
                <a:cubicBezTo>
                  <a:pt x="2490509" y="1398123"/>
                  <a:pt x="2470289" y="1397390"/>
                  <a:pt x="2451532" y="1392701"/>
                </a:cubicBezTo>
                <a:cubicBezTo>
                  <a:pt x="2437464" y="1383323"/>
                  <a:pt x="2421284" y="1376521"/>
                  <a:pt x="2409329" y="1364566"/>
                </a:cubicBezTo>
                <a:cubicBezTo>
                  <a:pt x="2375888" y="1331125"/>
                  <a:pt x="2366989" y="1279749"/>
                  <a:pt x="2353058" y="1237957"/>
                </a:cubicBezTo>
                <a:cubicBezTo>
                  <a:pt x="2353057" y="1237953"/>
                  <a:pt x="2324923" y="1153553"/>
                  <a:pt x="2324922" y="1153550"/>
                </a:cubicBezTo>
                <a:lnTo>
                  <a:pt x="2310855" y="1083212"/>
                </a:lnTo>
                <a:cubicBezTo>
                  <a:pt x="2235827" y="1087901"/>
                  <a:pt x="2160026" y="1085556"/>
                  <a:pt x="2085772" y="1097280"/>
                </a:cubicBezTo>
                <a:cubicBezTo>
                  <a:pt x="2069072" y="1099917"/>
                  <a:pt x="2059019" y="1118548"/>
                  <a:pt x="2043569" y="1125415"/>
                </a:cubicBezTo>
                <a:cubicBezTo>
                  <a:pt x="2016468" y="1137460"/>
                  <a:pt x="1959162" y="1153550"/>
                  <a:pt x="1959162" y="1153550"/>
                </a:cubicBezTo>
                <a:cubicBezTo>
                  <a:pt x="1730561" y="1120894"/>
                  <a:pt x="1982277" y="1162844"/>
                  <a:pt x="1776282" y="1111347"/>
                </a:cubicBezTo>
                <a:cubicBezTo>
                  <a:pt x="1639024" y="1077034"/>
                  <a:pt x="1810442" y="1118939"/>
                  <a:pt x="1649673" y="1083212"/>
                </a:cubicBezTo>
                <a:cubicBezTo>
                  <a:pt x="1630799" y="1079018"/>
                  <a:pt x="1612159" y="1073833"/>
                  <a:pt x="1593402" y="1069144"/>
                </a:cubicBezTo>
                <a:cubicBezTo>
                  <a:pt x="1579334" y="1059766"/>
                  <a:pt x="1566321" y="1048570"/>
                  <a:pt x="1551199" y="1041009"/>
                </a:cubicBezTo>
                <a:cubicBezTo>
                  <a:pt x="1537936" y="1034377"/>
                  <a:pt x="1523764" y="1028284"/>
                  <a:pt x="1508996" y="1026941"/>
                </a:cubicBezTo>
                <a:cubicBezTo>
                  <a:pt x="1420144" y="1018864"/>
                  <a:pt x="1330805" y="1017563"/>
                  <a:pt x="1241710" y="1012874"/>
                </a:cubicBezTo>
                <a:cubicBezTo>
                  <a:pt x="1180624" y="997602"/>
                  <a:pt x="1142322" y="980832"/>
                  <a:pt x="1072898" y="1012874"/>
                </a:cubicBezTo>
                <a:cubicBezTo>
                  <a:pt x="1049061" y="1023876"/>
                  <a:pt x="991144" y="1091974"/>
                  <a:pt x="974424" y="1125415"/>
                </a:cubicBezTo>
                <a:cubicBezTo>
                  <a:pt x="967792" y="1138678"/>
                  <a:pt x="966197" y="1153988"/>
                  <a:pt x="960356" y="1167618"/>
                </a:cubicBezTo>
                <a:cubicBezTo>
                  <a:pt x="952095" y="1186893"/>
                  <a:pt x="939584" y="1204253"/>
                  <a:pt x="932221" y="1223889"/>
                </a:cubicBezTo>
                <a:cubicBezTo>
                  <a:pt x="925432" y="1241992"/>
                  <a:pt x="926800" y="1262867"/>
                  <a:pt x="918153" y="1280160"/>
                </a:cubicBezTo>
                <a:cubicBezTo>
                  <a:pt x="903031" y="1310405"/>
                  <a:pt x="861882" y="1364566"/>
                  <a:pt x="861882" y="1364566"/>
                </a:cubicBezTo>
                <a:cubicBezTo>
                  <a:pt x="847238" y="1423145"/>
                  <a:pt x="831553" y="1443088"/>
                  <a:pt x="875950" y="1505243"/>
                </a:cubicBezTo>
                <a:cubicBezTo>
                  <a:pt x="884569" y="1517309"/>
                  <a:pt x="904085" y="1514621"/>
                  <a:pt x="918153" y="1519310"/>
                </a:cubicBezTo>
                <a:cubicBezTo>
                  <a:pt x="927532" y="1509932"/>
                  <a:pt x="939465" y="1502548"/>
                  <a:pt x="946289" y="1491175"/>
                </a:cubicBezTo>
                <a:cubicBezTo>
                  <a:pt x="953918" y="1478460"/>
                  <a:pt x="953724" y="1462235"/>
                  <a:pt x="960356" y="1448972"/>
                </a:cubicBezTo>
                <a:cubicBezTo>
                  <a:pt x="967917" y="1433850"/>
                  <a:pt x="979113" y="1420837"/>
                  <a:pt x="988492" y="1406769"/>
                </a:cubicBezTo>
                <a:cubicBezTo>
                  <a:pt x="993181" y="1392701"/>
                  <a:pt x="998485" y="1378824"/>
                  <a:pt x="1002559" y="1364566"/>
                </a:cubicBezTo>
                <a:cubicBezTo>
                  <a:pt x="1007870" y="1345976"/>
                  <a:pt x="1005902" y="1324382"/>
                  <a:pt x="1016627" y="1308295"/>
                </a:cubicBezTo>
                <a:cubicBezTo>
                  <a:pt x="1035020" y="1280706"/>
                  <a:pt x="1063520" y="1261403"/>
                  <a:pt x="1086966" y="1237957"/>
                </a:cubicBezTo>
                <a:lnTo>
                  <a:pt x="1115101" y="1209821"/>
                </a:lnTo>
                <a:cubicBezTo>
                  <a:pt x="1120503" y="1177411"/>
                  <a:pt x="1125922" y="1117840"/>
                  <a:pt x="1143236" y="1083212"/>
                </a:cubicBezTo>
                <a:cubicBezTo>
                  <a:pt x="1150797" y="1068090"/>
                  <a:pt x="1158170" y="1051571"/>
                  <a:pt x="1171372" y="1041009"/>
                </a:cubicBezTo>
                <a:cubicBezTo>
                  <a:pt x="1182951" y="1031746"/>
                  <a:pt x="1199507" y="1031630"/>
                  <a:pt x="1213575" y="1026941"/>
                </a:cubicBezTo>
                <a:cubicBezTo>
                  <a:pt x="1265156" y="1031630"/>
                  <a:pt x="1317313" y="1032008"/>
                  <a:pt x="1368319" y="1041009"/>
                </a:cubicBezTo>
                <a:cubicBezTo>
                  <a:pt x="1397525" y="1046163"/>
                  <a:pt x="1424590" y="1059766"/>
                  <a:pt x="1452726" y="1069144"/>
                </a:cubicBezTo>
                <a:cubicBezTo>
                  <a:pt x="1466794" y="1073833"/>
                  <a:pt x="1481666" y="1076580"/>
                  <a:pt x="1494929" y="1083212"/>
                </a:cubicBezTo>
                <a:cubicBezTo>
                  <a:pt x="1513686" y="1092590"/>
                  <a:pt x="1530588" y="1107482"/>
                  <a:pt x="1551199" y="1111347"/>
                </a:cubicBezTo>
                <a:cubicBezTo>
                  <a:pt x="1606698" y="1121753"/>
                  <a:pt x="1663741" y="1120726"/>
                  <a:pt x="1720012" y="1125415"/>
                </a:cubicBezTo>
                <a:cubicBezTo>
                  <a:pt x="1734080" y="1130104"/>
                  <a:pt x="1748952" y="1132851"/>
                  <a:pt x="1762215" y="1139483"/>
                </a:cubicBezTo>
                <a:cubicBezTo>
                  <a:pt x="1780029" y="1148390"/>
                  <a:pt x="1851767" y="1202174"/>
                  <a:pt x="1860689" y="1209821"/>
                </a:cubicBezTo>
                <a:cubicBezTo>
                  <a:pt x="1875794" y="1222768"/>
                  <a:pt x="1885619" y="1242153"/>
                  <a:pt x="1902892" y="1252024"/>
                </a:cubicBezTo>
                <a:cubicBezTo>
                  <a:pt x="1928918" y="1266896"/>
                  <a:pt x="2070835" y="1280051"/>
                  <a:pt x="2071704" y="1280160"/>
                </a:cubicBezTo>
                <a:cubicBezTo>
                  <a:pt x="2085772" y="1289538"/>
                  <a:pt x="2110591" y="1291716"/>
                  <a:pt x="2113907" y="1308295"/>
                </a:cubicBezTo>
                <a:cubicBezTo>
                  <a:pt x="2117223" y="1324874"/>
                  <a:pt x="2093333" y="1335376"/>
                  <a:pt x="2085772" y="1350498"/>
                </a:cubicBezTo>
                <a:cubicBezTo>
                  <a:pt x="2079140" y="1363761"/>
                  <a:pt x="2076393" y="1378633"/>
                  <a:pt x="2071704" y="1392701"/>
                </a:cubicBezTo>
                <a:cubicBezTo>
                  <a:pt x="2092700" y="1497681"/>
                  <a:pt x="2064359" y="1437270"/>
                  <a:pt x="2142042" y="1505243"/>
                </a:cubicBezTo>
                <a:cubicBezTo>
                  <a:pt x="2162005" y="1522711"/>
                  <a:pt x="2198313" y="1561514"/>
                  <a:pt x="2198313" y="1561514"/>
                </a:cubicBezTo>
                <a:cubicBezTo>
                  <a:pt x="2193716" y="1589098"/>
                  <a:pt x="2178607" y="1685353"/>
                  <a:pt x="2170178" y="1716258"/>
                </a:cubicBezTo>
                <a:cubicBezTo>
                  <a:pt x="2162374" y="1744870"/>
                  <a:pt x="2142042" y="1800664"/>
                  <a:pt x="2142042" y="1800664"/>
                </a:cubicBezTo>
                <a:cubicBezTo>
                  <a:pt x="2143247" y="1813917"/>
                  <a:pt x="2148634" y="2004203"/>
                  <a:pt x="2184246" y="2039815"/>
                </a:cubicBezTo>
                <a:lnTo>
                  <a:pt x="2226449" y="2082018"/>
                </a:lnTo>
                <a:cubicBezTo>
                  <a:pt x="2213876" y="2264330"/>
                  <a:pt x="2178248" y="2448615"/>
                  <a:pt x="2212381" y="2630658"/>
                </a:cubicBezTo>
                <a:cubicBezTo>
                  <a:pt x="2217846" y="2659807"/>
                  <a:pt x="2233323" y="2686292"/>
                  <a:pt x="2240516" y="2715064"/>
                </a:cubicBezTo>
                <a:lnTo>
                  <a:pt x="2254584" y="2771335"/>
                </a:lnTo>
                <a:cubicBezTo>
                  <a:pt x="2252094" y="2803702"/>
                  <a:pt x="2270870" y="2949626"/>
                  <a:pt x="2212381" y="2996418"/>
                </a:cubicBezTo>
                <a:cubicBezTo>
                  <a:pt x="2200802" y="3005681"/>
                  <a:pt x="2184246" y="3005797"/>
                  <a:pt x="2170178" y="3010486"/>
                </a:cubicBezTo>
                <a:cubicBezTo>
                  <a:pt x="2160799" y="3019864"/>
                  <a:pt x="2148866" y="3027248"/>
                  <a:pt x="2142042" y="3038621"/>
                </a:cubicBezTo>
                <a:cubicBezTo>
                  <a:pt x="2127975" y="3062066"/>
                  <a:pt x="2118597" y="3099582"/>
                  <a:pt x="2142042" y="3123027"/>
                </a:cubicBezTo>
                <a:cubicBezTo>
                  <a:pt x="2152528" y="3133513"/>
                  <a:pt x="2170178" y="3132406"/>
                  <a:pt x="2184246" y="3137095"/>
                </a:cubicBezTo>
                <a:cubicBezTo>
                  <a:pt x="2333105" y="3099879"/>
                  <a:pt x="2157806" y="3150408"/>
                  <a:pt x="2282719" y="3094892"/>
                </a:cubicBezTo>
                <a:cubicBezTo>
                  <a:pt x="2309820" y="3082847"/>
                  <a:pt x="2367126" y="3066757"/>
                  <a:pt x="2367126" y="3066757"/>
                </a:cubicBezTo>
                <a:cubicBezTo>
                  <a:pt x="2376504" y="3057378"/>
                  <a:pt x="2384904" y="3046907"/>
                  <a:pt x="2395261" y="3038621"/>
                </a:cubicBezTo>
                <a:cubicBezTo>
                  <a:pt x="2408463" y="3028059"/>
                  <a:pt x="2425509" y="3022441"/>
                  <a:pt x="2437464" y="3010486"/>
                </a:cubicBezTo>
                <a:cubicBezTo>
                  <a:pt x="2531252" y="2916698"/>
                  <a:pt x="2395256" y="3015179"/>
                  <a:pt x="2507802" y="2940147"/>
                </a:cubicBezTo>
                <a:cubicBezTo>
                  <a:pt x="2512491" y="2897944"/>
                  <a:pt x="2505143" y="2852567"/>
                  <a:pt x="2521870" y="2813538"/>
                </a:cubicBezTo>
                <a:cubicBezTo>
                  <a:pt x="2527095" y="2801347"/>
                  <a:pt x="2548805" y="2828465"/>
                  <a:pt x="2550006" y="2841674"/>
                </a:cubicBezTo>
                <a:cubicBezTo>
                  <a:pt x="2553923" y="2884759"/>
                  <a:pt x="2537076" y="2973868"/>
                  <a:pt x="2521870" y="3024554"/>
                </a:cubicBezTo>
                <a:cubicBezTo>
                  <a:pt x="2513348" y="3052960"/>
                  <a:pt x="2493735" y="3108960"/>
                  <a:pt x="2493735" y="3108960"/>
                </a:cubicBezTo>
                <a:cubicBezTo>
                  <a:pt x="2489046" y="3151163"/>
                  <a:pt x="2498657" y="3197589"/>
                  <a:pt x="2479667" y="3235569"/>
                </a:cubicBezTo>
                <a:cubicBezTo>
                  <a:pt x="2471020" y="3252862"/>
                  <a:pt x="2441986" y="3244326"/>
                  <a:pt x="2423396" y="3249637"/>
                </a:cubicBezTo>
                <a:cubicBezTo>
                  <a:pt x="2309734" y="3282111"/>
                  <a:pt x="2473931" y="3255273"/>
                  <a:pt x="2226449" y="3277772"/>
                </a:cubicBezTo>
                <a:cubicBezTo>
                  <a:pt x="2188935" y="3287150"/>
                  <a:pt x="2150591" y="3293679"/>
                  <a:pt x="2113907" y="3305907"/>
                </a:cubicBezTo>
                <a:cubicBezTo>
                  <a:pt x="2099839" y="3310596"/>
                  <a:pt x="2084667" y="3312774"/>
                  <a:pt x="2071704" y="3319975"/>
                </a:cubicBezTo>
                <a:cubicBezTo>
                  <a:pt x="1926588" y="3400596"/>
                  <a:pt x="2040590" y="3358482"/>
                  <a:pt x="1945095" y="3390314"/>
                </a:cubicBezTo>
                <a:cubicBezTo>
                  <a:pt x="1894947" y="3440460"/>
                  <a:pt x="1940180" y="3401160"/>
                  <a:pt x="1860689" y="3446584"/>
                </a:cubicBezTo>
                <a:cubicBezTo>
                  <a:pt x="1846009" y="3454972"/>
                  <a:pt x="1834026" y="3468060"/>
                  <a:pt x="1818486" y="3474720"/>
                </a:cubicBezTo>
                <a:cubicBezTo>
                  <a:pt x="1800715" y="3482336"/>
                  <a:pt x="1780805" y="3483476"/>
                  <a:pt x="1762215" y="3488787"/>
                </a:cubicBezTo>
                <a:cubicBezTo>
                  <a:pt x="1747957" y="3492861"/>
                  <a:pt x="1734711" y="3500895"/>
                  <a:pt x="1720012" y="3502855"/>
                </a:cubicBezTo>
                <a:cubicBezTo>
                  <a:pt x="1664041" y="3510318"/>
                  <a:pt x="1607411" y="3511570"/>
                  <a:pt x="1551199" y="3516923"/>
                </a:cubicBezTo>
                <a:cubicBezTo>
                  <a:pt x="1508928" y="3520949"/>
                  <a:pt x="1466793" y="3526301"/>
                  <a:pt x="1424590" y="3530990"/>
                </a:cubicBezTo>
                <a:lnTo>
                  <a:pt x="1213575" y="3601329"/>
                </a:lnTo>
                <a:lnTo>
                  <a:pt x="1171372" y="3615397"/>
                </a:lnTo>
                <a:lnTo>
                  <a:pt x="1129169" y="3629464"/>
                </a:lnTo>
                <a:cubicBezTo>
                  <a:pt x="1119790" y="3638843"/>
                  <a:pt x="1114095" y="3655295"/>
                  <a:pt x="1101033" y="3657600"/>
                </a:cubicBezTo>
                <a:cubicBezTo>
                  <a:pt x="940874" y="3685863"/>
                  <a:pt x="920322" y="3675996"/>
                  <a:pt x="791544" y="3657600"/>
                </a:cubicBezTo>
                <a:cubicBezTo>
                  <a:pt x="786855" y="3643532"/>
                  <a:pt x="784677" y="3628360"/>
                  <a:pt x="777476" y="3615397"/>
                </a:cubicBezTo>
                <a:cubicBezTo>
                  <a:pt x="735407" y="3539673"/>
                  <a:pt x="730269" y="3540052"/>
                  <a:pt x="679002" y="3488787"/>
                </a:cubicBezTo>
                <a:cubicBezTo>
                  <a:pt x="669624" y="3460652"/>
                  <a:pt x="671838" y="3425352"/>
                  <a:pt x="650867" y="3404381"/>
                </a:cubicBezTo>
                <a:cubicBezTo>
                  <a:pt x="636799" y="3390313"/>
                  <a:pt x="621400" y="3377462"/>
                  <a:pt x="608664" y="3362178"/>
                </a:cubicBezTo>
                <a:cubicBezTo>
                  <a:pt x="597840" y="3349190"/>
                  <a:pt x="591532" y="3332812"/>
                  <a:pt x="580529" y="3319975"/>
                </a:cubicBezTo>
                <a:cubicBezTo>
                  <a:pt x="560238" y="3296302"/>
                  <a:pt x="515777" y="3250021"/>
                  <a:pt x="482055" y="3235569"/>
                </a:cubicBezTo>
                <a:cubicBezTo>
                  <a:pt x="464284" y="3227953"/>
                  <a:pt x="444541" y="3226190"/>
                  <a:pt x="425784" y="3221501"/>
                </a:cubicBezTo>
                <a:cubicBezTo>
                  <a:pt x="411716" y="3212123"/>
                  <a:pt x="394143" y="3206568"/>
                  <a:pt x="383581" y="3193366"/>
                </a:cubicBezTo>
                <a:cubicBezTo>
                  <a:pt x="374318" y="3181787"/>
                  <a:pt x="377142" y="3163879"/>
                  <a:pt x="369513" y="3151163"/>
                </a:cubicBezTo>
                <a:cubicBezTo>
                  <a:pt x="362689" y="3139790"/>
                  <a:pt x="350756" y="3132406"/>
                  <a:pt x="341378" y="3123027"/>
                </a:cubicBezTo>
                <a:lnTo>
                  <a:pt x="299175" y="2996418"/>
                </a:lnTo>
                <a:cubicBezTo>
                  <a:pt x="294486" y="2982350"/>
                  <a:pt x="293332" y="2966553"/>
                  <a:pt x="285107" y="2954215"/>
                </a:cubicBezTo>
                <a:lnTo>
                  <a:pt x="256972" y="2912012"/>
                </a:lnTo>
                <a:cubicBezTo>
                  <a:pt x="271040" y="2907323"/>
                  <a:pt x="289912" y="2909523"/>
                  <a:pt x="299175" y="2897944"/>
                </a:cubicBezTo>
                <a:cubicBezTo>
                  <a:pt x="311253" y="2882847"/>
                  <a:pt x="307931" y="2860264"/>
                  <a:pt x="313242" y="2841674"/>
                </a:cubicBezTo>
                <a:cubicBezTo>
                  <a:pt x="317316" y="2827416"/>
                  <a:pt x="322621" y="2813538"/>
                  <a:pt x="327310" y="2799470"/>
                </a:cubicBezTo>
                <a:cubicBezTo>
                  <a:pt x="322621" y="2752578"/>
                  <a:pt x="324672" y="2704513"/>
                  <a:pt x="313242" y="2658794"/>
                </a:cubicBezTo>
                <a:cubicBezTo>
                  <a:pt x="310025" y="2645927"/>
                  <a:pt x="293598" y="2640847"/>
                  <a:pt x="285107" y="2630658"/>
                </a:cubicBezTo>
                <a:cubicBezTo>
                  <a:pt x="270097" y="2612646"/>
                  <a:pt x="256972" y="2593144"/>
                  <a:pt x="242904" y="2574387"/>
                </a:cubicBezTo>
                <a:cubicBezTo>
                  <a:pt x="233526" y="2583766"/>
                  <a:pt x="219302" y="2590058"/>
                  <a:pt x="214769" y="2602523"/>
                </a:cubicBezTo>
                <a:cubicBezTo>
                  <a:pt x="199995" y="2643153"/>
                  <a:pt x="212573" y="2694546"/>
                  <a:pt x="186633" y="2729132"/>
                </a:cubicBezTo>
                <a:cubicBezTo>
                  <a:pt x="175032" y="2744599"/>
                  <a:pt x="149119" y="2719753"/>
                  <a:pt x="130362" y="2715064"/>
                </a:cubicBezTo>
                <a:cubicBezTo>
                  <a:pt x="125673" y="2700996"/>
                  <a:pt x="116295" y="2687690"/>
                  <a:pt x="116295" y="2672861"/>
                </a:cubicBezTo>
                <a:cubicBezTo>
                  <a:pt x="116295" y="2658032"/>
                  <a:pt x="126288" y="2644916"/>
                  <a:pt x="130362" y="2630658"/>
                </a:cubicBezTo>
                <a:cubicBezTo>
                  <a:pt x="153072" y="2551173"/>
                  <a:pt x="129734" y="2596430"/>
                  <a:pt x="172566" y="2532184"/>
                </a:cubicBezTo>
                <a:cubicBezTo>
                  <a:pt x="212656" y="2411912"/>
                  <a:pt x="204380" y="2477206"/>
                  <a:pt x="186633" y="2335237"/>
                </a:cubicBezTo>
                <a:cubicBezTo>
                  <a:pt x="205390" y="2330548"/>
                  <a:pt x="223570" y="2321169"/>
                  <a:pt x="242904" y="2321169"/>
                </a:cubicBezTo>
                <a:cubicBezTo>
                  <a:pt x="272024" y="2321169"/>
                  <a:pt x="305973" y="2349148"/>
                  <a:pt x="327310" y="2363372"/>
                </a:cubicBezTo>
                <a:cubicBezTo>
                  <a:pt x="330721" y="2390663"/>
                  <a:pt x="314917" y="2517838"/>
                  <a:pt x="397649" y="2504049"/>
                </a:cubicBezTo>
                <a:cubicBezTo>
                  <a:pt x="414326" y="2501269"/>
                  <a:pt x="416406" y="2475914"/>
                  <a:pt x="425784" y="2461846"/>
                </a:cubicBezTo>
                <a:cubicBezTo>
                  <a:pt x="421095" y="2433711"/>
                  <a:pt x="421731" y="2404147"/>
                  <a:pt x="411716" y="2377440"/>
                </a:cubicBezTo>
                <a:cubicBezTo>
                  <a:pt x="405034" y="2359620"/>
                  <a:pt x="352031" y="2328271"/>
                  <a:pt x="341378" y="2321169"/>
                </a:cubicBezTo>
                <a:cubicBezTo>
                  <a:pt x="395155" y="2285318"/>
                  <a:pt x="414293" y="2257524"/>
                  <a:pt x="496122" y="2321169"/>
                </a:cubicBezTo>
                <a:cubicBezTo>
                  <a:pt x="514996" y="2335848"/>
                  <a:pt x="500479" y="2369657"/>
                  <a:pt x="510190" y="2391507"/>
                </a:cubicBezTo>
                <a:cubicBezTo>
                  <a:pt x="523567" y="2421604"/>
                  <a:pt x="556623" y="2452008"/>
                  <a:pt x="580529" y="2475914"/>
                </a:cubicBezTo>
                <a:cubicBezTo>
                  <a:pt x="585218" y="2461846"/>
                  <a:pt x="591000" y="2448096"/>
                  <a:pt x="594596" y="2433710"/>
                </a:cubicBezTo>
                <a:cubicBezTo>
                  <a:pt x="600395" y="2410514"/>
                  <a:pt x="603477" y="2386713"/>
                  <a:pt x="608664" y="2363372"/>
                </a:cubicBezTo>
                <a:cubicBezTo>
                  <a:pt x="612858" y="2344498"/>
                  <a:pt x="618043" y="2325858"/>
                  <a:pt x="622732" y="2307101"/>
                </a:cubicBezTo>
                <a:cubicBezTo>
                  <a:pt x="590197" y="2176963"/>
                  <a:pt x="605228" y="2312352"/>
                  <a:pt x="763409" y="2264898"/>
                </a:cubicBezTo>
                <a:cubicBezTo>
                  <a:pt x="781928" y="2259342"/>
                  <a:pt x="756130" y="2226730"/>
                  <a:pt x="749341" y="2208627"/>
                </a:cubicBezTo>
                <a:cubicBezTo>
                  <a:pt x="741978" y="2188992"/>
                  <a:pt x="740297" y="2161035"/>
                  <a:pt x="721206" y="2152357"/>
                </a:cubicBezTo>
                <a:cubicBezTo>
                  <a:pt x="682549" y="2134786"/>
                  <a:pt x="636799" y="2142978"/>
                  <a:pt x="594596" y="2138289"/>
                </a:cubicBezTo>
                <a:cubicBezTo>
                  <a:pt x="675420" y="2057465"/>
                  <a:pt x="633478" y="2078435"/>
                  <a:pt x="707138" y="2053883"/>
                </a:cubicBezTo>
                <a:cubicBezTo>
                  <a:pt x="711827" y="2035126"/>
                  <a:pt x="727320" y="2015954"/>
                  <a:pt x="721206" y="1997612"/>
                </a:cubicBezTo>
                <a:cubicBezTo>
                  <a:pt x="704765" y="1948291"/>
                  <a:pt x="647549" y="1977340"/>
                  <a:pt x="622732" y="1983544"/>
                </a:cubicBezTo>
                <a:cubicBezTo>
                  <a:pt x="613353" y="1992923"/>
                  <a:pt x="602882" y="2001323"/>
                  <a:pt x="594596" y="2011680"/>
                </a:cubicBezTo>
                <a:cubicBezTo>
                  <a:pt x="584034" y="2024882"/>
                  <a:pt x="582718" y="2049238"/>
                  <a:pt x="566461" y="2053883"/>
                </a:cubicBezTo>
                <a:cubicBezTo>
                  <a:pt x="543470" y="2060452"/>
                  <a:pt x="519568" y="2044504"/>
                  <a:pt x="496122" y="2039815"/>
                </a:cubicBezTo>
                <a:cubicBezTo>
                  <a:pt x="507460" y="1937775"/>
                  <a:pt x="502106" y="1934464"/>
                  <a:pt x="524258" y="1856935"/>
                </a:cubicBezTo>
                <a:cubicBezTo>
                  <a:pt x="535652" y="1817055"/>
                  <a:pt x="545380" y="1787752"/>
                  <a:pt x="580529" y="1758461"/>
                </a:cubicBezTo>
                <a:cubicBezTo>
                  <a:pt x="591921" y="1748968"/>
                  <a:pt x="608664" y="1749083"/>
                  <a:pt x="622732" y="1744394"/>
                </a:cubicBezTo>
                <a:cubicBezTo>
                  <a:pt x="641489" y="1749083"/>
                  <a:pt x="663905" y="1746383"/>
                  <a:pt x="679002" y="1758461"/>
                </a:cubicBezTo>
                <a:cubicBezTo>
                  <a:pt x="690581" y="1767724"/>
                  <a:pt x="685441" y="1787949"/>
                  <a:pt x="693070" y="1800664"/>
                </a:cubicBezTo>
                <a:cubicBezTo>
                  <a:pt x="699894" y="1812037"/>
                  <a:pt x="711827" y="1819421"/>
                  <a:pt x="721206" y="1828800"/>
                </a:cubicBezTo>
                <a:cubicBezTo>
                  <a:pt x="725895" y="1814732"/>
                  <a:pt x="735273" y="1801426"/>
                  <a:pt x="735273" y="1786597"/>
                </a:cubicBezTo>
                <a:cubicBezTo>
                  <a:pt x="735273" y="1744134"/>
                  <a:pt x="732379" y="1700954"/>
                  <a:pt x="721206" y="1659987"/>
                </a:cubicBezTo>
                <a:cubicBezTo>
                  <a:pt x="717716" y="1647191"/>
                  <a:pt x="703259" y="1640343"/>
                  <a:pt x="693070" y="1631852"/>
                </a:cubicBezTo>
                <a:cubicBezTo>
                  <a:pt x="675058" y="1616842"/>
                  <a:pt x="655878" y="1603277"/>
                  <a:pt x="636799" y="1589649"/>
                </a:cubicBezTo>
                <a:cubicBezTo>
                  <a:pt x="623041" y="1579822"/>
                  <a:pt x="607798" y="1572076"/>
                  <a:pt x="594596" y="1561514"/>
                </a:cubicBezTo>
                <a:cubicBezTo>
                  <a:pt x="584239" y="1553228"/>
                  <a:pt x="575839" y="1542757"/>
                  <a:pt x="566461" y="1533378"/>
                </a:cubicBezTo>
                <a:cubicBezTo>
                  <a:pt x="561772" y="1519310"/>
                  <a:pt x="546886" y="1504943"/>
                  <a:pt x="552393" y="1491175"/>
                </a:cubicBezTo>
                <a:cubicBezTo>
                  <a:pt x="558672" y="1475477"/>
                  <a:pt x="579056" y="1469700"/>
                  <a:pt x="594596" y="1463040"/>
                </a:cubicBezTo>
                <a:cubicBezTo>
                  <a:pt x="657701" y="1435995"/>
                  <a:pt x="638317" y="1462281"/>
                  <a:pt x="693070" y="1434904"/>
                </a:cubicBezTo>
                <a:cubicBezTo>
                  <a:pt x="708192" y="1427343"/>
                  <a:pt x="719823" y="1413636"/>
                  <a:pt x="735273" y="1406769"/>
                </a:cubicBezTo>
                <a:cubicBezTo>
                  <a:pt x="762374" y="1394724"/>
                  <a:pt x="819679" y="1378634"/>
                  <a:pt x="819679" y="1378634"/>
                </a:cubicBezTo>
                <a:cubicBezTo>
                  <a:pt x="810301" y="1345809"/>
                  <a:pt x="809637" y="1309109"/>
                  <a:pt x="791544" y="1280160"/>
                </a:cubicBezTo>
                <a:cubicBezTo>
                  <a:pt x="783685" y="1267585"/>
                  <a:pt x="763727" y="1269689"/>
                  <a:pt x="749341" y="1266092"/>
                </a:cubicBezTo>
                <a:cubicBezTo>
                  <a:pt x="726144" y="1260293"/>
                  <a:pt x="702448" y="1256713"/>
                  <a:pt x="679002" y="1252024"/>
                </a:cubicBezTo>
                <a:cubicBezTo>
                  <a:pt x="664934" y="1242646"/>
                  <a:pt x="648754" y="1235844"/>
                  <a:pt x="636799" y="1223889"/>
                </a:cubicBezTo>
                <a:cubicBezTo>
                  <a:pt x="624844" y="1211934"/>
                  <a:pt x="621866" y="1192248"/>
                  <a:pt x="608664" y="1181686"/>
                </a:cubicBezTo>
                <a:cubicBezTo>
                  <a:pt x="597085" y="1172423"/>
                  <a:pt x="579724" y="1174250"/>
                  <a:pt x="566461" y="1167618"/>
                </a:cubicBezTo>
                <a:cubicBezTo>
                  <a:pt x="469865" y="1119320"/>
                  <a:pt x="589624" y="1152556"/>
                  <a:pt x="453919" y="1125415"/>
                </a:cubicBezTo>
                <a:cubicBezTo>
                  <a:pt x="373288" y="1004467"/>
                  <a:pt x="469959" y="1157494"/>
                  <a:pt x="411716" y="1041009"/>
                </a:cubicBezTo>
                <a:cubicBezTo>
                  <a:pt x="404155" y="1025887"/>
                  <a:pt x="392959" y="1012874"/>
                  <a:pt x="383581" y="998806"/>
                </a:cubicBezTo>
                <a:cubicBezTo>
                  <a:pt x="374445" y="889172"/>
                  <a:pt x="356512" y="797594"/>
                  <a:pt x="383581" y="689317"/>
                </a:cubicBezTo>
                <a:cubicBezTo>
                  <a:pt x="386798" y="676450"/>
                  <a:pt x="402338" y="670560"/>
                  <a:pt x="411716" y="661181"/>
                </a:cubicBezTo>
                <a:cubicBezTo>
                  <a:pt x="407027" y="633046"/>
                  <a:pt x="411800" y="601540"/>
                  <a:pt x="397649" y="576775"/>
                </a:cubicBezTo>
                <a:cubicBezTo>
                  <a:pt x="390292" y="563900"/>
                  <a:pt x="370275" y="562707"/>
                  <a:pt x="355446" y="562707"/>
                </a:cubicBezTo>
                <a:cubicBezTo>
                  <a:pt x="284951" y="562707"/>
                  <a:pt x="214769" y="572086"/>
                  <a:pt x="144430" y="576775"/>
                </a:cubicBezTo>
                <a:cubicBezTo>
                  <a:pt x="125673" y="581464"/>
                  <a:pt x="103256" y="578765"/>
                  <a:pt x="88159" y="590843"/>
                </a:cubicBezTo>
                <a:cubicBezTo>
                  <a:pt x="76580" y="600106"/>
                  <a:pt x="69403" y="618978"/>
                  <a:pt x="74092" y="633046"/>
                </a:cubicBezTo>
                <a:cubicBezTo>
                  <a:pt x="87264" y="672562"/>
                  <a:pt x="126875" y="678776"/>
                  <a:pt x="158498" y="689317"/>
                </a:cubicBezTo>
                <a:cubicBezTo>
                  <a:pt x="153809" y="708074"/>
                  <a:pt x="159109" y="733005"/>
                  <a:pt x="144430" y="745587"/>
                </a:cubicBezTo>
                <a:cubicBezTo>
                  <a:pt x="121912" y="764888"/>
                  <a:pt x="60024" y="773723"/>
                  <a:pt x="60024" y="773723"/>
                </a:cubicBezTo>
                <a:cubicBezTo>
                  <a:pt x="41267" y="769034"/>
                  <a:pt x="9309" y="778174"/>
                  <a:pt x="3753" y="759655"/>
                </a:cubicBezTo>
                <a:cubicBezTo>
                  <a:pt x="-8449" y="718983"/>
                  <a:pt x="12554" y="675181"/>
                  <a:pt x="17821" y="633046"/>
                </a:cubicBezTo>
                <a:cubicBezTo>
                  <a:pt x="30753" y="529592"/>
                  <a:pt x="22850" y="561691"/>
                  <a:pt x="45956" y="492369"/>
                </a:cubicBezTo>
                <a:cubicBezTo>
                  <a:pt x="50645" y="375138"/>
                  <a:pt x="51952" y="257723"/>
                  <a:pt x="60024" y="140677"/>
                </a:cubicBezTo>
                <a:cubicBezTo>
                  <a:pt x="60385" y="135449"/>
                  <a:pt x="81250" y="52567"/>
                  <a:pt x="88159" y="42203"/>
                </a:cubicBezTo>
                <a:lnTo>
                  <a:pt x="88159" y="42203"/>
                </a:lnTo>
                <a:close/>
              </a:path>
            </a:pathLst>
          </a:custGeom>
          <a:solidFill>
            <a:srgbClr val="D6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Rectangle 4">
            <a:extLst>
              <a:ext uri="{FF2B5EF4-FFF2-40B4-BE49-F238E27FC236}">
                <a16:creationId xmlns:a16="http://schemas.microsoft.com/office/drawing/2014/main" id="{E19F7740-43AA-455E-91ED-D04257DB7DF3}"/>
              </a:ext>
            </a:extLst>
          </p:cNvPr>
          <p:cNvSpPr/>
          <p:nvPr/>
        </p:nvSpPr>
        <p:spPr>
          <a:xfrm>
            <a:off x="1914214" y="1431085"/>
            <a:ext cx="9578539" cy="93414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Portsmouth Playbook</a:t>
            </a:r>
          </a:p>
        </p:txBody>
      </p:sp>
      <p:pic>
        <p:nvPicPr>
          <p:cNvPr id="7" name="Picture 6">
            <a:extLst>
              <a:ext uri="{FF2B5EF4-FFF2-40B4-BE49-F238E27FC236}">
                <a16:creationId xmlns:a16="http://schemas.microsoft.com/office/drawing/2014/main" id="{CEB51EC0-C8F6-4A88-B200-5CD77586DB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3056" y="2955703"/>
            <a:ext cx="2423048" cy="3416100"/>
          </a:xfrm>
          <a:prstGeom prst="rect">
            <a:avLst/>
          </a:prstGeom>
          <a:effectLst>
            <a:outerShdw blurRad="63500" sx="102000" sy="102000" algn="ctr" rotWithShape="0">
              <a:prstClr val="black">
                <a:alpha val="40000"/>
              </a:prstClr>
            </a:outerShdw>
          </a:effectLst>
        </p:spPr>
      </p:pic>
      <p:sp>
        <p:nvSpPr>
          <p:cNvPr id="17" name="Rectangle 16">
            <a:extLst>
              <a:ext uri="{FF2B5EF4-FFF2-40B4-BE49-F238E27FC236}">
                <a16:creationId xmlns:a16="http://schemas.microsoft.com/office/drawing/2014/main" id="{13268F22-17A2-4A62-A007-F4515C969F2B}"/>
              </a:ext>
            </a:extLst>
          </p:cNvPr>
          <p:cNvSpPr/>
          <p:nvPr/>
        </p:nvSpPr>
        <p:spPr>
          <a:xfrm>
            <a:off x="3245224" y="2955704"/>
            <a:ext cx="3926542" cy="612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Functional approaches</a:t>
            </a:r>
          </a:p>
        </p:txBody>
      </p:sp>
      <p:sp>
        <p:nvSpPr>
          <p:cNvPr id="18" name="!!Rectangle 49">
            <a:extLst>
              <a:ext uri="{FF2B5EF4-FFF2-40B4-BE49-F238E27FC236}">
                <a16:creationId xmlns:a16="http://schemas.microsoft.com/office/drawing/2014/main" id="{0220BF02-3831-46E8-AA67-14FAA73D346D}"/>
              </a:ext>
            </a:extLst>
          </p:cNvPr>
          <p:cNvSpPr/>
          <p:nvPr/>
        </p:nvSpPr>
        <p:spPr>
          <a:xfrm>
            <a:off x="7566211" y="2955704"/>
            <a:ext cx="3926542" cy="612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Structural approaches</a:t>
            </a:r>
          </a:p>
        </p:txBody>
      </p:sp>
      <p:sp>
        <p:nvSpPr>
          <p:cNvPr id="19" name="Rectangle 18">
            <a:extLst>
              <a:ext uri="{FF2B5EF4-FFF2-40B4-BE49-F238E27FC236}">
                <a16:creationId xmlns:a16="http://schemas.microsoft.com/office/drawing/2014/main" id="{F438CE22-2EE9-44EF-949E-97554B068B4B}"/>
              </a:ext>
            </a:extLst>
          </p:cNvPr>
          <p:cNvSpPr/>
          <p:nvPr/>
        </p:nvSpPr>
        <p:spPr>
          <a:xfrm>
            <a:off x="3245224" y="3661987"/>
            <a:ext cx="3926542" cy="27098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264CC4"/>
                </a:solidFill>
                <a:effectLst/>
                <a:uLnTx/>
                <a:uFillTx/>
                <a:latin typeface="Arial" panose="020B0604020202020204" pitchFamily="34" charset="0"/>
                <a:ea typeface="+mn-ea"/>
                <a:cs typeface="Arial" panose="020B0604020202020204" pitchFamily="34" charset="0"/>
              </a:rPr>
              <a:t>Befriending services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264CC4"/>
                </a:solidFill>
                <a:effectLst/>
                <a:uLnTx/>
                <a:uFillTx/>
                <a:latin typeface="Arial" panose="020B0604020202020204" pitchFamily="34" charset="0"/>
                <a:ea typeface="+mn-ea"/>
                <a:cs typeface="Arial" panose="020B0604020202020204" pitchFamily="34" charset="0"/>
              </a:rPr>
              <a:t>Support groups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264CC4"/>
                </a:solidFill>
                <a:effectLst/>
                <a:uLnTx/>
                <a:uFillTx/>
                <a:latin typeface="Arial" panose="020B0604020202020204" pitchFamily="34" charset="0"/>
                <a:ea typeface="+mn-ea"/>
                <a:cs typeface="Arial" panose="020B0604020202020204" pitchFamily="34" charset="0"/>
              </a:rPr>
              <a:t>Bereavement counselling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264CC4"/>
                </a:solidFill>
                <a:effectLst/>
                <a:uLnTx/>
                <a:uFillTx/>
                <a:latin typeface="Arial" panose="020B0604020202020204" pitchFamily="34" charset="0"/>
                <a:ea typeface="+mn-ea"/>
                <a:cs typeface="Arial" panose="020B0604020202020204" pitchFamily="34" charset="0"/>
              </a:rPr>
              <a:t>Day centres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264CC4"/>
                </a:solidFill>
                <a:effectLst/>
                <a:uLnTx/>
                <a:uFillTx/>
                <a:latin typeface="Arial" panose="020B0604020202020204" pitchFamily="34" charset="0"/>
                <a:ea typeface="+mn-ea"/>
                <a:cs typeface="Arial" panose="020B0604020202020204" pitchFamily="34" charset="0"/>
              </a:rPr>
              <a:t>Received health and care services e.g. mental health, addictions, etc.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264CC4"/>
                </a:solidFill>
                <a:effectLst/>
                <a:uLnTx/>
                <a:uFillTx/>
                <a:latin typeface="Arial" panose="020B0604020202020204" pitchFamily="34" charset="0"/>
                <a:ea typeface="+mn-ea"/>
                <a:cs typeface="Arial" panose="020B0604020202020204" pitchFamily="34" charset="0"/>
              </a:rPr>
              <a:t>Safeguarding and family conferencing </a:t>
            </a:r>
          </a:p>
        </p:txBody>
      </p:sp>
      <p:sp>
        <p:nvSpPr>
          <p:cNvPr id="20" name="Rectangle 19">
            <a:extLst>
              <a:ext uri="{FF2B5EF4-FFF2-40B4-BE49-F238E27FC236}">
                <a16:creationId xmlns:a16="http://schemas.microsoft.com/office/drawing/2014/main" id="{DB5C0037-204E-4DE0-8F4C-A263D2CA2296}"/>
              </a:ext>
            </a:extLst>
          </p:cNvPr>
          <p:cNvSpPr/>
          <p:nvPr/>
        </p:nvSpPr>
        <p:spPr>
          <a:xfrm>
            <a:off x="7566211" y="3661987"/>
            <a:ext cx="3926542" cy="270981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Neighbourhood design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Breakfast clubs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Faith groups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Sports and recreation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Employment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Volunteering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Civic participation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Social media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Men in sheds</a:t>
            </a:r>
          </a:p>
        </p:txBody>
      </p:sp>
    </p:spTree>
    <p:extLst>
      <p:ext uri="{BB962C8B-B14F-4D97-AF65-F5344CB8AC3E}">
        <p14:creationId xmlns:p14="http://schemas.microsoft.com/office/powerpoint/2010/main" val="24372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9986-185C-4747-B16C-A468977978B4}"/>
              </a:ext>
            </a:extLst>
          </p:cNvPr>
          <p:cNvSpPr>
            <a:spLocks noGrp="1"/>
          </p:cNvSpPr>
          <p:nvPr>
            <p:ph type="title"/>
          </p:nvPr>
        </p:nvSpPr>
        <p:spPr/>
        <p:txBody>
          <a:bodyPr/>
          <a:lstStyle/>
          <a:p>
            <a:r>
              <a:rPr lang="en-GB" dirty="0"/>
              <a:t>Next steps</a:t>
            </a:r>
          </a:p>
        </p:txBody>
      </p:sp>
      <p:grpSp>
        <p:nvGrpSpPr>
          <p:cNvPr id="4" name="Group 3">
            <a:extLst>
              <a:ext uri="{FF2B5EF4-FFF2-40B4-BE49-F238E27FC236}">
                <a16:creationId xmlns:a16="http://schemas.microsoft.com/office/drawing/2014/main" id="{9854267E-2ABC-49C2-9296-F08B668F1A93}"/>
              </a:ext>
            </a:extLst>
          </p:cNvPr>
          <p:cNvGrpSpPr/>
          <p:nvPr/>
        </p:nvGrpSpPr>
        <p:grpSpPr>
          <a:xfrm>
            <a:off x="269409" y="1270967"/>
            <a:ext cx="4412995" cy="4365522"/>
            <a:chOff x="3813022" y="1268362"/>
            <a:chExt cx="5907859" cy="4365522"/>
          </a:xfrm>
          <a:solidFill>
            <a:schemeClr val="accent1"/>
          </a:solidFill>
        </p:grpSpPr>
        <p:pic>
          <p:nvPicPr>
            <p:cNvPr id="5" name="Picture 2" descr="A team studying a blueprint">
              <a:extLst>
                <a:ext uri="{FF2B5EF4-FFF2-40B4-BE49-F238E27FC236}">
                  <a16:creationId xmlns:a16="http://schemas.microsoft.com/office/drawing/2014/main" id="{4DABB519-C415-4C97-BD5D-2BD140B02CE4}"/>
                </a:ext>
              </a:extLst>
            </p:cNvPr>
            <p:cNvPicPr>
              <a:picLocks noChangeAspect="1" noChangeArrowheads="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3813022" y="1476993"/>
              <a:ext cx="5907856" cy="4156891"/>
            </a:xfrm>
            <a:prstGeom prst="rect">
              <a:avLst/>
            </a:prstGeom>
            <a:grpFill/>
          </p:spPr>
        </p:pic>
        <p:sp>
          <p:nvSpPr>
            <p:cNvPr id="6" name="Rectangle 5">
              <a:extLst>
                <a:ext uri="{FF2B5EF4-FFF2-40B4-BE49-F238E27FC236}">
                  <a16:creationId xmlns:a16="http://schemas.microsoft.com/office/drawing/2014/main" id="{9408B10F-B5ED-49B4-8061-BF46F27F06D6}"/>
                </a:ext>
              </a:extLst>
            </p:cNvPr>
            <p:cNvSpPr/>
            <p:nvPr/>
          </p:nvSpPr>
          <p:spPr>
            <a:xfrm>
              <a:off x="3813025" y="1268362"/>
              <a:ext cx="5907856" cy="944695"/>
            </a:xfrm>
            <a:prstGeom prst="rect">
              <a:avLst/>
            </a:prstGeom>
            <a:solidFill>
              <a:srgbClr val="D6043B"/>
            </a:solidFill>
            <a:ln>
              <a:noFill/>
            </a:ln>
            <a:effectLst/>
          </p:spPr>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Finalise locations</a:t>
              </a:r>
            </a:p>
          </p:txBody>
        </p:sp>
      </p:grpSp>
      <p:grpSp>
        <p:nvGrpSpPr>
          <p:cNvPr id="7" name="Group 6">
            <a:extLst>
              <a:ext uri="{FF2B5EF4-FFF2-40B4-BE49-F238E27FC236}">
                <a16:creationId xmlns:a16="http://schemas.microsoft.com/office/drawing/2014/main" id="{892CC28E-636B-4FF9-A620-676AF314C330}"/>
              </a:ext>
            </a:extLst>
          </p:cNvPr>
          <p:cNvGrpSpPr/>
          <p:nvPr/>
        </p:nvGrpSpPr>
        <p:grpSpPr>
          <a:xfrm>
            <a:off x="4787898" y="1270966"/>
            <a:ext cx="7103535" cy="4365523"/>
            <a:chOff x="6199708" y="1268361"/>
            <a:chExt cx="9509798" cy="4365523"/>
          </a:xfrm>
          <a:solidFill>
            <a:schemeClr val="accent1"/>
          </a:solidFill>
        </p:grpSpPr>
        <p:sp>
          <p:nvSpPr>
            <p:cNvPr id="8" name="Rectangle 7">
              <a:extLst>
                <a:ext uri="{FF2B5EF4-FFF2-40B4-BE49-F238E27FC236}">
                  <a16:creationId xmlns:a16="http://schemas.microsoft.com/office/drawing/2014/main" id="{C3D3B67B-5D72-42F0-BAF4-844E44428851}"/>
                </a:ext>
              </a:extLst>
            </p:cNvPr>
            <p:cNvSpPr/>
            <p:nvPr/>
          </p:nvSpPr>
          <p:spPr>
            <a:xfrm>
              <a:off x="6199712" y="1268361"/>
              <a:ext cx="9509794" cy="944695"/>
            </a:xfrm>
            <a:prstGeom prst="rect">
              <a:avLst/>
            </a:prstGeom>
            <a:solidFill>
              <a:srgbClr val="D6043B"/>
            </a:solidFill>
            <a:ln>
              <a:noFill/>
            </a:ln>
            <a:effectLst/>
          </p:spPr>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Playbook for place culminating in agreed action plan informed by evidence base</a:t>
              </a:r>
            </a:p>
          </p:txBody>
        </p:sp>
        <p:pic>
          <p:nvPicPr>
            <p:cNvPr id="9" name="Picture 6" descr="Crowd of people on a street">
              <a:extLst>
                <a:ext uri="{FF2B5EF4-FFF2-40B4-BE49-F238E27FC236}">
                  <a16:creationId xmlns:a16="http://schemas.microsoft.com/office/drawing/2014/main" id="{3621C65A-772B-4783-9448-99351E423835}"/>
                </a:ext>
              </a:extLst>
            </p:cNvPr>
            <p:cNvPicPr>
              <a:picLocks noChangeAspect="1" noChangeArrowheads="1"/>
            </p:cNvPicPr>
            <p:nvPr/>
          </p:nvPicPr>
          <p:blipFill rotWithShape="1">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199708" y="2213056"/>
              <a:ext cx="9509793" cy="3420828"/>
            </a:xfrm>
            <a:prstGeom prst="rect">
              <a:avLst/>
            </a:prstGeom>
            <a:grpFill/>
          </p:spPr>
        </p:pic>
      </p:grpSp>
      <p:sp>
        <p:nvSpPr>
          <p:cNvPr id="10" name="Arrow: Right 9">
            <a:extLst>
              <a:ext uri="{FF2B5EF4-FFF2-40B4-BE49-F238E27FC236}">
                <a16:creationId xmlns:a16="http://schemas.microsoft.com/office/drawing/2014/main" id="{A6BB5217-F717-4DF8-A996-CF6CAB8B1F7E}"/>
              </a:ext>
            </a:extLst>
          </p:cNvPr>
          <p:cNvSpPr/>
          <p:nvPr/>
        </p:nvSpPr>
        <p:spPr>
          <a:xfrm rot="10800000" flipH="1">
            <a:off x="300568" y="5839942"/>
            <a:ext cx="4487332" cy="429757"/>
          </a:xfrm>
          <a:prstGeom prst="rightArrow">
            <a:avLst/>
          </a:prstGeom>
          <a:solidFill>
            <a:srgbClr val="D604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4CC4"/>
              </a:solidFill>
              <a:effectLst/>
              <a:uLnTx/>
              <a:uFillTx/>
              <a:latin typeface="Tw Cen MT"/>
              <a:ea typeface="+mn-ea"/>
              <a:cs typeface="+mn-cs"/>
            </a:endParaRPr>
          </a:p>
        </p:txBody>
      </p:sp>
      <p:sp>
        <p:nvSpPr>
          <p:cNvPr id="11" name="TextBox 10">
            <a:extLst>
              <a:ext uri="{FF2B5EF4-FFF2-40B4-BE49-F238E27FC236}">
                <a16:creationId xmlns:a16="http://schemas.microsoft.com/office/drawing/2014/main" id="{FAD2419C-66A0-43E4-86B0-D808174386FB}"/>
              </a:ext>
            </a:extLst>
          </p:cNvPr>
          <p:cNvSpPr txBox="1"/>
          <p:nvPr/>
        </p:nvSpPr>
        <p:spPr>
          <a:xfrm>
            <a:off x="300567" y="6246850"/>
            <a:ext cx="18053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July 2021</a:t>
            </a:r>
          </a:p>
        </p:txBody>
      </p:sp>
      <p:sp>
        <p:nvSpPr>
          <p:cNvPr id="12" name="TextBox 11">
            <a:extLst>
              <a:ext uri="{FF2B5EF4-FFF2-40B4-BE49-F238E27FC236}">
                <a16:creationId xmlns:a16="http://schemas.microsoft.com/office/drawing/2014/main" id="{913151AF-4510-43CE-96E6-39DBC95D5AA9}"/>
              </a:ext>
            </a:extLst>
          </p:cNvPr>
          <p:cNvSpPr txBox="1"/>
          <p:nvPr/>
        </p:nvSpPr>
        <p:spPr>
          <a:xfrm>
            <a:off x="9988346" y="6246850"/>
            <a:ext cx="1903086"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D6043B"/>
                </a:solidFill>
                <a:effectLst/>
                <a:uLnTx/>
                <a:uFillTx/>
                <a:latin typeface="Arial" panose="020B0604020202020204" pitchFamily="34" charset="0"/>
                <a:ea typeface="+mn-ea"/>
                <a:cs typeface="Arial" panose="020B0604020202020204" pitchFamily="34" charset="0"/>
              </a:rPr>
              <a:t>April 2022</a:t>
            </a:r>
          </a:p>
        </p:txBody>
      </p:sp>
      <p:sp>
        <p:nvSpPr>
          <p:cNvPr id="13" name="Arrow: Right 12">
            <a:extLst>
              <a:ext uri="{FF2B5EF4-FFF2-40B4-BE49-F238E27FC236}">
                <a16:creationId xmlns:a16="http://schemas.microsoft.com/office/drawing/2014/main" id="{F49B461A-22AC-47D5-9D4F-1920A9100362}"/>
              </a:ext>
            </a:extLst>
          </p:cNvPr>
          <p:cNvSpPr/>
          <p:nvPr/>
        </p:nvSpPr>
        <p:spPr>
          <a:xfrm rot="10800000" flipH="1">
            <a:off x="4787900" y="5839941"/>
            <a:ext cx="7207260" cy="429757"/>
          </a:xfrm>
          <a:prstGeom prst="rightArrow">
            <a:avLst/>
          </a:prstGeom>
          <a:solidFill>
            <a:srgbClr val="D604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4CC4"/>
              </a:solidFill>
              <a:effectLst/>
              <a:uLnTx/>
              <a:uFillTx/>
              <a:latin typeface="Tw Cen MT"/>
              <a:ea typeface="+mn-ea"/>
              <a:cs typeface="+mn-cs"/>
            </a:endParaRPr>
          </a:p>
        </p:txBody>
      </p:sp>
      <p:sp>
        <p:nvSpPr>
          <p:cNvPr id="14" name="TextBox 13">
            <a:extLst>
              <a:ext uri="{FF2B5EF4-FFF2-40B4-BE49-F238E27FC236}">
                <a16:creationId xmlns:a16="http://schemas.microsoft.com/office/drawing/2014/main" id="{772A4DE5-2904-4179-96CC-BA3792486D8E}"/>
              </a:ext>
            </a:extLst>
          </p:cNvPr>
          <p:cNvSpPr txBox="1"/>
          <p:nvPr/>
        </p:nvSpPr>
        <p:spPr>
          <a:xfrm>
            <a:off x="4682404" y="6246850"/>
            <a:ext cx="294343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D6043B"/>
                </a:solidFill>
                <a:effectLst/>
                <a:uLnTx/>
                <a:uFillTx/>
                <a:latin typeface="Arial" panose="020B0604020202020204" pitchFamily="34" charset="0"/>
                <a:ea typeface="+mn-ea"/>
                <a:cs typeface="Arial" panose="020B0604020202020204" pitchFamily="34" charset="0"/>
              </a:rPr>
              <a:t>September 2021</a:t>
            </a:r>
          </a:p>
        </p:txBody>
      </p:sp>
    </p:spTree>
    <p:extLst>
      <p:ext uri="{BB962C8B-B14F-4D97-AF65-F5344CB8AC3E}">
        <p14:creationId xmlns:p14="http://schemas.microsoft.com/office/powerpoint/2010/main" val="17191308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66D8A-93AB-4954-AF47-19FEC2ECD19C}"/>
              </a:ext>
            </a:extLst>
          </p:cNvPr>
          <p:cNvSpPr>
            <a:spLocks noGrp="1"/>
          </p:cNvSpPr>
          <p:nvPr>
            <p:ph type="title"/>
          </p:nvPr>
        </p:nvSpPr>
        <p:spPr/>
        <p:txBody>
          <a:bodyPr/>
          <a:lstStyle/>
          <a:p>
            <a:r>
              <a:rPr lang="en-GB" dirty="0"/>
              <a:t>Programme team</a:t>
            </a:r>
          </a:p>
        </p:txBody>
      </p:sp>
      <p:sp>
        <p:nvSpPr>
          <p:cNvPr id="6" name="Rectangle 5">
            <a:extLst>
              <a:ext uri="{FF2B5EF4-FFF2-40B4-BE49-F238E27FC236}">
                <a16:creationId xmlns:a16="http://schemas.microsoft.com/office/drawing/2014/main" id="{BD90D449-12FA-4230-A91E-6B77FBC57B10}"/>
              </a:ext>
            </a:extLst>
          </p:cNvPr>
          <p:cNvSpPr/>
          <p:nvPr/>
        </p:nvSpPr>
        <p:spPr>
          <a:xfrm>
            <a:off x="749337" y="4262881"/>
            <a:ext cx="1564305" cy="1557805"/>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39D4DD68-EA0C-4249-BCF3-A658D2D903F9}"/>
              </a:ext>
            </a:extLst>
          </p:cNvPr>
          <p:cNvSpPr/>
          <p:nvPr/>
        </p:nvSpPr>
        <p:spPr>
          <a:xfrm>
            <a:off x="4027654" y="1269812"/>
            <a:ext cx="1564305" cy="1557805"/>
          </a:xfrm>
          <a:prstGeom prst="rect">
            <a:avLst/>
          </a:prstGeom>
          <a:blipFill>
            <a:blip r:embed="rId4">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4704D2FE-C91E-436E-AE15-B5715BD74FF6}"/>
              </a:ext>
            </a:extLst>
          </p:cNvPr>
          <p:cNvSpPr/>
          <p:nvPr/>
        </p:nvSpPr>
        <p:spPr>
          <a:xfrm>
            <a:off x="4010906" y="4246008"/>
            <a:ext cx="1597800" cy="1557805"/>
          </a:xfrm>
          <a:prstGeom prst="rect">
            <a:avLst/>
          </a:prstGeom>
          <a:blipFill>
            <a:blip r:embed="rId5">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5E5659B1-D257-402A-821D-800D46201721}"/>
              </a:ext>
            </a:extLst>
          </p:cNvPr>
          <p:cNvSpPr/>
          <p:nvPr/>
        </p:nvSpPr>
        <p:spPr>
          <a:xfrm>
            <a:off x="3640200" y="2916189"/>
            <a:ext cx="2461846" cy="560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Professor the Lord Patel of Bradford, OBE</a:t>
            </a:r>
          </a:p>
        </p:txBody>
      </p:sp>
      <p:sp>
        <p:nvSpPr>
          <p:cNvPr id="11" name="Rectangle 10">
            <a:extLst>
              <a:ext uri="{FF2B5EF4-FFF2-40B4-BE49-F238E27FC236}">
                <a16:creationId xmlns:a16="http://schemas.microsoft.com/office/drawing/2014/main" id="{656DCB45-BC48-46FF-9DA7-8E96B8498F15}"/>
              </a:ext>
            </a:extLst>
          </p:cNvPr>
          <p:cNvSpPr/>
          <p:nvPr/>
        </p:nvSpPr>
        <p:spPr>
          <a:xfrm>
            <a:off x="301680" y="5909256"/>
            <a:ext cx="2461846" cy="560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Nicholas Werran </a:t>
            </a:r>
            <a:r>
              <a:rPr kumimoji="0" lang="en-GB" sz="16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Partnerships Director </a:t>
            </a:r>
          </a:p>
        </p:txBody>
      </p:sp>
      <p:sp>
        <p:nvSpPr>
          <p:cNvPr id="12" name="Rectangle 11">
            <a:extLst>
              <a:ext uri="{FF2B5EF4-FFF2-40B4-BE49-F238E27FC236}">
                <a16:creationId xmlns:a16="http://schemas.microsoft.com/office/drawing/2014/main" id="{6BC7AE79-5501-4A39-9148-DFEA2F726131}"/>
              </a:ext>
            </a:extLst>
          </p:cNvPr>
          <p:cNvSpPr/>
          <p:nvPr/>
        </p:nvSpPr>
        <p:spPr>
          <a:xfrm>
            <a:off x="300567" y="2916188"/>
            <a:ext cx="2461846" cy="560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David Orr CBE</a:t>
            </a:r>
          </a:p>
        </p:txBody>
      </p:sp>
      <p:sp>
        <p:nvSpPr>
          <p:cNvPr id="13" name="Rectangle 12">
            <a:extLst>
              <a:ext uri="{FF2B5EF4-FFF2-40B4-BE49-F238E27FC236}">
                <a16:creationId xmlns:a16="http://schemas.microsoft.com/office/drawing/2014/main" id="{7FF30051-E8B0-41B4-9957-39018C0EA542}"/>
              </a:ext>
            </a:extLst>
          </p:cNvPr>
          <p:cNvSpPr/>
          <p:nvPr/>
        </p:nvSpPr>
        <p:spPr>
          <a:xfrm>
            <a:off x="3578884" y="5909256"/>
            <a:ext cx="2461846" cy="560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Dr.</a:t>
            </a: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Jon Bashford</a:t>
            </a:r>
          </a:p>
          <a:p>
            <a:pPr marL="0" marR="0" lvl="0" indent="0" defTabSz="914400" rtl="0" eaLnBrk="1" fontAlgn="auto" latinLnBrk="0" hangingPunct="1">
              <a:lnSpc>
                <a:spcPct val="100000"/>
              </a:lnSpc>
              <a:spcBef>
                <a:spcPts val="0"/>
              </a:spcBef>
              <a:spcAft>
                <a:spcPts val="0"/>
              </a:spcAft>
              <a:buClrTx/>
              <a:buSzTx/>
              <a:buFontTx/>
              <a:buNone/>
              <a:tabLst/>
              <a:defRPr/>
            </a:pPr>
            <a:r>
              <a:rPr lang="en-GB" sz="1600" b="1" i="1" dirty="0">
                <a:solidFill>
                  <a:prstClr val="white"/>
                </a:solidFill>
                <a:latin typeface="Arial" panose="020B0604020202020204" pitchFamily="34" charset="0"/>
                <a:cs typeface="Arial" panose="020B0604020202020204" pitchFamily="34" charset="0"/>
              </a:rPr>
              <a:t>Research Director</a:t>
            </a:r>
            <a:endParaRPr kumimoji="0" lang="en-GB" sz="16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098" name="Picture 2" descr="David Orr – Breaking Barriers Innovations">
            <a:extLst>
              <a:ext uri="{FF2B5EF4-FFF2-40B4-BE49-F238E27FC236}">
                <a16:creationId xmlns:a16="http://schemas.microsoft.com/office/drawing/2014/main" id="{26569B62-F9F0-4D4C-ADEA-27964583B006}"/>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49336" y="1269812"/>
            <a:ext cx="1564305" cy="155780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ahim Daya – Breaking Barriers Innovations">
            <a:extLst>
              <a:ext uri="{FF2B5EF4-FFF2-40B4-BE49-F238E27FC236}">
                <a16:creationId xmlns:a16="http://schemas.microsoft.com/office/drawing/2014/main" id="{0B8D66E0-FBC8-467F-891A-8A7AA21C2452}"/>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8577620" y="4262881"/>
            <a:ext cx="1564305" cy="155780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C13CFBD-990F-4BD9-9813-26979AD4EF17}"/>
              </a:ext>
            </a:extLst>
          </p:cNvPr>
          <p:cNvSpPr/>
          <p:nvPr/>
        </p:nvSpPr>
        <p:spPr>
          <a:xfrm>
            <a:off x="8128849" y="5909256"/>
            <a:ext cx="2461846" cy="560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Rahim Daya</a:t>
            </a:r>
          </a:p>
          <a:p>
            <a:pPr marL="0" marR="0" lvl="0" indent="0" defTabSz="914400" rtl="0" eaLnBrk="1" fontAlgn="auto" latinLnBrk="0" hangingPunct="1">
              <a:lnSpc>
                <a:spcPct val="100000"/>
              </a:lnSpc>
              <a:spcBef>
                <a:spcPts val="0"/>
              </a:spcBef>
              <a:spcAft>
                <a:spcPts val="0"/>
              </a:spcAft>
              <a:buClrTx/>
              <a:buSzTx/>
              <a:buFontTx/>
              <a:buNone/>
              <a:tabLst/>
              <a:defRPr/>
            </a:pPr>
            <a:r>
              <a:rPr lang="en-GB" sz="1600" b="1" i="1" dirty="0">
                <a:solidFill>
                  <a:prstClr val="white"/>
                </a:solidFill>
                <a:latin typeface="Arial" panose="020B0604020202020204" pitchFamily="34" charset="0"/>
                <a:cs typeface="Arial" panose="020B0604020202020204" pitchFamily="34" charset="0"/>
              </a:rPr>
              <a:t>Programme Manager</a:t>
            </a:r>
            <a:endParaRPr kumimoji="0" lang="en-GB" sz="16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0EB62E08-64D9-4473-B22F-0B1F6B11A4BF}"/>
              </a:ext>
            </a:extLst>
          </p:cNvPr>
          <p:cNvSpPr/>
          <p:nvPr/>
        </p:nvSpPr>
        <p:spPr>
          <a:xfrm>
            <a:off x="6979832" y="3224544"/>
            <a:ext cx="4759883"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 more details get in touch with Rahim at rahim.daya@bbi.uk.com</a:t>
            </a:r>
            <a:endParaRPr kumimoji="0" lang="en-GB" sz="16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238673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5369ED-C043-4318-8212-B33BC6C736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54348" y="2734017"/>
            <a:ext cx="2683303" cy="3809105"/>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3205B7AE-E90E-4D82-8F7C-3E49C99A1B21}"/>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Laying the Foundations report</a:t>
            </a:r>
            <a:endParaRPr lang="en-GB" dirty="0"/>
          </a:p>
        </p:txBody>
      </p:sp>
      <p:sp>
        <p:nvSpPr>
          <p:cNvPr id="5" name="!!Rectangle 49">
            <a:extLst>
              <a:ext uri="{FF2B5EF4-FFF2-40B4-BE49-F238E27FC236}">
                <a16:creationId xmlns:a16="http://schemas.microsoft.com/office/drawing/2014/main" id="{E19F7740-43AA-455E-91ED-D04257DB7DF3}"/>
              </a:ext>
            </a:extLst>
          </p:cNvPr>
          <p:cNvSpPr/>
          <p:nvPr/>
        </p:nvSpPr>
        <p:spPr>
          <a:xfrm>
            <a:off x="2312894" y="1431085"/>
            <a:ext cx="9179859" cy="93414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Laying the Foundations report</a:t>
            </a:r>
          </a:p>
        </p:txBody>
      </p:sp>
      <p:pic>
        <p:nvPicPr>
          <p:cNvPr id="9" name="Picture 2" descr="Image result for mhclg">
            <a:extLst>
              <a:ext uri="{FF2B5EF4-FFF2-40B4-BE49-F238E27FC236}">
                <a16:creationId xmlns:a16="http://schemas.microsoft.com/office/drawing/2014/main" id="{C2DE845C-934A-4F16-B4CC-AE775177D97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0567" y="1452254"/>
            <a:ext cx="1784395" cy="934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598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4">
            <a:extLst>
              <a:ext uri="{FF2B5EF4-FFF2-40B4-BE49-F238E27FC236}">
                <a16:creationId xmlns:a16="http://schemas.microsoft.com/office/drawing/2014/main" id="{760E0230-613F-47F5-B4DC-A01E40AAF8D3}"/>
              </a:ext>
            </a:extLst>
          </p:cNvPr>
          <p:cNvSpPr/>
          <p:nvPr/>
        </p:nvSpPr>
        <p:spPr>
          <a:xfrm>
            <a:off x="128037" y="1353769"/>
            <a:ext cx="2908459"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Initial stakeholder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engagement</a:t>
            </a:r>
          </a:p>
        </p:txBody>
      </p:sp>
      <p:sp>
        <p:nvSpPr>
          <p:cNvPr id="2" name="Title 1">
            <a:extLst>
              <a:ext uri="{FF2B5EF4-FFF2-40B4-BE49-F238E27FC236}">
                <a16:creationId xmlns:a16="http://schemas.microsoft.com/office/drawing/2014/main" id="{3205B7AE-E90E-4D82-8F7C-3E49C99A1B21}"/>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Laying the Foundations report</a:t>
            </a:r>
            <a:endParaRPr lang="en-GB" dirty="0"/>
          </a:p>
        </p:txBody>
      </p:sp>
      <p:sp>
        <p:nvSpPr>
          <p:cNvPr id="13" name="!!Rectangle 4">
            <a:extLst>
              <a:ext uri="{FF2B5EF4-FFF2-40B4-BE49-F238E27FC236}">
                <a16:creationId xmlns:a16="http://schemas.microsoft.com/office/drawing/2014/main" id="{24CEF17F-F15D-49F4-9C68-73343F4657C4}"/>
              </a:ext>
            </a:extLst>
          </p:cNvPr>
          <p:cNvSpPr/>
          <p:nvPr/>
        </p:nvSpPr>
        <p:spPr>
          <a:xfrm>
            <a:off x="1190444" y="2816611"/>
            <a:ext cx="1708030" cy="7617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Define</a:t>
            </a:r>
          </a:p>
        </p:txBody>
      </p:sp>
      <p:sp>
        <p:nvSpPr>
          <p:cNvPr id="14" name="!!Rectangle 4">
            <a:extLst>
              <a:ext uri="{FF2B5EF4-FFF2-40B4-BE49-F238E27FC236}">
                <a16:creationId xmlns:a16="http://schemas.microsoft.com/office/drawing/2014/main" id="{B36C282E-0032-4A38-83DD-0785DC04E77B}"/>
              </a:ext>
            </a:extLst>
          </p:cNvPr>
          <p:cNvSpPr/>
          <p:nvPr/>
        </p:nvSpPr>
        <p:spPr>
          <a:xfrm>
            <a:off x="1190443" y="3847245"/>
            <a:ext cx="1708031"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Design</a:t>
            </a:r>
          </a:p>
        </p:txBody>
      </p:sp>
      <p:sp>
        <p:nvSpPr>
          <p:cNvPr id="15" name="!!Rectangle 4">
            <a:extLst>
              <a:ext uri="{FF2B5EF4-FFF2-40B4-BE49-F238E27FC236}">
                <a16:creationId xmlns:a16="http://schemas.microsoft.com/office/drawing/2014/main" id="{3BE07521-7DCE-47D2-9C2B-92CF84F082B3}"/>
              </a:ext>
            </a:extLst>
          </p:cNvPr>
          <p:cNvSpPr/>
          <p:nvPr/>
        </p:nvSpPr>
        <p:spPr>
          <a:xfrm>
            <a:off x="1190443" y="4881298"/>
            <a:ext cx="1708031"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Deliver</a:t>
            </a:r>
          </a:p>
        </p:txBody>
      </p:sp>
      <p:sp>
        <p:nvSpPr>
          <p:cNvPr id="25" name="Oval 24">
            <a:extLst>
              <a:ext uri="{FF2B5EF4-FFF2-40B4-BE49-F238E27FC236}">
                <a16:creationId xmlns:a16="http://schemas.microsoft.com/office/drawing/2014/main" id="{25EB2BC9-C76D-46F0-9A99-7199F9052CC4}"/>
              </a:ext>
            </a:extLst>
          </p:cNvPr>
          <p:cNvSpPr/>
          <p:nvPr/>
        </p:nvSpPr>
        <p:spPr>
          <a:xfrm>
            <a:off x="299241" y="2816611"/>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6" name="Oval 25">
            <a:extLst>
              <a:ext uri="{FF2B5EF4-FFF2-40B4-BE49-F238E27FC236}">
                <a16:creationId xmlns:a16="http://schemas.microsoft.com/office/drawing/2014/main" id="{95FBA3A3-04A0-4F47-9AC7-E6E6D3F04223}"/>
              </a:ext>
            </a:extLst>
          </p:cNvPr>
          <p:cNvSpPr/>
          <p:nvPr/>
        </p:nvSpPr>
        <p:spPr>
          <a:xfrm>
            <a:off x="299241" y="3869832"/>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7" name="Oval 26">
            <a:extLst>
              <a:ext uri="{FF2B5EF4-FFF2-40B4-BE49-F238E27FC236}">
                <a16:creationId xmlns:a16="http://schemas.microsoft.com/office/drawing/2014/main" id="{E52A7D39-4191-4FD6-B296-D7F8870516A3}"/>
              </a:ext>
            </a:extLst>
          </p:cNvPr>
          <p:cNvSpPr/>
          <p:nvPr/>
        </p:nvSpPr>
        <p:spPr>
          <a:xfrm>
            <a:off x="300567" y="4901973"/>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28" name="!!Rectangle 4">
            <a:extLst>
              <a:ext uri="{FF2B5EF4-FFF2-40B4-BE49-F238E27FC236}">
                <a16:creationId xmlns:a16="http://schemas.microsoft.com/office/drawing/2014/main" id="{A8F30949-56E3-4727-B1F2-DEB3A9741022}"/>
              </a:ext>
            </a:extLst>
          </p:cNvPr>
          <p:cNvSpPr/>
          <p:nvPr/>
        </p:nvSpPr>
        <p:spPr>
          <a:xfrm>
            <a:off x="3230669" y="1353769"/>
            <a:ext cx="2825038"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Places</a:t>
            </a:r>
          </a:p>
        </p:txBody>
      </p:sp>
      <p:sp>
        <p:nvSpPr>
          <p:cNvPr id="29" name="!!Rectangle 4">
            <a:extLst>
              <a:ext uri="{FF2B5EF4-FFF2-40B4-BE49-F238E27FC236}">
                <a16:creationId xmlns:a16="http://schemas.microsoft.com/office/drawing/2014/main" id="{206409FF-BFB7-456D-8326-94A954120354}"/>
              </a:ext>
            </a:extLst>
          </p:cNvPr>
          <p:cNvSpPr/>
          <p:nvPr/>
        </p:nvSpPr>
        <p:spPr>
          <a:xfrm>
            <a:off x="4293075" y="2626830"/>
            <a:ext cx="1630395" cy="7617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Rural </a:t>
            </a:r>
          </a:p>
        </p:txBody>
      </p:sp>
      <p:sp>
        <p:nvSpPr>
          <p:cNvPr id="30" name="!!Rectangle 4">
            <a:extLst>
              <a:ext uri="{FF2B5EF4-FFF2-40B4-BE49-F238E27FC236}">
                <a16:creationId xmlns:a16="http://schemas.microsoft.com/office/drawing/2014/main" id="{03491702-DBE7-486E-B959-37074DB6DA84}"/>
              </a:ext>
            </a:extLst>
          </p:cNvPr>
          <p:cNvSpPr/>
          <p:nvPr/>
        </p:nvSpPr>
        <p:spPr>
          <a:xfrm>
            <a:off x="4293075" y="3533671"/>
            <a:ext cx="1630396"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Coastal</a:t>
            </a:r>
          </a:p>
        </p:txBody>
      </p:sp>
      <p:sp>
        <p:nvSpPr>
          <p:cNvPr id="31" name="!!Rectangle 4">
            <a:extLst>
              <a:ext uri="{FF2B5EF4-FFF2-40B4-BE49-F238E27FC236}">
                <a16:creationId xmlns:a16="http://schemas.microsoft.com/office/drawing/2014/main" id="{D2F469B8-9161-447F-B817-90741CF055CF}"/>
              </a:ext>
            </a:extLst>
          </p:cNvPr>
          <p:cNvSpPr/>
          <p:nvPr/>
        </p:nvSpPr>
        <p:spPr>
          <a:xfrm>
            <a:off x="4293075" y="4443931"/>
            <a:ext cx="1630396" cy="12715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Culturally dead places</a:t>
            </a:r>
          </a:p>
        </p:txBody>
      </p:sp>
      <p:sp>
        <p:nvSpPr>
          <p:cNvPr id="32" name="Oval 31">
            <a:extLst>
              <a:ext uri="{FF2B5EF4-FFF2-40B4-BE49-F238E27FC236}">
                <a16:creationId xmlns:a16="http://schemas.microsoft.com/office/drawing/2014/main" id="{874BFEDA-19E6-45DA-B3BE-80158DDA9659}"/>
              </a:ext>
            </a:extLst>
          </p:cNvPr>
          <p:cNvSpPr/>
          <p:nvPr/>
        </p:nvSpPr>
        <p:spPr>
          <a:xfrm>
            <a:off x="3401872" y="2626830"/>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33" name="Oval 32">
            <a:extLst>
              <a:ext uri="{FF2B5EF4-FFF2-40B4-BE49-F238E27FC236}">
                <a16:creationId xmlns:a16="http://schemas.microsoft.com/office/drawing/2014/main" id="{E1DB4E46-3E8C-498A-8FED-02C520EBDD3F}"/>
              </a:ext>
            </a:extLst>
          </p:cNvPr>
          <p:cNvSpPr/>
          <p:nvPr/>
        </p:nvSpPr>
        <p:spPr>
          <a:xfrm>
            <a:off x="3401872" y="3556258"/>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4" name="Oval 33">
            <a:extLst>
              <a:ext uri="{FF2B5EF4-FFF2-40B4-BE49-F238E27FC236}">
                <a16:creationId xmlns:a16="http://schemas.microsoft.com/office/drawing/2014/main" id="{7F9F1466-F12D-4C75-A627-766EBEFC85B0}"/>
              </a:ext>
            </a:extLst>
          </p:cNvPr>
          <p:cNvSpPr/>
          <p:nvPr/>
        </p:nvSpPr>
        <p:spPr>
          <a:xfrm>
            <a:off x="3401872" y="4719709"/>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5" name="!!Rectangle 4">
            <a:extLst>
              <a:ext uri="{FF2B5EF4-FFF2-40B4-BE49-F238E27FC236}">
                <a16:creationId xmlns:a16="http://schemas.microsoft.com/office/drawing/2014/main" id="{805891EE-A2C7-4F36-AEF3-14BAB4BE8451}"/>
              </a:ext>
            </a:extLst>
          </p:cNvPr>
          <p:cNvSpPr/>
          <p:nvPr/>
        </p:nvSpPr>
        <p:spPr>
          <a:xfrm>
            <a:off x="6258572" y="1353769"/>
            <a:ext cx="2825038"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a:t>
            </a:r>
            <a:endParaRPr kumimoji="0" lang="en-GB" sz="5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People</a:t>
            </a:r>
          </a:p>
        </p:txBody>
      </p:sp>
      <p:sp>
        <p:nvSpPr>
          <p:cNvPr id="42" name="Rectangle 4">
            <a:extLst>
              <a:ext uri="{FF2B5EF4-FFF2-40B4-BE49-F238E27FC236}">
                <a16:creationId xmlns:a16="http://schemas.microsoft.com/office/drawing/2014/main" id="{81B3B451-131F-4225-B0A7-AAC1FA64015B}"/>
              </a:ext>
            </a:extLst>
          </p:cNvPr>
          <p:cNvSpPr/>
          <p:nvPr/>
        </p:nvSpPr>
        <p:spPr>
          <a:xfrm>
            <a:off x="7259343" y="2838959"/>
            <a:ext cx="1630395" cy="7170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Cross-generational</a:t>
            </a:r>
          </a:p>
        </p:txBody>
      </p:sp>
      <p:sp>
        <p:nvSpPr>
          <p:cNvPr id="44" name="!!Rectangle 4">
            <a:extLst>
              <a:ext uri="{FF2B5EF4-FFF2-40B4-BE49-F238E27FC236}">
                <a16:creationId xmlns:a16="http://schemas.microsoft.com/office/drawing/2014/main" id="{A426CE62-11D0-432E-9674-A1A215A067F9}"/>
              </a:ext>
            </a:extLst>
          </p:cNvPr>
          <p:cNvSpPr/>
          <p:nvPr/>
        </p:nvSpPr>
        <p:spPr>
          <a:xfrm>
            <a:off x="7287121" y="3869832"/>
            <a:ext cx="1630396" cy="7170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Senior living</a:t>
            </a:r>
          </a:p>
        </p:txBody>
      </p:sp>
      <p:sp>
        <p:nvSpPr>
          <p:cNvPr id="45" name="Oval 44">
            <a:extLst>
              <a:ext uri="{FF2B5EF4-FFF2-40B4-BE49-F238E27FC236}">
                <a16:creationId xmlns:a16="http://schemas.microsoft.com/office/drawing/2014/main" id="{90CBFAD4-5E26-4139-9EAB-623CBE1069D9}"/>
              </a:ext>
            </a:extLst>
          </p:cNvPr>
          <p:cNvSpPr/>
          <p:nvPr/>
        </p:nvSpPr>
        <p:spPr>
          <a:xfrm>
            <a:off x="6368140" y="2810512"/>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7" name="Oval 46">
            <a:extLst>
              <a:ext uri="{FF2B5EF4-FFF2-40B4-BE49-F238E27FC236}">
                <a16:creationId xmlns:a16="http://schemas.microsoft.com/office/drawing/2014/main" id="{80FB7AEE-CBB8-4CD8-A284-C8FE59F4E650}"/>
              </a:ext>
            </a:extLst>
          </p:cNvPr>
          <p:cNvSpPr/>
          <p:nvPr/>
        </p:nvSpPr>
        <p:spPr>
          <a:xfrm>
            <a:off x="6359316" y="3847245"/>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48" name="!!Rectangle 4">
            <a:extLst>
              <a:ext uri="{FF2B5EF4-FFF2-40B4-BE49-F238E27FC236}">
                <a16:creationId xmlns:a16="http://schemas.microsoft.com/office/drawing/2014/main" id="{2751107B-5C4B-4E82-9D1A-A6FD9E30CEA0}"/>
              </a:ext>
            </a:extLst>
          </p:cNvPr>
          <p:cNvSpPr/>
          <p:nvPr/>
        </p:nvSpPr>
        <p:spPr>
          <a:xfrm>
            <a:off x="9269221" y="1353769"/>
            <a:ext cx="2908459"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Our plan</a:t>
            </a:r>
          </a:p>
        </p:txBody>
      </p:sp>
      <p:sp>
        <p:nvSpPr>
          <p:cNvPr id="49" name="!!Rectangle 44">
            <a:extLst>
              <a:ext uri="{FF2B5EF4-FFF2-40B4-BE49-F238E27FC236}">
                <a16:creationId xmlns:a16="http://schemas.microsoft.com/office/drawing/2014/main" id="{2B327AAB-E47C-454E-BF56-09BD65C416D5}"/>
              </a:ext>
            </a:extLst>
          </p:cNvPr>
          <p:cNvSpPr/>
          <p:nvPr/>
        </p:nvSpPr>
        <p:spPr>
          <a:xfrm>
            <a:off x="10292661" y="2434377"/>
            <a:ext cx="1771302" cy="10992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Conceptual framework for quality</a:t>
            </a:r>
          </a:p>
        </p:txBody>
      </p:sp>
      <p:sp>
        <p:nvSpPr>
          <p:cNvPr id="50" name="!!Pentagon 10">
            <a:extLst>
              <a:ext uri="{FF2B5EF4-FFF2-40B4-BE49-F238E27FC236}">
                <a16:creationId xmlns:a16="http://schemas.microsoft.com/office/drawing/2014/main" id="{4C6A8B5F-CE9B-4BD2-BBF5-1C0A7BFC60B9}"/>
              </a:ext>
            </a:extLst>
          </p:cNvPr>
          <p:cNvSpPr/>
          <p:nvPr/>
        </p:nvSpPr>
        <p:spPr>
          <a:xfrm>
            <a:off x="10292661" y="3702640"/>
            <a:ext cx="1771302" cy="20354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Framework for cross disciplinary competency and skills</a:t>
            </a:r>
          </a:p>
        </p:txBody>
      </p:sp>
      <p:sp>
        <p:nvSpPr>
          <p:cNvPr id="52" name="Oval 51">
            <a:extLst>
              <a:ext uri="{FF2B5EF4-FFF2-40B4-BE49-F238E27FC236}">
                <a16:creationId xmlns:a16="http://schemas.microsoft.com/office/drawing/2014/main" id="{2A6A3412-B063-4D24-9CE0-1EA6D1670112}"/>
              </a:ext>
            </a:extLst>
          </p:cNvPr>
          <p:cNvSpPr/>
          <p:nvPr/>
        </p:nvSpPr>
        <p:spPr>
          <a:xfrm>
            <a:off x="9401458" y="2501526"/>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54" name="Oval 53">
            <a:extLst>
              <a:ext uri="{FF2B5EF4-FFF2-40B4-BE49-F238E27FC236}">
                <a16:creationId xmlns:a16="http://schemas.microsoft.com/office/drawing/2014/main" id="{4DD5A95A-94C9-47A8-B831-6BB17D0E20FB}"/>
              </a:ext>
            </a:extLst>
          </p:cNvPr>
          <p:cNvSpPr/>
          <p:nvPr/>
        </p:nvSpPr>
        <p:spPr>
          <a:xfrm>
            <a:off x="9401458" y="4365043"/>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6" name="!!Rectangle 4">
            <a:extLst>
              <a:ext uri="{FF2B5EF4-FFF2-40B4-BE49-F238E27FC236}">
                <a16:creationId xmlns:a16="http://schemas.microsoft.com/office/drawing/2014/main" id="{21E50F89-C9E9-4631-A574-2B520D5C4444}"/>
              </a:ext>
            </a:extLst>
          </p:cNvPr>
          <p:cNvSpPr/>
          <p:nvPr/>
        </p:nvSpPr>
        <p:spPr>
          <a:xfrm>
            <a:off x="4121872" y="1142511"/>
            <a:ext cx="4090475" cy="638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Through lens of: </a:t>
            </a:r>
          </a:p>
        </p:txBody>
      </p:sp>
      <p:sp>
        <p:nvSpPr>
          <p:cNvPr id="37" name="!!Rectangle 4">
            <a:extLst>
              <a:ext uri="{FF2B5EF4-FFF2-40B4-BE49-F238E27FC236}">
                <a16:creationId xmlns:a16="http://schemas.microsoft.com/office/drawing/2014/main" id="{593B6FD4-E157-4780-AA54-05FFC3A6480D}"/>
              </a:ext>
            </a:extLst>
          </p:cNvPr>
          <p:cNvSpPr/>
          <p:nvPr/>
        </p:nvSpPr>
        <p:spPr>
          <a:xfrm>
            <a:off x="7287121" y="4878848"/>
            <a:ext cx="1630396"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Diverse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needs</a:t>
            </a:r>
          </a:p>
        </p:txBody>
      </p:sp>
      <p:sp>
        <p:nvSpPr>
          <p:cNvPr id="38" name="Oval 37">
            <a:extLst>
              <a:ext uri="{FF2B5EF4-FFF2-40B4-BE49-F238E27FC236}">
                <a16:creationId xmlns:a16="http://schemas.microsoft.com/office/drawing/2014/main" id="{815B2528-78E6-4D61-97A4-BEF26F71B7F0}"/>
              </a:ext>
            </a:extLst>
          </p:cNvPr>
          <p:cNvSpPr/>
          <p:nvPr/>
        </p:nvSpPr>
        <p:spPr>
          <a:xfrm>
            <a:off x="6359147" y="4875965"/>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Tree>
    <p:extLst>
      <p:ext uri="{BB962C8B-B14F-4D97-AF65-F5344CB8AC3E}">
        <p14:creationId xmlns:p14="http://schemas.microsoft.com/office/powerpoint/2010/main" val="2840226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49">
            <a:extLst>
              <a:ext uri="{FF2B5EF4-FFF2-40B4-BE49-F238E27FC236}">
                <a16:creationId xmlns:a16="http://schemas.microsoft.com/office/drawing/2014/main" id="{2E30A846-8404-476C-B976-83D1BE0528BA}"/>
              </a:ext>
            </a:extLst>
          </p:cNvPr>
          <p:cNvSpPr/>
          <p:nvPr/>
        </p:nvSpPr>
        <p:spPr>
          <a:xfrm>
            <a:off x="300568" y="4058804"/>
            <a:ext cx="3615824" cy="14362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Inaccessible and poor digital infrastructure </a:t>
            </a:r>
          </a:p>
        </p:txBody>
      </p:sp>
      <p:pic>
        <p:nvPicPr>
          <p:cNvPr id="1028" name="Picture 4" descr="How to repair a broken community | 5point7">
            <a:extLst>
              <a:ext uri="{FF2B5EF4-FFF2-40B4-BE49-F238E27FC236}">
                <a16:creationId xmlns:a16="http://schemas.microsoft.com/office/drawing/2014/main" id="{86A50AAD-BE64-453E-99E0-8F2F726E64D6}"/>
              </a:ext>
            </a:extLst>
          </p:cNvPr>
          <p:cNvPicPr>
            <a:picLocks noChangeAspect="1" noChangeArrowheads="1"/>
          </p:cNvPicPr>
          <p:nvPr/>
        </p:nvPicPr>
        <p:blipFill rotWithShape="1">
          <a:blip r:embed="rId3" cstate="screen">
            <a:duotone>
              <a:schemeClr val="accent6">
                <a:shade val="45000"/>
                <a:satMod val="135000"/>
              </a:schemeClr>
              <a:prstClr val="white"/>
            </a:duotone>
            <a:alphaModFix amt="85000"/>
            <a:extLst>
              <a:ext uri="{28A0092B-C50C-407E-A947-70E740481C1C}">
                <a14:useLocalDpi xmlns:a14="http://schemas.microsoft.com/office/drawing/2010/main"/>
              </a:ext>
            </a:extLst>
          </a:blip>
          <a:srcRect/>
          <a:stretch/>
        </p:blipFill>
        <p:spPr bwMode="auto">
          <a:xfrm>
            <a:off x="7888176" y="2087594"/>
            <a:ext cx="3626046" cy="205441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Why rural communities are becoming more isolated - Countryfile.com">
            <a:extLst>
              <a:ext uri="{FF2B5EF4-FFF2-40B4-BE49-F238E27FC236}">
                <a16:creationId xmlns:a16="http://schemas.microsoft.com/office/drawing/2014/main" id="{26ABB676-376A-45DC-A803-78F648ADE702}"/>
              </a:ext>
            </a:extLst>
          </p:cNvPr>
          <p:cNvPicPr>
            <a:picLocks noChangeAspect="1" noChangeArrowheads="1"/>
          </p:cNvPicPr>
          <p:nvPr/>
        </p:nvPicPr>
        <p:blipFill rotWithShape="1">
          <a:blip r:embed="rId4" cstate="screen">
            <a:duotone>
              <a:schemeClr val="accent6">
                <a:shade val="45000"/>
                <a:satMod val="135000"/>
              </a:schemeClr>
              <a:prstClr val="white"/>
            </a:duotone>
            <a:alphaModFix amt="70000"/>
            <a:extLst>
              <a:ext uri="{28A0092B-C50C-407E-A947-70E740481C1C}">
                <a14:useLocalDpi xmlns:a14="http://schemas.microsoft.com/office/drawing/2010/main"/>
              </a:ext>
            </a:extLst>
          </a:blip>
          <a:srcRect/>
          <a:stretch/>
        </p:blipFill>
        <p:spPr bwMode="auto">
          <a:xfrm>
            <a:off x="300566" y="2095264"/>
            <a:ext cx="3615825" cy="1963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205B7AE-E90E-4D82-8F7C-3E49C99A1B21}"/>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Laying the Foundations report</a:t>
            </a:r>
            <a:endParaRPr lang="en-GB" dirty="0"/>
          </a:p>
        </p:txBody>
      </p:sp>
      <p:sp>
        <p:nvSpPr>
          <p:cNvPr id="29" name="!!Rectangle 4">
            <a:extLst>
              <a:ext uri="{FF2B5EF4-FFF2-40B4-BE49-F238E27FC236}">
                <a16:creationId xmlns:a16="http://schemas.microsoft.com/office/drawing/2014/main" id="{206409FF-BFB7-456D-8326-94A954120354}"/>
              </a:ext>
            </a:extLst>
          </p:cNvPr>
          <p:cNvSpPr/>
          <p:nvPr/>
        </p:nvSpPr>
        <p:spPr>
          <a:xfrm>
            <a:off x="300567" y="1379013"/>
            <a:ext cx="3615824" cy="7085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Rural </a:t>
            </a:r>
          </a:p>
        </p:txBody>
      </p:sp>
      <p:sp>
        <p:nvSpPr>
          <p:cNvPr id="30" name="!!Rectangle 4">
            <a:extLst>
              <a:ext uri="{FF2B5EF4-FFF2-40B4-BE49-F238E27FC236}">
                <a16:creationId xmlns:a16="http://schemas.microsoft.com/office/drawing/2014/main" id="{03491702-DBE7-486E-B959-37074DB6DA84}"/>
              </a:ext>
            </a:extLst>
          </p:cNvPr>
          <p:cNvSpPr/>
          <p:nvPr/>
        </p:nvSpPr>
        <p:spPr>
          <a:xfrm>
            <a:off x="4071667" y="1379013"/>
            <a:ext cx="3615822" cy="7085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Coastal</a:t>
            </a:r>
          </a:p>
        </p:txBody>
      </p:sp>
      <p:sp>
        <p:nvSpPr>
          <p:cNvPr id="31" name="!!Rectangle 4">
            <a:extLst>
              <a:ext uri="{FF2B5EF4-FFF2-40B4-BE49-F238E27FC236}">
                <a16:creationId xmlns:a16="http://schemas.microsoft.com/office/drawing/2014/main" id="{D2F469B8-9161-447F-B817-90741CF055CF}"/>
              </a:ext>
            </a:extLst>
          </p:cNvPr>
          <p:cNvSpPr/>
          <p:nvPr/>
        </p:nvSpPr>
        <p:spPr>
          <a:xfrm flipH="1">
            <a:off x="7888175" y="1379012"/>
            <a:ext cx="3615824" cy="70858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Culturally dead places</a:t>
            </a:r>
          </a:p>
        </p:txBody>
      </p:sp>
      <p:sp>
        <p:nvSpPr>
          <p:cNvPr id="38" name="Rectangle 49">
            <a:extLst>
              <a:ext uri="{FF2B5EF4-FFF2-40B4-BE49-F238E27FC236}">
                <a16:creationId xmlns:a16="http://schemas.microsoft.com/office/drawing/2014/main" id="{23628F00-25EF-4C19-9C7D-9417BEE474BF}"/>
              </a:ext>
            </a:extLst>
          </p:cNvPr>
          <p:cNvSpPr/>
          <p:nvPr/>
        </p:nvSpPr>
        <p:spPr>
          <a:xfrm>
            <a:off x="4071665" y="4058802"/>
            <a:ext cx="3615824" cy="14362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Lack of investment leading to high rates of deprivation </a:t>
            </a:r>
          </a:p>
        </p:txBody>
      </p:sp>
      <p:sp>
        <p:nvSpPr>
          <p:cNvPr id="39" name="Rectangle 49">
            <a:extLst>
              <a:ext uri="{FF2B5EF4-FFF2-40B4-BE49-F238E27FC236}">
                <a16:creationId xmlns:a16="http://schemas.microsoft.com/office/drawing/2014/main" id="{889D8725-7358-420A-B4B1-6A67023BB5BB}"/>
              </a:ext>
            </a:extLst>
          </p:cNvPr>
          <p:cNvSpPr/>
          <p:nvPr/>
        </p:nvSpPr>
        <p:spPr>
          <a:xfrm>
            <a:off x="7877954" y="4058801"/>
            <a:ext cx="3626045" cy="14201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 cultural or distinctive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place making features</a:t>
            </a:r>
          </a:p>
        </p:txBody>
      </p:sp>
      <p:sp>
        <p:nvSpPr>
          <p:cNvPr id="40" name="Rectangle 49">
            <a:extLst>
              <a:ext uri="{FF2B5EF4-FFF2-40B4-BE49-F238E27FC236}">
                <a16:creationId xmlns:a16="http://schemas.microsoft.com/office/drawing/2014/main" id="{A2C6802A-E72B-452A-94EA-D9AE09372F61}"/>
              </a:ext>
            </a:extLst>
          </p:cNvPr>
          <p:cNvSpPr/>
          <p:nvPr/>
        </p:nvSpPr>
        <p:spPr>
          <a:xfrm>
            <a:off x="300567" y="5660441"/>
            <a:ext cx="11203432" cy="9004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Combination of all three</a:t>
            </a:r>
          </a:p>
        </p:txBody>
      </p:sp>
      <p:pic>
        <p:nvPicPr>
          <p:cNvPr id="1030" name="Picture 6" descr="The Sleepy Coastal Village of Staithes – My Travel Scrapbook">
            <a:extLst>
              <a:ext uri="{FF2B5EF4-FFF2-40B4-BE49-F238E27FC236}">
                <a16:creationId xmlns:a16="http://schemas.microsoft.com/office/drawing/2014/main" id="{49EFB072-9182-4268-A90A-8BECC225B57B}"/>
              </a:ext>
            </a:extLst>
          </p:cNvPr>
          <p:cNvPicPr>
            <a:picLocks noChangeAspect="1" noChangeArrowheads="1"/>
          </p:cNvPicPr>
          <p:nvPr/>
        </p:nvPicPr>
        <p:blipFill rotWithShape="1">
          <a:blip r:embed="rId5"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4071665" y="2095264"/>
            <a:ext cx="3626046" cy="196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172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4">
            <a:extLst>
              <a:ext uri="{FF2B5EF4-FFF2-40B4-BE49-F238E27FC236}">
                <a16:creationId xmlns:a16="http://schemas.microsoft.com/office/drawing/2014/main" id="{760E0230-613F-47F5-B4DC-A01E40AAF8D3}"/>
              </a:ext>
            </a:extLst>
          </p:cNvPr>
          <p:cNvSpPr/>
          <p:nvPr/>
        </p:nvSpPr>
        <p:spPr>
          <a:xfrm>
            <a:off x="128037" y="1353769"/>
            <a:ext cx="2908459"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Initial stakeholder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engagement</a:t>
            </a:r>
          </a:p>
        </p:txBody>
      </p:sp>
      <p:sp>
        <p:nvSpPr>
          <p:cNvPr id="2" name="Title 1">
            <a:extLst>
              <a:ext uri="{FF2B5EF4-FFF2-40B4-BE49-F238E27FC236}">
                <a16:creationId xmlns:a16="http://schemas.microsoft.com/office/drawing/2014/main" id="{3205B7AE-E90E-4D82-8F7C-3E49C99A1B21}"/>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Laying the Foundations report</a:t>
            </a:r>
            <a:endParaRPr lang="en-GB" dirty="0"/>
          </a:p>
        </p:txBody>
      </p:sp>
      <p:sp>
        <p:nvSpPr>
          <p:cNvPr id="13" name="!!Rectangle 4">
            <a:extLst>
              <a:ext uri="{FF2B5EF4-FFF2-40B4-BE49-F238E27FC236}">
                <a16:creationId xmlns:a16="http://schemas.microsoft.com/office/drawing/2014/main" id="{24CEF17F-F15D-49F4-9C68-73343F4657C4}"/>
              </a:ext>
            </a:extLst>
          </p:cNvPr>
          <p:cNvSpPr/>
          <p:nvPr/>
        </p:nvSpPr>
        <p:spPr>
          <a:xfrm>
            <a:off x="1190444" y="2816611"/>
            <a:ext cx="1708030" cy="7617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Define</a:t>
            </a:r>
          </a:p>
        </p:txBody>
      </p:sp>
      <p:sp>
        <p:nvSpPr>
          <p:cNvPr id="14" name="!!Rectangle 4">
            <a:extLst>
              <a:ext uri="{FF2B5EF4-FFF2-40B4-BE49-F238E27FC236}">
                <a16:creationId xmlns:a16="http://schemas.microsoft.com/office/drawing/2014/main" id="{B36C282E-0032-4A38-83DD-0785DC04E77B}"/>
              </a:ext>
            </a:extLst>
          </p:cNvPr>
          <p:cNvSpPr/>
          <p:nvPr/>
        </p:nvSpPr>
        <p:spPr>
          <a:xfrm>
            <a:off x="1190443" y="3847245"/>
            <a:ext cx="1708031"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Design</a:t>
            </a:r>
          </a:p>
        </p:txBody>
      </p:sp>
      <p:sp>
        <p:nvSpPr>
          <p:cNvPr id="15" name="!!Rectangle 4">
            <a:extLst>
              <a:ext uri="{FF2B5EF4-FFF2-40B4-BE49-F238E27FC236}">
                <a16:creationId xmlns:a16="http://schemas.microsoft.com/office/drawing/2014/main" id="{3BE07521-7DCE-47D2-9C2B-92CF84F082B3}"/>
              </a:ext>
            </a:extLst>
          </p:cNvPr>
          <p:cNvSpPr/>
          <p:nvPr/>
        </p:nvSpPr>
        <p:spPr>
          <a:xfrm>
            <a:off x="1190443" y="4881298"/>
            <a:ext cx="1708031"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Deliver</a:t>
            </a:r>
          </a:p>
        </p:txBody>
      </p:sp>
      <p:sp>
        <p:nvSpPr>
          <p:cNvPr id="25" name="Oval 24">
            <a:extLst>
              <a:ext uri="{FF2B5EF4-FFF2-40B4-BE49-F238E27FC236}">
                <a16:creationId xmlns:a16="http://schemas.microsoft.com/office/drawing/2014/main" id="{25EB2BC9-C76D-46F0-9A99-7199F9052CC4}"/>
              </a:ext>
            </a:extLst>
          </p:cNvPr>
          <p:cNvSpPr/>
          <p:nvPr/>
        </p:nvSpPr>
        <p:spPr>
          <a:xfrm>
            <a:off x="299241" y="2816611"/>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6" name="Oval 25">
            <a:extLst>
              <a:ext uri="{FF2B5EF4-FFF2-40B4-BE49-F238E27FC236}">
                <a16:creationId xmlns:a16="http://schemas.microsoft.com/office/drawing/2014/main" id="{95FBA3A3-04A0-4F47-9AC7-E6E6D3F04223}"/>
              </a:ext>
            </a:extLst>
          </p:cNvPr>
          <p:cNvSpPr/>
          <p:nvPr/>
        </p:nvSpPr>
        <p:spPr>
          <a:xfrm>
            <a:off x="299241" y="3869832"/>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7" name="Oval 26">
            <a:extLst>
              <a:ext uri="{FF2B5EF4-FFF2-40B4-BE49-F238E27FC236}">
                <a16:creationId xmlns:a16="http://schemas.microsoft.com/office/drawing/2014/main" id="{E52A7D39-4191-4FD6-B296-D7F8870516A3}"/>
              </a:ext>
            </a:extLst>
          </p:cNvPr>
          <p:cNvSpPr/>
          <p:nvPr/>
        </p:nvSpPr>
        <p:spPr>
          <a:xfrm>
            <a:off x="300567" y="4901973"/>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28" name="!!Rectangle 4">
            <a:extLst>
              <a:ext uri="{FF2B5EF4-FFF2-40B4-BE49-F238E27FC236}">
                <a16:creationId xmlns:a16="http://schemas.microsoft.com/office/drawing/2014/main" id="{A8F30949-56E3-4727-B1F2-DEB3A9741022}"/>
              </a:ext>
            </a:extLst>
          </p:cNvPr>
          <p:cNvSpPr/>
          <p:nvPr/>
        </p:nvSpPr>
        <p:spPr>
          <a:xfrm>
            <a:off x="3230669" y="1353769"/>
            <a:ext cx="2825038"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Places</a:t>
            </a:r>
          </a:p>
        </p:txBody>
      </p:sp>
      <p:sp>
        <p:nvSpPr>
          <p:cNvPr id="29" name="!!Rectangle 4">
            <a:extLst>
              <a:ext uri="{FF2B5EF4-FFF2-40B4-BE49-F238E27FC236}">
                <a16:creationId xmlns:a16="http://schemas.microsoft.com/office/drawing/2014/main" id="{206409FF-BFB7-456D-8326-94A954120354}"/>
              </a:ext>
            </a:extLst>
          </p:cNvPr>
          <p:cNvSpPr/>
          <p:nvPr/>
        </p:nvSpPr>
        <p:spPr>
          <a:xfrm>
            <a:off x="4293075" y="2626830"/>
            <a:ext cx="1630395" cy="7617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Rural </a:t>
            </a:r>
          </a:p>
        </p:txBody>
      </p:sp>
      <p:sp>
        <p:nvSpPr>
          <p:cNvPr id="30" name="!!Rectangle 4">
            <a:extLst>
              <a:ext uri="{FF2B5EF4-FFF2-40B4-BE49-F238E27FC236}">
                <a16:creationId xmlns:a16="http://schemas.microsoft.com/office/drawing/2014/main" id="{03491702-DBE7-486E-B959-37074DB6DA84}"/>
              </a:ext>
            </a:extLst>
          </p:cNvPr>
          <p:cNvSpPr/>
          <p:nvPr/>
        </p:nvSpPr>
        <p:spPr>
          <a:xfrm>
            <a:off x="4293075" y="3533671"/>
            <a:ext cx="1630396"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Coastal</a:t>
            </a:r>
          </a:p>
        </p:txBody>
      </p:sp>
      <p:sp>
        <p:nvSpPr>
          <p:cNvPr id="31" name="!!Rectangle 4">
            <a:extLst>
              <a:ext uri="{FF2B5EF4-FFF2-40B4-BE49-F238E27FC236}">
                <a16:creationId xmlns:a16="http://schemas.microsoft.com/office/drawing/2014/main" id="{D2F469B8-9161-447F-B817-90741CF055CF}"/>
              </a:ext>
            </a:extLst>
          </p:cNvPr>
          <p:cNvSpPr/>
          <p:nvPr/>
        </p:nvSpPr>
        <p:spPr>
          <a:xfrm>
            <a:off x="4293075" y="4443931"/>
            <a:ext cx="1630396" cy="12715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Culturally dead places</a:t>
            </a:r>
          </a:p>
        </p:txBody>
      </p:sp>
      <p:sp>
        <p:nvSpPr>
          <p:cNvPr id="32" name="Oval 31">
            <a:extLst>
              <a:ext uri="{FF2B5EF4-FFF2-40B4-BE49-F238E27FC236}">
                <a16:creationId xmlns:a16="http://schemas.microsoft.com/office/drawing/2014/main" id="{874BFEDA-19E6-45DA-B3BE-80158DDA9659}"/>
              </a:ext>
            </a:extLst>
          </p:cNvPr>
          <p:cNvSpPr/>
          <p:nvPr/>
        </p:nvSpPr>
        <p:spPr>
          <a:xfrm>
            <a:off x="3401872" y="2626830"/>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33" name="Oval 32">
            <a:extLst>
              <a:ext uri="{FF2B5EF4-FFF2-40B4-BE49-F238E27FC236}">
                <a16:creationId xmlns:a16="http://schemas.microsoft.com/office/drawing/2014/main" id="{E1DB4E46-3E8C-498A-8FED-02C520EBDD3F}"/>
              </a:ext>
            </a:extLst>
          </p:cNvPr>
          <p:cNvSpPr/>
          <p:nvPr/>
        </p:nvSpPr>
        <p:spPr>
          <a:xfrm>
            <a:off x="3401872" y="3556258"/>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4" name="Oval 33">
            <a:extLst>
              <a:ext uri="{FF2B5EF4-FFF2-40B4-BE49-F238E27FC236}">
                <a16:creationId xmlns:a16="http://schemas.microsoft.com/office/drawing/2014/main" id="{7F9F1466-F12D-4C75-A627-766EBEFC85B0}"/>
              </a:ext>
            </a:extLst>
          </p:cNvPr>
          <p:cNvSpPr/>
          <p:nvPr/>
        </p:nvSpPr>
        <p:spPr>
          <a:xfrm>
            <a:off x="3401872" y="4719709"/>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5" name="!!Rectangle 4">
            <a:extLst>
              <a:ext uri="{FF2B5EF4-FFF2-40B4-BE49-F238E27FC236}">
                <a16:creationId xmlns:a16="http://schemas.microsoft.com/office/drawing/2014/main" id="{805891EE-A2C7-4F36-AEF3-14BAB4BE8451}"/>
              </a:ext>
            </a:extLst>
          </p:cNvPr>
          <p:cNvSpPr/>
          <p:nvPr/>
        </p:nvSpPr>
        <p:spPr>
          <a:xfrm>
            <a:off x="6258572" y="1353769"/>
            <a:ext cx="2825038"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a:t>
            </a:r>
            <a:endParaRPr kumimoji="0" lang="en-GB" sz="5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People</a:t>
            </a:r>
          </a:p>
        </p:txBody>
      </p:sp>
      <p:sp>
        <p:nvSpPr>
          <p:cNvPr id="42" name="!!Rectangle 51">
            <a:extLst>
              <a:ext uri="{FF2B5EF4-FFF2-40B4-BE49-F238E27FC236}">
                <a16:creationId xmlns:a16="http://schemas.microsoft.com/office/drawing/2014/main" id="{81B3B451-131F-4225-B0A7-AAC1FA64015B}"/>
              </a:ext>
            </a:extLst>
          </p:cNvPr>
          <p:cNvSpPr/>
          <p:nvPr/>
        </p:nvSpPr>
        <p:spPr>
          <a:xfrm>
            <a:off x="7259343" y="2838959"/>
            <a:ext cx="1630395" cy="7170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Cross-generational</a:t>
            </a:r>
          </a:p>
        </p:txBody>
      </p:sp>
      <p:sp>
        <p:nvSpPr>
          <p:cNvPr id="44" name="!!Rectangle 52">
            <a:extLst>
              <a:ext uri="{FF2B5EF4-FFF2-40B4-BE49-F238E27FC236}">
                <a16:creationId xmlns:a16="http://schemas.microsoft.com/office/drawing/2014/main" id="{A426CE62-11D0-432E-9674-A1A215A067F9}"/>
              </a:ext>
            </a:extLst>
          </p:cNvPr>
          <p:cNvSpPr/>
          <p:nvPr/>
        </p:nvSpPr>
        <p:spPr>
          <a:xfrm>
            <a:off x="7287121" y="3869832"/>
            <a:ext cx="1630396" cy="7170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Senior living</a:t>
            </a:r>
          </a:p>
        </p:txBody>
      </p:sp>
      <p:sp>
        <p:nvSpPr>
          <p:cNvPr id="45" name="Oval 44">
            <a:extLst>
              <a:ext uri="{FF2B5EF4-FFF2-40B4-BE49-F238E27FC236}">
                <a16:creationId xmlns:a16="http://schemas.microsoft.com/office/drawing/2014/main" id="{90CBFAD4-5E26-4139-9EAB-623CBE1069D9}"/>
              </a:ext>
            </a:extLst>
          </p:cNvPr>
          <p:cNvSpPr/>
          <p:nvPr/>
        </p:nvSpPr>
        <p:spPr>
          <a:xfrm>
            <a:off x="6368140" y="2810512"/>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7" name="Oval 46">
            <a:extLst>
              <a:ext uri="{FF2B5EF4-FFF2-40B4-BE49-F238E27FC236}">
                <a16:creationId xmlns:a16="http://schemas.microsoft.com/office/drawing/2014/main" id="{80FB7AEE-CBB8-4CD8-A284-C8FE59F4E650}"/>
              </a:ext>
            </a:extLst>
          </p:cNvPr>
          <p:cNvSpPr/>
          <p:nvPr/>
        </p:nvSpPr>
        <p:spPr>
          <a:xfrm>
            <a:off x="6359316" y="3847245"/>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48" name="!!Rectangle 4">
            <a:extLst>
              <a:ext uri="{FF2B5EF4-FFF2-40B4-BE49-F238E27FC236}">
                <a16:creationId xmlns:a16="http://schemas.microsoft.com/office/drawing/2014/main" id="{2751107B-5C4B-4E82-9D1A-A6FD9E30CEA0}"/>
              </a:ext>
            </a:extLst>
          </p:cNvPr>
          <p:cNvSpPr/>
          <p:nvPr/>
        </p:nvSpPr>
        <p:spPr>
          <a:xfrm>
            <a:off x="9269221" y="1353769"/>
            <a:ext cx="2908459" cy="5207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Our plan</a:t>
            </a:r>
          </a:p>
        </p:txBody>
      </p:sp>
      <p:sp>
        <p:nvSpPr>
          <p:cNvPr id="49" name="!!Rectangle 44">
            <a:extLst>
              <a:ext uri="{FF2B5EF4-FFF2-40B4-BE49-F238E27FC236}">
                <a16:creationId xmlns:a16="http://schemas.microsoft.com/office/drawing/2014/main" id="{2B327AAB-E47C-454E-BF56-09BD65C416D5}"/>
              </a:ext>
            </a:extLst>
          </p:cNvPr>
          <p:cNvSpPr/>
          <p:nvPr/>
        </p:nvSpPr>
        <p:spPr>
          <a:xfrm>
            <a:off x="10292661" y="2434377"/>
            <a:ext cx="1771302" cy="10992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Conceptual framework for quality</a:t>
            </a:r>
          </a:p>
        </p:txBody>
      </p:sp>
      <p:sp>
        <p:nvSpPr>
          <p:cNvPr id="50" name="!!Pentagon 10">
            <a:extLst>
              <a:ext uri="{FF2B5EF4-FFF2-40B4-BE49-F238E27FC236}">
                <a16:creationId xmlns:a16="http://schemas.microsoft.com/office/drawing/2014/main" id="{4C6A8B5F-CE9B-4BD2-BBF5-1C0A7BFC60B9}"/>
              </a:ext>
            </a:extLst>
          </p:cNvPr>
          <p:cNvSpPr/>
          <p:nvPr/>
        </p:nvSpPr>
        <p:spPr>
          <a:xfrm>
            <a:off x="10292661" y="3702640"/>
            <a:ext cx="1771302" cy="20354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Framework for cross disciplinary competency and skills</a:t>
            </a:r>
          </a:p>
        </p:txBody>
      </p:sp>
      <p:sp>
        <p:nvSpPr>
          <p:cNvPr id="52" name="Oval 51">
            <a:extLst>
              <a:ext uri="{FF2B5EF4-FFF2-40B4-BE49-F238E27FC236}">
                <a16:creationId xmlns:a16="http://schemas.microsoft.com/office/drawing/2014/main" id="{2A6A3412-B063-4D24-9CE0-1EA6D1670112}"/>
              </a:ext>
            </a:extLst>
          </p:cNvPr>
          <p:cNvSpPr/>
          <p:nvPr/>
        </p:nvSpPr>
        <p:spPr>
          <a:xfrm>
            <a:off x="9401458" y="2501526"/>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54" name="Oval 53">
            <a:extLst>
              <a:ext uri="{FF2B5EF4-FFF2-40B4-BE49-F238E27FC236}">
                <a16:creationId xmlns:a16="http://schemas.microsoft.com/office/drawing/2014/main" id="{4DD5A95A-94C9-47A8-B831-6BB17D0E20FB}"/>
              </a:ext>
            </a:extLst>
          </p:cNvPr>
          <p:cNvSpPr/>
          <p:nvPr/>
        </p:nvSpPr>
        <p:spPr>
          <a:xfrm>
            <a:off x="9401458" y="4365043"/>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6" name="!!Rectangle 4">
            <a:extLst>
              <a:ext uri="{FF2B5EF4-FFF2-40B4-BE49-F238E27FC236}">
                <a16:creationId xmlns:a16="http://schemas.microsoft.com/office/drawing/2014/main" id="{21E50F89-C9E9-4631-A574-2B520D5C4444}"/>
              </a:ext>
            </a:extLst>
          </p:cNvPr>
          <p:cNvSpPr/>
          <p:nvPr/>
        </p:nvSpPr>
        <p:spPr>
          <a:xfrm>
            <a:off x="4121872" y="1142511"/>
            <a:ext cx="4090475" cy="638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Through lens of: </a:t>
            </a:r>
          </a:p>
        </p:txBody>
      </p:sp>
      <p:sp>
        <p:nvSpPr>
          <p:cNvPr id="37" name="!!Rectangle 53">
            <a:extLst>
              <a:ext uri="{FF2B5EF4-FFF2-40B4-BE49-F238E27FC236}">
                <a16:creationId xmlns:a16="http://schemas.microsoft.com/office/drawing/2014/main" id="{593B6FD4-E157-4780-AA54-05FFC3A6480D}"/>
              </a:ext>
            </a:extLst>
          </p:cNvPr>
          <p:cNvSpPr/>
          <p:nvPr/>
        </p:nvSpPr>
        <p:spPr>
          <a:xfrm>
            <a:off x="7287121" y="4878848"/>
            <a:ext cx="1630396" cy="7651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Diverse  needs</a:t>
            </a:r>
          </a:p>
        </p:txBody>
      </p:sp>
      <p:sp>
        <p:nvSpPr>
          <p:cNvPr id="38" name="Oval 37">
            <a:extLst>
              <a:ext uri="{FF2B5EF4-FFF2-40B4-BE49-F238E27FC236}">
                <a16:creationId xmlns:a16="http://schemas.microsoft.com/office/drawing/2014/main" id="{815B2528-78E6-4D61-97A4-BEF26F71B7F0}"/>
              </a:ext>
            </a:extLst>
          </p:cNvPr>
          <p:cNvSpPr/>
          <p:nvPr/>
        </p:nvSpPr>
        <p:spPr>
          <a:xfrm>
            <a:off x="6359147" y="4875965"/>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Tree>
    <p:extLst>
      <p:ext uri="{BB962C8B-B14F-4D97-AF65-F5344CB8AC3E}">
        <p14:creationId xmlns:p14="http://schemas.microsoft.com/office/powerpoint/2010/main" val="3910862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DX">
  <a:themeElements>
    <a:clrScheme name="Custom 4">
      <a:dk1>
        <a:sysClr val="windowText" lastClr="000000"/>
      </a:dk1>
      <a:lt1>
        <a:sysClr val="window" lastClr="FFFFFF"/>
      </a:lt1>
      <a:dk2>
        <a:srgbClr val="44546A"/>
      </a:dk2>
      <a:lt2>
        <a:srgbClr val="E7E6E6"/>
      </a:lt2>
      <a:accent1>
        <a:srgbClr val="264CC4"/>
      </a:accent1>
      <a:accent2>
        <a:srgbClr val="D6043B"/>
      </a:accent2>
      <a:accent3>
        <a:srgbClr val="D8D8D8"/>
      </a:accent3>
      <a:accent4>
        <a:srgbClr val="FFC000"/>
      </a:accent4>
      <a:accent5>
        <a:srgbClr val="4472C4"/>
      </a:accent5>
      <a:accent6>
        <a:srgbClr val="70AD47"/>
      </a:accent6>
      <a:hlink>
        <a:srgbClr val="264CC4"/>
      </a:hlink>
      <a:folHlink>
        <a:srgbClr val="E7330F"/>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DX">
  <a:themeElements>
    <a:clrScheme name="Custom 4">
      <a:dk1>
        <a:sysClr val="windowText" lastClr="000000"/>
      </a:dk1>
      <a:lt1>
        <a:sysClr val="window" lastClr="FFFFFF"/>
      </a:lt1>
      <a:dk2>
        <a:srgbClr val="44546A"/>
      </a:dk2>
      <a:lt2>
        <a:srgbClr val="E7E6E6"/>
      </a:lt2>
      <a:accent1>
        <a:srgbClr val="264CC4"/>
      </a:accent1>
      <a:accent2>
        <a:srgbClr val="D6043B"/>
      </a:accent2>
      <a:accent3>
        <a:srgbClr val="D8D8D8"/>
      </a:accent3>
      <a:accent4>
        <a:srgbClr val="FFC000"/>
      </a:accent4>
      <a:accent5>
        <a:srgbClr val="4472C4"/>
      </a:accent5>
      <a:accent6>
        <a:srgbClr val="70AD47"/>
      </a:accent6>
      <a:hlink>
        <a:srgbClr val="264CC4"/>
      </a:hlink>
      <a:folHlink>
        <a:srgbClr val="E7330F"/>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1d8e3042-42b7-454a-aee4-65c8bdb836b4">
      <UserInfo>
        <DisplayName>George Evans-Jones</DisplayName>
        <AccountId>662</AccountId>
        <AccountType/>
      </UserInfo>
      <UserInfo>
        <DisplayName>Nicholas Werran</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0B206FE2BC9E4FB3320D23A49A24A0" ma:contentTypeVersion="15" ma:contentTypeDescription="Create a new document." ma:contentTypeScope="" ma:versionID="ce42a6083904b4787c8455f9e39b3931">
  <xsd:schema xmlns:xsd="http://www.w3.org/2001/XMLSchema" xmlns:xs="http://www.w3.org/2001/XMLSchema" xmlns:p="http://schemas.microsoft.com/office/2006/metadata/properties" xmlns:ns1="http://schemas.microsoft.com/sharepoint/v3" xmlns:ns2="4959bdb6-fbf6-46f8-bef5-083049efc1c5" xmlns:ns3="1d8e3042-42b7-454a-aee4-65c8bdb836b4" targetNamespace="http://schemas.microsoft.com/office/2006/metadata/properties" ma:root="true" ma:fieldsID="d615709176e70d24403ab797da78e16d" ns1:_="" ns2:_="" ns3:_="">
    <xsd:import namespace="http://schemas.microsoft.com/sharepoint/v3"/>
    <xsd:import namespace="4959bdb6-fbf6-46f8-bef5-083049efc1c5"/>
    <xsd:import namespace="1d8e3042-42b7-454a-aee4-65c8bdb836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59bdb6-fbf6-46f8-bef5-083049efc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8e3042-42b7-454a-aee4-65c8bdb836b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667284-EF25-41BA-A98C-AEC4B36FEDFA}">
  <ds:schemaRefs>
    <ds:schemaRef ds:uri="http://schemas.microsoft.com/sharepoint/v3/contenttype/forms"/>
  </ds:schemaRefs>
</ds:datastoreItem>
</file>

<file path=customXml/itemProps2.xml><?xml version="1.0" encoding="utf-8"?>
<ds:datastoreItem xmlns:ds="http://schemas.openxmlformats.org/officeDocument/2006/customXml" ds:itemID="{4CFD7C48-B0FA-4103-9C72-12436853D0F5}">
  <ds:schemaRefs>
    <ds:schemaRef ds:uri="1d8e3042-42b7-454a-aee4-65c8bdb836b4"/>
    <ds:schemaRef ds:uri="http://schemas.microsoft.com/office/2006/metadata/properties"/>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http://schemas.microsoft.com/sharepoint/v3"/>
    <ds:schemaRef ds:uri="http://www.w3.org/XML/1998/namespace"/>
    <ds:schemaRef ds:uri="http://schemas.openxmlformats.org/package/2006/metadata/core-properties"/>
    <ds:schemaRef ds:uri="4959bdb6-fbf6-46f8-bef5-083049efc1c5"/>
  </ds:schemaRefs>
</ds:datastoreItem>
</file>

<file path=customXml/itemProps3.xml><?xml version="1.0" encoding="utf-8"?>
<ds:datastoreItem xmlns:ds="http://schemas.openxmlformats.org/officeDocument/2006/customXml" ds:itemID="{102D8C72-DC4A-450C-A573-81C4F850EA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959bdb6-fbf6-46f8-bef5-083049efc1c5"/>
    <ds:schemaRef ds:uri="1d8e3042-42b7-454a-aee4-65c8bdb836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3714</Words>
  <Application>Microsoft Office PowerPoint</Application>
  <PresentationFormat>Widescreen</PresentationFormat>
  <Paragraphs>675</Paragraphs>
  <Slides>51</Slides>
  <Notes>45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51</vt:i4>
      </vt:variant>
    </vt:vector>
  </HeadingPairs>
  <TitlesOfParts>
    <vt:vector size="60" baseType="lpstr">
      <vt:lpstr>Aharoni</vt:lpstr>
      <vt:lpstr>Arial</vt:lpstr>
      <vt:lpstr>Calibri</vt:lpstr>
      <vt:lpstr>Calibri Light</vt:lpstr>
      <vt:lpstr>Century Gothic</vt:lpstr>
      <vt:lpstr>Gadugi</vt:lpstr>
      <vt:lpstr>Tw Cen MT</vt:lpstr>
      <vt:lpstr>SDX</vt:lpstr>
      <vt:lpstr>1_SDX</vt:lpstr>
      <vt:lpstr>PowerPoint Presentation</vt:lpstr>
      <vt:lpstr>Background</vt:lpstr>
      <vt:lpstr>Background</vt:lpstr>
      <vt:lpstr>Background</vt:lpstr>
      <vt:lpstr>Background </vt:lpstr>
      <vt:lpstr>Laying the Foundations report</vt:lpstr>
      <vt:lpstr>Laying the Foundations report</vt:lpstr>
      <vt:lpstr>Laying the Foundations report</vt:lpstr>
      <vt:lpstr>Laying the Foundations report</vt:lpstr>
      <vt:lpstr>Laying the Foundations report</vt:lpstr>
      <vt:lpstr>Laying the Foundations report</vt:lpstr>
      <vt:lpstr>Laying the Foundations report</vt:lpstr>
      <vt:lpstr>Laying the Foundations report</vt:lpstr>
      <vt:lpstr>Laying the Foundations report</vt:lpstr>
      <vt:lpstr>Laying the Foundations report</vt:lpstr>
      <vt:lpstr>Laying the Foundations report</vt:lpstr>
      <vt:lpstr>Laying the Foundations report</vt:lpstr>
      <vt:lpstr>Laying the Foundations report</vt:lpstr>
      <vt:lpstr>Learning from lockdown</vt:lpstr>
      <vt:lpstr>Proposed 2021-22 programme </vt:lpstr>
      <vt:lpstr>Discussion points to inform programme</vt:lpstr>
      <vt:lpstr>Learning from Lockdown Roundtable</vt:lpstr>
      <vt:lpstr>Learning from Lockdown Roundtable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we want to work with</vt:lpstr>
      <vt:lpstr>Who we want to work with</vt:lpstr>
      <vt:lpstr>Programme Vision</vt:lpstr>
      <vt:lpstr>Programme Vision</vt:lpstr>
      <vt:lpstr>Programme Vision</vt:lpstr>
      <vt:lpstr>Programme Vision</vt:lpstr>
      <vt:lpstr>Next steps</vt:lpstr>
      <vt:lpstr>Programme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Cornwall Playbook Inception Steering Group</dc:title>
  <dc:creator/>
  <cp:lastModifiedBy/>
  <cp:revision>1</cp:revision>
  <dcterms:created xsi:type="dcterms:W3CDTF">2017-04-11T11:07:13Z</dcterms:created>
  <dcterms:modified xsi:type="dcterms:W3CDTF">2021-07-06T10:52:13Z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0x010100D40B206FE2BC9E4FB3320D23A49A24A0</vt:lpwstr>
  </property>
</Properties>
</file>