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805" r:id="rId5"/>
    <p:sldMasterId id="2147483814" r:id="rId6"/>
  </p:sldMasterIdLst>
  <p:notesMasterIdLst>
    <p:notesMasterId r:id="rId50"/>
  </p:notesMasterIdLst>
  <p:handoutMasterIdLst>
    <p:handoutMasterId r:id="rId51"/>
  </p:handoutMasterIdLst>
  <p:sldIdLst>
    <p:sldId id="1470" r:id="rId7"/>
    <p:sldId id="597" r:id="rId8"/>
    <p:sldId id="259" r:id="rId9"/>
    <p:sldId id="1456" r:id="rId10"/>
    <p:sldId id="620" r:id="rId11"/>
    <p:sldId id="1457" r:id="rId12"/>
    <p:sldId id="621" r:id="rId13"/>
    <p:sldId id="1458" r:id="rId14"/>
    <p:sldId id="1178" r:id="rId15"/>
    <p:sldId id="1459" r:id="rId16"/>
    <p:sldId id="1343" r:id="rId17"/>
    <p:sldId id="654" r:id="rId18"/>
    <p:sldId id="659" r:id="rId19"/>
    <p:sldId id="680" r:id="rId20"/>
    <p:sldId id="639" r:id="rId21"/>
    <p:sldId id="885" r:id="rId22"/>
    <p:sldId id="886" r:id="rId23"/>
    <p:sldId id="660" r:id="rId24"/>
    <p:sldId id="678" r:id="rId25"/>
    <p:sldId id="661" r:id="rId26"/>
    <p:sldId id="615" r:id="rId27"/>
    <p:sldId id="638" r:id="rId28"/>
    <p:sldId id="1445" r:id="rId29"/>
    <p:sldId id="1465" r:id="rId30"/>
    <p:sldId id="1466" r:id="rId31"/>
    <p:sldId id="1467" r:id="rId32"/>
    <p:sldId id="1450" r:id="rId33"/>
    <p:sldId id="1451" r:id="rId34"/>
    <p:sldId id="1377" r:id="rId35"/>
    <p:sldId id="1454" r:id="rId36"/>
    <p:sldId id="1453" r:id="rId37"/>
    <p:sldId id="1455" r:id="rId38"/>
    <p:sldId id="1460" r:id="rId39"/>
    <p:sldId id="1468" r:id="rId40"/>
    <p:sldId id="1579" r:id="rId41"/>
    <p:sldId id="1600" r:id="rId42"/>
    <p:sldId id="1629" r:id="rId43"/>
    <p:sldId id="1628" r:id="rId44"/>
    <p:sldId id="1604" r:id="rId45"/>
    <p:sldId id="1607" r:id="rId46"/>
    <p:sldId id="1621" r:id="rId47"/>
    <p:sldId id="1627" r:id="rId48"/>
    <p:sldId id="1595" r:id="rId4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3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43B"/>
    <a:srgbClr val="C7A1E3"/>
    <a:srgbClr val="7030A0"/>
    <a:srgbClr val="008A3E"/>
    <a:srgbClr val="A0032C"/>
    <a:srgbClr val="00642D"/>
    <a:srgbClr val="CC9B00"/>
    <a:srgbClr val="00B050"/>
    <a:srgbClr val="FFFFFF"/>
    <a:srgbClr val="264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917C1-B5DB-4F8A-8F43-C561AD100745}" v="30" dt="2020-11-13T12:30:07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89054" autoAdjust="0"/>
  </p:normalViewPr>
  <p:slideViewPr>
    <p:cSldViewPr snapToGrid="0">
      <p:cViewPr varScale="1">
        <p:scale>
          <a:sx n="61" d="100"/>
          <a:sy n="61" d="100"/>
        </p:scale>
        <p:origin x="96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87"/>
    </p:cViewPr>
  </p:sorterViewPr>
  <p:notesViewPr>
    <p:cSldViewPr snapToGrid="0">
      <p:cViewPr>
        <p:scale>
          <a:sx n="1" d="2"/>
          <a:sy n="1" d="2"/>
        </p:scale>
        <p:origin x="2746" y="3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Households in Somerset</c:v>
                </c:pt>
              </c:strCache>
            </c:strRef>
          </c:tx>
          <c:spPr>
            <a:solidFill>
              <a:srgbClr val="00B853"/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7-4DAD-8297-6E23180BE81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9D7-4DAD-8297-6E23180BE81E}"/>
              </c:ext>
            </c:extLst>
          </c:dPt>
          <c:cat>
            <c:strRef>
              <c:f>Sheet1!$A$2:$A$3</c:f>
              <c:strCache>
                <c:ptCount val="2"/>
                <c:pt idx="0">
                  <c:v>Only residents 65+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7-4DAD-8297-6E23180BE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Average travel time in minutes by</a:t>
            </a:r>
            <a:r>
              <a:rPr lang="en-GB" sz="2400" b="1" baseline="0">
                <a:latin typeface="Arial" panose="020B0604020202020204" pitchFamily="34" charset="0"/>
                <a:cs typeface="Arial" panose="020B0604020202020204" pitchFamily="34" charset="0"/>
              </a:rPr>
              <a:t> public transport/walking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Sheet1!$B$3:$H$3</c:f>
              <c:strCache>
                <c:ptCount val="7"/>
                <c:pt idx="0">
                  <c:v>Primary school</c:v>
                </c:pt>
                <c:pt idx="1">
                  <c:v>Secondary school</c:v>
                </c:pt>
                <c:pt idx="2">
                  <c:v>Further Education</c:v>
                </c:pt>
                <c:pt idx="3">
                  <c:v>GP</c:v>
                </c:pt>
                <c:pt idx="4">
                  <c:v>Hospital</c:v>
                </c:pt>
                <c:pt idx="5">
                  <c:v>Food store</c:v>
                </c:pt>
                <c:pt idx="6">
                  <c:v>Town Centre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0">
                  <c:v>9.8000000000000007</c:v>
                </c:pt>
                <c:pt idx="1">
                  <c:v>18.2</c:v>
                </c:pt>
                <c:pt idx="2">
                  <c:v>21.1</c:v>
                </c:pt>
                <c:pt idx="3">
                  <c:v>11</c:v>
                </c:pt>
                <c:pt idx="4">
                  <c:v>38.5</c:v>
                </c:pt>
                <c:pt idx="5">
                  <c:v>9.4</c:v>
                </c:pt>
                <c:pt idx="6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B-49C3-93B7-9D044BAD4A4F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Somerset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Sheet1!$B$3:$H$3</c:f>
              <c:strCache>
                <c:ptCount val="7"/>
                <c:pt idx="0">
                  <c:v>Primary school</c:v>
                </c:pt>
                <c:pt idx="1">
                  <c:v>Secondary school</c:v>
                </c:pt>
                <c:pt idx="2">
                  <c:v>Further Education</c:v>
                </c:pt>
                <c:pt idx="3">
                  <c:v>GP</c:v>
                </c:pt>
                <c:pt idx="4">
                  <c:v>Hospital</c:v>
                </c:pt>
                <c:pt idx="5">
                  <c:v>Food store</c:v>
                </c:pt>
                <c:pt idx="6">
                  <c:v>Town Centre</c:v>
                </c:pt>
              </c:strCache>
            </c:strRef>
          </c:cat>
          <c:val>
            <c:numRef>
              <c:f>Sheet1!$B$5:$H$5</c:f>
              <c:numCache>
                <c:formatCode>0</c:formatCode>
                <c:ptCount val="7"/>
                <c:pt idx="0">
                  <c:v>12</c:v>
                </c:pt>
                <c:pt idx="1">
                  <c:v>23</c:v>
                </c:pt>
                <c:pt idx="2">
                  <c:v>29</c:v>
                </c:pt>
                <c:pt idx="3">
                  <c:v>16</c:v>
                </c:pt>
                <c:pt idx="4">
                  <c:v>58</c:v>
                </c:pt>
                <c:pt idx="5">
                  <c:v>13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B-49C3-93B7-9D044BAD4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827631"/>
        <c:axId val="944450063"/>
      </c:barChart>
      <c:catAx>
        <c:axId val="94582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450063"/>
        <c:crosses val="autoZero"/>
        <c:auto val="1"/>
        <c:lblAlgn val="ctr"/>
        <c:lblOffset val="100"/>
        <c:noMultiLvlLbl val="0"/>
      </c:catAx>
      <c:valAx>
        <c:axId val="9444500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Travel time (mins)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582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6FFC-4DB5-4C4D-A127-4BF153A5C51E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1DA8D-7623-4D22-9FAD-DC857A421F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5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0185-5F6E-41AD-B52A-ADAAB99A04B4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FFA7-AB15-4494-AEED-2DBD36C977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25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8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07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0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3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59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6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45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34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 number of apprenticeships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00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4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49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525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970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BFFA7-AB15-4494-AEED-2DBD36C977F4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061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GB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2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GB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76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204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85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4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Clacton report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32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9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16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4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3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6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35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5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7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I title s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3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3416-C910-7042-903E-EEE17F90BB7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79D5C6-CB96-4B9D-BE87-005378C6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5622"/>
            <a:ext cx="9222154" cy="365124"/>
          </a:xfrm>
          <a:prstGeom prst="rect">
            <a:avLst/>
          </a:prstGeom>
          <a:noFill/>
        </p:spPr>
        <p:txBody>
          <a:bodyPr lIns="0" anchor="ctr"/>
          <a:lstStyle>
            <a:lvl1pPr algn="l">
              <a:defRPr sz="2500" cap="all" baseline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MES 2 no agend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5467" y="234044"/>
            <a:ext cx="11937999" cy="662395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8534" y="135466"/>
            <a:ext cx="11954933" cy="6722534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S backg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5467" y="234045"/>
            <a:ext cx="11937999" cy="64652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 userDrawn="1"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5774014" y="1146739"/>
            <a:ext cx="1622983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5885410" y="2373069"/>
            <a:ext cx="1438131" cy="6011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Priorities 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5885410" y="3133192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Blueprint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5885410" y="3878408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Systems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5885410" y="4611043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Siloed Budgets</a:t>
            </a:r>
          </a:p>
        </p:txBody>
      </p:sp>
      <p:sp>
        <p:nvSpPr>
          <p:cNvPr id="65" name="Rectangle 64"/>
          <p:cNvSpPr/>
          <p:nvPr userDrawn="1"/>
        </p:nvSpPr>
        <p:spPr>
          <a:xfrm>
            <a:off x="5885410" y="5390661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&amp; Risk of Failure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3F9A13-A96F-42B2-85B5-76D5AA94F4E9}"/>
              </a:ext>
            </a:extLst>
          </p:cNvPr>
          <p:cNvSpPr/>
          <p:nvPr userDrawn="1"/>
        </p:nvSpPr>
        <p:spPr>
          <a:xfrm>
            <a:off x="9986079" y="2974174"/>
            <a:ext cx="1947492" cy="2337413"/>
          </a:xfrm>
          <a:prstGeom prst="rect">
            <a:avLst/>
          </a:prstGeom>
          <a:solidFill>
            <a:srgbClr val="D6043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A019FF-E4AA-4FE1-9E7D-41D0651C8704}"/>
              </a:ext>
            </a:extLst>
          </p:cNvPr>
          <p:cNvSpPr/>
          <p:nvPr userDrawn="1"/>
        </p:nvSpPr>
        <p:spPr>
          <a:xfrm>
            <a:off x="490842" y="1769863"/>
            <a:ext cx="1720344" cy="63720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Government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2FDCF1-45EC-4FF3-B395-588F32E27CB3}"/>
              </a:ext>
            </a:extLst>
          </p:cNvPr>
          <p:cNvSpPr/>
          <p:nvPr userDrawn="1"/>
        </p:nvSpPr>
        <p:spPr>
          <a:xfrm>
            <a:off x="493696" y="2449845"/>
            <a:ext cx="1720344" cy="6366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CCGs, Trusts &amp; GPs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C7BC89-EC70-4DDC-B1C6-D8D5A8F3A288}"/>
              </a:ext>
            </a:extLst>
          </p:cNvPr>
          <p:cNvSpPr/>
          <p:nvPr userDrawn="1"/>
        </p:nvSpPr>
        <p:spPr>
          <a:xfrm>
            <a:off x="490842" y="385960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Residents &amp; Third Sector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DC9689-A8D7-4C9F-9F0B-7C9DEC5381D6}"/>
              </a:ext>
            </a:extLst>
          </p:cNvPr>
          <p:cNvSpPr/>
          <p:nvPr userDrawn="1"/>
        </p:nvSpPr>
        <p:spPr>
          <a:xfrm>
            <a:off x="490841" y="6005670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/ Private Sector Housing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2F213A-09F6-4AC2-A732-D2C96354BD1E}"/>
              </a:ext>
            </a:extLst>
          </p:cNvPr>
          <p:cNvSpPr/>
          <p:nvPr userDrawn="1"/>
        </p:nvSpPr>
        <p:spPr>
          <a:xfrm>
            <a:off x="490842" y="3129272"/>
            <a:ext cx="1720344" cy="657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Housing Associations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107E8B-ED9D-435C-A4D1-5547C52635D9}"/>
              </a:ext>
            </a:extLst>
          </p:cNvPr>
          <p:cNvSpPr/>
          <p:nvPr userDrawn="1"/>
        </p:nvSpPr>
        <p:spPr>
          <a:xfrm>
            <a:off x="490842" y="528701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564BAC-A074-4023-A4E6-B2C1A694715A}"/>
              </a:ext>
            </a:extLst>
          </p:cNvPr>
          <p:cNvSpPr/>
          <p:nvPr userDrawn="1"/>
        </p:nvSpPr>
        <p:spPr>
          <a:xfrm>
            <a:off x="490842" y="4571411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Providers</a:t>
            </a:r>
          </a:p>
        </p:txBody>
      </p:sp>
    </p:spTree>
    <p:extLst>
      <p:ext uri="{BB962C8B-B14F-4D97-AF65-F5344CB8AC3E}">
        <p14:creationId xmlns:p14="http://schemas.microsoft.com/office/powerpoint/2010/main" val="41110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I title s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  <a:prstGeom prst="rect">
            <a:avLst/>
          </a:prstGeo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3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2A4BD-BF0C-4281-8933-4AA806FDB8CF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CE4B9A-7C8C-4535-889E-A07AA67C0D12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13C81-D8B2-49FC-AB2D-86A05A2028AB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8D290-1D56-4D91-89DC-CBCAC85BB80F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72937-04A0-402B-B750-C8407D7B0B32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1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02B639-0173-4E73-981F-1BF3112E0595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12F01-60BB-49DA-8697-2DB96EC04ACF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26C306-3191-40C6-8CEA-711E01CE4DE2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F157E2-B61A-4008-B627-69B75C684633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16020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776C26-EA40-40B0-9B67-062A2B34544B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4B63C-9B94-488D-BBBE-6BE52B60AF37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D1B02-E4A2-4920-9C4D-67819C1326A9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B1C1EF-2352-499D-9745-B3554BDAE86A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17374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354830B-8A23-4B1B-871C-8F515BAF2A1A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1C937-BE5B-4D7A-9C67-028662E79E80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29DF5-F797-4DD2-BE62-BEB8577725CA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DD8297-167F-44A5-85A5-9E686E79C8A0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21634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8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BI title sl">
    <p:bg>
      <p:bgPr>
        <a:solidFill>
          <a:srgbClr val="D604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1933" y="1876098"/>
            <a:ext cx="5808133" cy="1144544"/>
          </a:xfrm>
        </p:spPr>
        <p:txBody>
          <a:bodyPr anchor="ctr">
            <a:normAutofit/>
          </a:bodyPr>
          <a:lstStyle>
            <a:lvl1pPr algn="ctr">
              <a:defRPr sz="4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21EA75-F4AF-4E19-A5E2-22C7859BB98E}"/>
              </a:ext>
            </a:extLst>
          </p:cNvPr>
          <p:cNvSpPr/>
          <p:nvPr userDrawn="1"/>
        </p:nvSpPr>
        <p:spPr>
          <a:xfrm>
            <a:off x="0" y="4409630"/>
            <a:ext cx="12348673" cy="2529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C152F77-27FD-4AEE-929E-691727A5CE3E}"/>
              </a:ext>
            </a:extLst>
          </p:cNvPr>
          <p:cNvSpPr txBox="1">
            <a:spLocks/>
          </p:cNvSpPr>
          <p:nvPr userDrawn="1"/>
        </p:nvSpPr>
        <p:spPr>
          <a:xfrm>
            <a:off x="300567" y="295244"/>
            <a:ext cx="9385300" cy="765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rgbClr val="D6043B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pic>
        <p:nvPicPr>
          <p:cNvPr id="12" name="Picture 11" descr="DG_Logo_stack_Red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53" y="297127"/>
            <a:ext cx="945447" cy="765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586" y="1739358"/>
            <a:ext cx="49427" cy="3965504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1012239" y="1615822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012239" y="3958209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015620" y="4667953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1015619" y="5419911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775251" y="3859967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10:45 – 11:00 </a:t>
            </a:r>
            <a:r>
              <a:rPr lang="en-GB" sz="2600" b="1" i="1" dirty="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775251" y="4570052"/>
            <a:ext cx="10162749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11:00 – 13:00 </a:t>
            </a:r>
            <a:r>
              <a:rPr lang="en-GB" sz="2600" b="1" i="1" dirty="0">
                <a:solidFill>
                  <a:schemeClr val="tx1"/>
                </a:solidFill>
              </a:rPr>
              <a:t>Refining and Agreeing the Areas of Focus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775250" y="5322010"/>
            <a:ext cx="10169984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13:00 – 14:30 </a:t>
            </a:r>
            <a:r>
              <a:rPr lang="en-GB" sz="2600" b="1" i="1" dirty="0">
                <a:solidFill>
                  <a:schemeClr val="tx1"/>
                </a:solidFill>
              </a:rPr>
              <a:t>Lunch &amp; Breakout with Front-Line Practitioners</a:t>
            </a: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1775251" y="1511631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09:00 – 09:30 </a:t>
            </a:r>
            <a:r>
              <a:rPr lang="en-GB" sz="2600" b="1" i="1" dirty="0">
                <a:solidFill>
                  <a:schemeClr val="tx1"/>
                </a:solidFill>
              </a:rPr>
              <a:t>Welcome &amp; Opening Remarks</a:t>
            </a:r>
          </a:p>
        </p:txBody>
      </p:sp>
      <p:pic>
        <p:nvPicPr>
          <p:cNvPr id="25" name="Picture 24" descr="DG_Logo_stack_R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1015619" y="2367780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1775251" y="3045156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10:15 – 10:45 </a:t>
            </a:r>
            <a:r>
              <a:rPr lang="en-GB" sz="2600" b="1" i="1" dirty="0">
                <a:solidFill>
                  <a:schemeClr val="tx1"/>
                </a:solidFill>
              </a:rPr>
              <a:t>General Discussion and Questions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12238" y="3154849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1775250" y="2269709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09:30 – 10:15 </a:t>
            </a:r>
            <a:r>
              <a:rPr lang="en-GB" sz="2600" b="1" i="1" dirty="0">
                <a:solidFill>
                  <a:schemeClr val="tx1"/>
                </a:solidFill>
              </a:rPr>
              <a:t>The BBI Playbook &amp; Methodology</a:t>
            </a:r>
          </a:p>
        </p:txBody>
      </p:sp>
    </p:spTree>
    <p:extLst>
      <p:ext uri="{BB962C8B-B14F-4D97-AF65-F5344CB8AC3E}">
        <p14:creationId xmlns:p14="http://schemas.microsoft.com/office/powerpoint/2010/main" val="22089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I title s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6043B">
                  <a:alpha val="84000"/>
                </a:srgbClr>
              </a:gs>
              <a:gs pos="100000">
                <a:srgbClr val="D6043B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3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318306"/>
            <a:ext cx="2950107" cy="2387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3999" y="4332924"/>
            <a:ext cx="5588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BI title s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6043B">
                  <a:alpha val="84000"/>
                </a:srgbClr>
              </a:gs>
              <a:gs pos="100000">
                <a:srgbClr val="D6043B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3806297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567" y="297127"/>
            <a:ext cx="9385300" cy="765175"/>
          </a:xfrm>
          <a:noFill/>
        </p:spPr>
        <p:txBody>
          <a:bodyPr/>
          <a:lstStyle>
            <a:lvl1pPr>
              <a:defRPr b="1" u="none" baseline="0">
                <a:solidFill>
                  <a:srgbClr val="D6043B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pic>
        <p:nvPicPr>
          <p:cNvPr id="12" name="Picture 11" descr="DG_Logo_stack_Red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53" y="297127"/>
            <a:ext cx="945447" cy="765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586" y="1739358"/>
            <a:ext cx="49427" cy="3965504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12239" y="1615822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2239" y="3893845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15620" y="4667953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15619" y="5419911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775251" y="3795944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/>
              <a:t>Progress</a:t>
            </a:r>
            <a:r>
              <a:rPr lang="en-GB" sz="2600" b="1" baseline="0" dirty="0"/>
              <a:t> to date</a:t>
            </a:r>
            <a:endParaRPr lang="en-GB" sz="2600" b="1" dirty="0"/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775251" y="4546563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/>
              <a:t>Future programmes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775251" y="5322010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/>
              <a:t>Any</a:t>
            </a:r>
            <a:r>
              <a:rPr lang="en-GB" sz="2600" b="1" baseline="0" dirty="0"/>
              <a:t> other business</a:t>
            </a:r>
            <a:endParaRPr lang="en-GB" sz="2600" b="1" dirty="0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1775251" y="1511631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/>
              <a:t>Welcome</a:t>
            </a:r>
          </a:p>
        </p:txBody>
      </p:sp>
      <p:pic>
        <p:nvPicPr>
          <p:cNvPr id="25" name="Picture 24" descr="DG_Logo_stack_R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1015619" y="2367780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1775251" y="3056949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/>
              <a:t>Past programmes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12238" y="3168498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1775250" y="2254960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/>
              <a:t>Critical</a:t>
            </a:r>
            <a:r>
              <a:rPr lang="en-GB" sz="2600" b="1" baseline="0" dirty="0"/>
              <a:t> issues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3760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BI title s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808133" cy="2387600"/>
          </a:xfrm>
        </p:spPr>
        <p:txBody>
          <a:bodyPr anchor="ctr">
            <a:normAutofit/>
          </a:bodyPr>
          <a:lstStyle>
            <a:lvl1pPr algn="l">
              <a:defRPr sz="45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</a:t>
            </a:r>
            <a:r>
              <a:rPr lang="en-US" dirty="0" err="1"/>
              <a:t>Programme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93" y="1122363"/>
            <a:ext cx="2950107" cy="2387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3999" y="3509963"/>
            <a:ext cx="5588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537648" y="4190503"/>
            <a:ext cx="5808663" cy="49067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Programme</a:t>
            </a:r>
            <a:r>
              <a:rPr lang="en-US" dirty="0"/>
              <a:t> Manager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537648" y="4754208"/>
            <a:ext cx="5808663" cy="49067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523470" y="3639012"/>
            <a:ext cx="5808663" cy="49067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Programme</a:t>
            </a:r>
            <a:r>
              <a:rPr lang="en-US" dirty="0"/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15706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g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4748" y="2129529"/>
            <a:ext cx="5808133" cy="2387600"/>
          </a:xfrm>
        </p:spPr>
        <p:txBody>
          <a:bodyPr anchor="ctr">
            <a:normAutofit/>
          </a:bodyPr>
          <a:lstStyle>
            <a:lvl1pPr algn="ctr">
              <a:defRPr sz="7500" b="1" u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dfo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00566" y="-311727"/>
            <a:ext cx="11572565" cy="908165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0567" y="263440"/>
            <a:ext cx="11641667" cy="6275905"/>
          </a:xfrm>
          <a:prstGeom prst="rect">
            <a:avLst/>
          </a:prstGeom>
          <a:solidFill>
            <a:srgbClr val="F7F7F7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3005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1873131" y="-11642"/>
            <a:ext cx="3005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72748" y="0"/>
            <a:ext cx="11669486" cy="2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52106" y="6550987"/>
            <a:ext cx="11669486" cy="2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4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4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63427"/>
            <a:ext cx="9385300" cy="794866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2A4BD-BF0C-4281-8933-4AA806FDB8CF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35429" y="2130840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time for blueprints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5429" y="4337012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change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5429" y="1196461"/>
            <a:ext cx="179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Context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5106" y="11964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Building Blocks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6858" y="119646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BBI Programme</a:t>
            </a:r>
            <a:br>
              <a:rPr lang="en-GB" sz="2000" b="1" i="1" dirty="0">
                <a:latin typeface="Century Gothic" panose="020B0502020202020204" pitchFamily="34" charset="0"/>
              </a:rPr>
            </a:br>
            <a:r>
              <a:rPr lang="en-GB" sz="2000" b="1" i="1" dirty="0">
                <a:latin typeface="Century Gothic" panose="020B0502020202020204" pitchFamily="34" charset="0"/>
              </a:rPr>
              <a:t>&amp; Playbook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8610" y="11999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Strategic</a:t>
            </a:r>
            <a:r>
              <a:rPr lang="en-GB" sz="2000" b="1" i="1" baseline="0" dirty="0">
                <a:latin typeface="Century Gothic" panose="020B0502020202020204" pitchFamily="34" charset="0"/>
              </a:rPr>
              <a:t> Goals</a:t>
            </a:r>
            <a:endParaRPr lang="en-GB" sz="2000" b="1" i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85106" y="245422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</p:txBody>
      </p:sp>
      <p:sp>
        <p:nvSpPr>
          <p:cNvPr id="21" name="Pentagon 20"/>
          <p:cNvSpPr/>
          <p:nvPr userDrawn="1"/>
        </p:nvSpPr>
        <p:spPr>
          <a:xfrm>
            <a:off x="5696858" y="3252866"/>
            <a:ext cx="2286000" cy="1565877"/>
          </a:xfrm>
          <a:prstGeom prst="homePlate">
            <a:avLst>
              <a:gd name="adj" fmla="val 29897"/>
            </a:avLst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G_Logo_stack_Red.png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04" y="3396343"/>
            <a:ext cx="1607282" cy="130081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995676" y="305157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995676" y="3648915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0096" y="423901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012159" y="482910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11239" y="5419623"/>
            <a:ext cx="2286000" cy="637127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Physical Health</a:t>
            </a: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300566" y="272215"/>
            <a:ext cx="10219267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3000" dirty="0"/>
              <a:t>Integrated Health &amp; Social Care: Making it a Reality</a:t>
            </a:r>
            <a:endParaRPr lang="en-GB" sz="3000" spc="-80" baseline="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408610" y="2130840"/>
            <a:ext cx="3370102" cy="1265503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sustainable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408610" y="3610074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demographic change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408610" y="5109248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patient-centric</a:t>
            </a:r>
          </a:p>
        </p:txBody>
      </p:sp>
    </p:spTree>
    <p:extLst>
      <p:ext uri="{BB962C8B-B14F-4D97-AF65-F5344CB8AC3E}">
        <p14:creationId xmlns:p14="http://schemas.microsoft.com/office/powerpoint/2010/main" val="48981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35429" y="2130840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5429" y="4337012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change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5429" y="1196461"/>
            <a:ext cx="179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Context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5106" y="11964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Building Blocks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6858" y="119646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BBI Programme</a:t>
            </a:r>
            <a:br>
              <a:rPr lang="en-GB" sz="2000" b="1" i="1" dirty="0">
                <a:latin typeface="Century Gothic" panose="020B0502020202020204" pitchFamily="34" charset="0"/>
              </a:rPr>
            </a:br>
            <a:r>
              <a:rPr lang="en-GB" sz="2000" b="1" i="1" dirty="0">
                <a:latin typeface="Century Gothic" panose="020B0502020202020204" pitchFamily="34" charset="0"/>
              </a:rPr>
              <a:t>&amp; Playbook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8610" y="11999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Century Gothic" panose="020B0502020202020204" pitchFamily="34" charset="0"/>
              </a:rPr>
              <a:t>Strategic</a:t>
            </a:r>
            <a:r>
              <a:rPr lang="en-GB" sz="2000" b="1" i="1" baseline="0" dirty="0">
                <a:latin typeface="Century Gothic" panose="020B0502020202020204" pitchFamily="34" charset="0"/>
              </a:rPr>
              <a:t> Goals</a:t>
            </a:r>
            <a:endParaRPr lang="en-GB" sz="2000" b="1" i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85106" y="245422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</p:txBody>
      </p:sp>
      <p:sp>
        <p:nvSpPr>
          <p:cNvPr id="21" name="Pentagon 20"/>
          <p:cNvSpPr/>
          <p:nvPr userDrawn="1"/>
        </p:nvSpPr>
        <p:spPr>
          <a:xfrm>
            <a:off x="5696858" y="3252866"/>
            <a:ext cx="2286000" cy="1565877"/>
          </a:xfrm>
          <a:prstGeom prst="homePlate">
            <a:avLst>
              <a:gd name="adj" fmla="val 29897"/>
            </a:avLst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G_Logo_stack_Red.png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04" y="3396343"/>
            <a:ext cx="1607282" cy="130081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995676" y="305157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995676" y="3648915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0096" y="423901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012159" y="482910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11239" y="5419623"/>
            <a:ext cx="2286000" cy="637127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Physical Health</a:t>
            </a: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300566" y="272215"/>
            <a:ext cx="10219267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3000" dirty="0"/>
              <a:t>Integrated Health &amp; Social Care: Making it a Reality</a:t>
            </a:r>
            <a:endParaRPr lang="en-GB" sz="3000" spc="-80" baseline="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034" y="2374769"/>
            <a:ext cx="1060904" cy="1324940"/>
          </a:xfrm>
          <a:prstGeom prst="rect">
            <a:avLst/>
          </a:prstGeom>
        </p:spPr>
      </p:pic>
      <p:sp>
        <p:nvSpPr>
          <p:cNvPr id="30" name="&quot;No&quot; Symbol 29"/>
          <p:cNvSpPr/>
          <p:nvPr userDrawn="1"/>
        </p:nvSpPr>
        <p:spPr>
          <a:xfrm>
            <a:off x="715178" y="2277076"/>
            <a:ext cx="1742616" cy="1548992"/>
          </a:xfrm>
          <a:prstGeom prst="noSmoking">
            <a:avLst>
              <a:gd name="adj" fmla="val 107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408610" y="2130840"/>
            <a:ext cx="3370102" cy="1265503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sustainable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408610" y="3610074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demographic change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8408610" y="5109248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patient-centric</a:t>
            </a:r>
          </a:p>
        </p:txBody>
      </p:sp>
    </p:spTree>
    <p:extLst>
      <p:ext uri="{BB962C8B-B14F-4D97-AF65-F5344CB8AC3E}">
        <p14:creationId xmlns:p14="http://schemas.microsoft.com/office/powerpoint/2010/main" val="20086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Education to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143526"/>
            <a:ext cx="12346332" cy="824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8" y="301625"/>
            <a:ext cx="8697912" cy="7651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12DEA8AC-A779-4275-9EC7-D3FC4F47E967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5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91C99808-198C-45B4-B39B-B8CE7A68D9B2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0B6F4B86-C98F-4F2F-8FF7-F022BEB46E91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7330F"/>
                  </a:solidFill>
                </a:uFill>
                <a:latin typeface="Gadugi" panose="020B0502040204020203" pitchFamily="34" charset="0"/>
                <a:ea typeface="+mn-ea"/>
                <a:cs typeface="+mn-cs"/>
              </a:rPr>
              <a:t>X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7330F"/>
                  </a:solidFill>
                </a:uFill>
                <a:latin typeface="Gadugi" panose="020B0502040204020203" pitchFamily="34" charset="0"/>
                <a:ea typeface="+mn-ea"/>
                <a:cs typeface="+mn-cs"/>
              </a:rPr>
              <a:t>X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472EDBFF-3929-4890-944A-B5FAD0CCE51F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8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56F5A7-DD38-468E-A8C9-C3B8F14BB7BD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8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EE56DAC2-2BBD-4E65-9953-4915EC57801F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5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61E4F7DE-DB70-40EB-9C75-52B8B89E8A57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CE4B9A-7C8C-4535-889E-A07AA67C0D12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13C81-D8B2-49FC-AB2D-86A05A2028AB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88D290-1D56-4D91-89DC-CBCAC85BB80F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72937-04A0-402B-B750-C8407D7B0B32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91EFAF3F-C1DF-44C3-95D8-4A0C1843B87C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6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D68F7440-BF6D-4B86-8A57-F26905E55056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6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678C8F8C-7202-4F2B-9ED9-4EA987534094}" type="datetime4">
              <a:rPr lang="en-GB" smtClean="0"/>
              <a:t>10 November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25727"/>
            <a:ext cx="2844800" cy="365125"/>
          </a:xfrm>
          <a:prstGeom prst="rect">
            <a:avLst/>
          </a:prstGeom>
        </p:spPr>
        <p:txBody>
          <a:bodyPr/>
          <a:lstStyle/>
          <a:p>
            <a:fld id="{079B3416-C910-7042-903E-EEE17F90BB7A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98000" cy="947776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7685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MES 2 no agenda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5467" y="234044"/>
            <a:ext cx="11937999" cy="662395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8534" y="135466"/>
            <a:ext cx="11954933" cy="6722534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n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A02B639-0173-4E73-981F-1BF3112E0595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12F01-60BB-49DA-8697-2DB96EC04ACF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26C306-3191-40C6-8CEA-711E01CE4DE2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F157E2-B61A-4008-B627-69B75C684633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2136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776C26-EA40-40B0-9B67-062A2B34544B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4B63C-9B94-488D-BBBE-6BE52B60AF37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D1B02-E4A2-4920-9C4D-67819C1326A9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B1C1EF-2352-499D-9745-B3554BDAE86A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21890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158937"/>
            <a:ext cx="982133" cy="7948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138194-617D-446D-9CCB-A5E926E3AB25}"/>
              </a:ext>
            </a:extLst>
          </p:cNvPr>
          <p:cNvCxnSpPr/>
          <p:nvPr userDrawn="1"/>
        </p:nvCxnSpPr>
        <p:spPr>
          <a:xfrm>
            <a:off x="215537" y="6727371"/>
            <a:ext cx="11710852" cy="0"/>
          </a:xfrm>
          <a:prstGeom prst="line">
            <a:avLst/>
          </a:prstGeom>
          <a:ln w="127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354830B-8A23-4B1B-871C-8F515BAF2A1A}"/>
              </a:ext>
            </a:extLst>
          </p:cNvPr>
          <p:cNvSpPr/>
          <p:nvPr userDrawn="1"/>
        </p:nvSpPr>
        <p:spPr>
          <a:xfrm>
            <a:off x="300567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Local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1C937-BE5B-4D7A-9C67-028662E79E80}"/>
              </a:ext>
            </a:extLst>
          </p:cNvPr>
          <p:cNvSpPr/>
          <p:nvPr userDrawn="1"/>
        </p:nvSpPr>
        <p:spPr>
          <a:xfrm>
            <a:off x="2239564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About SNEE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29DF5-F797-4DD2-BE62-BEB8577725CA}"/>
              </a:ext>
            </a:extLst>
          </p:cNvPr>
          <p:cNvSpPr/>
          <p:nvPr userDrawn="1"/>
        </p:nvSpPr>
        <p:spPr>
          <a:xfrm>
            <a:off x="4178561" y="158937"/>
            <a:ext cx="1816621" cy="576776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Shift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DD8297-167F-44A5-85A5-9E686E79C8A0}"/>
              </a:ext>
            </a:extLst>
          </p:cNvPr>
          <p:cNvSpPr/>
          <p:nvPr userDrawn="1"/>
        </p:nvSpPr>
        <p:spPr>
          <a:xfrm>
            <a:off x="6096000" y="158937"/>
            <a:ext cx="1816621" cy="576776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Solution</a:t>
            </a:r>
          </a:p>
        </p:txBody>
      </p:sp>
    </p:spTree>
    <p:extLst>
      <p:ext uri="{BB962C8B-B14F-4D97-AF65-F5344CB8AC3E}">
        <p14:creationId xmlns:p14="http://schemas.microsoft.com/office/powerpoint/2010/main" val="370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7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C152F77-27FD-4AEE-929E-691727A5CE3E}"/>
              </a:ext>
            </a:extLst>
          </p:cNvPr>
          <p:cNvSpPr txBox="1">
            <a:spLocks/>
          </p:cNvSpPr>
          <p:nvPr userDrawn="1"/>
        </p:nvSpPr>
        <p:spPr>
          <a:xfrm>
            <a:off x="300567" y="295244"/>
            <a:ext cx="9385300" cy="765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rgbClr val="D6043B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pic>
        <p:nvPicPr>
          <p:cNvPr id="12" name="Picture 11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53" y="297127"/>
            <a:ext cx="945447" cy="765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586" y="1739358"/>
            <a:ext cx="49427" cy="3965504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1012239" y="1615822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012239" y="3958209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015620" y="4667953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1015619" y="5419911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775251" y="3859967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10:45 – 11:00 </a:t>
            </a:r>
            <a:r>
              <a:rPr lang="en-GB" sz="2600" b="1" i="1" dirty="0">
                <a:solidFill>
                  <a:schemeClr val="tx1"/>
                </a:solidFill>
              </a:rPr>
              <a:t>Break</a:t>
            </a: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775251" y="4570052"/>
            <a:ext cx="10162749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11:00 – 13:00 </a:t>
            </a:r>
            <a:r>
              <a:rPr lang="en-GB" sz="2600" b="1" i="1" dirty="0">
                <a:solidFill>
                  <a:schemeClr val="tx1"/>
                </a:solidFill>
              </a:rPr>
              <a:t>Refining and Agreeing the Areas of Focus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775250" y="5322010"/>
            <a:ext cx="10169984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13:00 – 14:30 </a:t>
            </a:r>
            <a:r>
              <a:rPr lang="en-GB" sz="2600" b="1" i="1" dirty="0">
                <a:solidFill>
                  <a:schemeClr val="tx1"/>
                </a:solidFill>
              </a:rPr>
              <a:t>Lunch &amp; Breakout with Front-Line Practitioners</a:t>
            </a: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1775251" y="1511631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09:00 – 09:30 </a:t>
            </a:r>
            <a:r>
              <a:rPr lang="en-GB" sz="2600" b="1" i="1" dirty="0">
                <a:solidFill>
                  <a:schemeClr val="tx1"/>
                </a:solidFill>
              </a:rPr>
              <a:t>Welcome &amp; Opening Remarks</a:t>
            </a:r>
          </a:p>
        </p:txBody>
      </p:sp>
      <p:pic>
        <p:nvPicPr>
          <p:cNvPr id="25" name="Picture 24" descr="DG_Logo_stack_R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1015619" y="2367780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1775251" y="3045156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10:15 – 10:45 </a:t>
            </a:r>
            <a:r>
              <a:rPr lang="en-GB" sz="2600" b="1" i="1" dirty="0">
                <a:solidFill>
                  <a:schemeClr val="tx1"/>
                </a:solidFill>
              </a:rPr>
              <a:t>General Discussion and Questions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12238" y="3154849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1775250" y="2269709"/>
            <a:ext cx="9077737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tx1"/>
                </a:solidFill>
              </a:rPr>
              <a:t>09:30 – 10:15 </a:t>
            </a:r>
            <a:r>
              <a:rPr lang="en-GB" sz="2600" b="1" i="1" dirty="0">
                <a:solidFill>
                  <a:schemeClr val="tx1"/>
                </a:solidFill>
              </a:rPr>
              <a:t>The BBI Playbook &amp; Methodology</a:t>
            </a:r>
          </a:p>
        </p:txBody>
      </p:sp>
    </p:spTree>
    <p:extLst>
      <p:ext uri="{BB962C8B-B14F-4D97-AF65-F5344CB8AC3E}">
        <p14:creationId xmlns:p14="http://schemas.microsoft.com/office/powerpoint/2010/main" val="4442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01625"/>
            <a:ext cx="93853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92200"/>
            <a:ext cx="112014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7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37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2" r:id="rId2"/>
    <p:sldLayoutId id="2147483661" r:id="rId3"/>
    <p:sldLayoutId id="2147483673" r:id="rId4"/>
    <p:sldLayoutId id="2147483674" r:id="rId5"/>
    <p:sldLayoutId id="2147483675" r:id="rId6"/>
    <p:sldLayoutId id="2147483676" r:id="rId7"/>
    <p:sldLayoutId id="2147483665" r:id="rId8"/>
    <p:sldLayoutId id="2147483797" r:id="rId9"/>
    <p:sldLayoutId id="2147483801" r:id="rId10"/>
    <p:sldLayoutId id="2147483803" r:id="rId11"/>
    <p:sldLayoutId id="2147483804" r:id="rId1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heavy" kern="1200" cap="small" baseline="0">
          <a:solidFill>
            <a:schemeClr val="tx1"/>
          </a:solidFill>
          <a:uFill>
            <a:solidFill>
              <a:schemeClr val="accent2"/>
            </a:solidFill>
          </a:uFill>
          <a:latin typeface="Gadug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92200"/>
            <a:ext cx="112014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7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3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heavy" kern="1200" cap="small" baseline="0">
          <a:solidFill>
            <a:schemeClr val="tx1"/>
          </a:solidFill>
          <a:uFill>
            <a:solidFill>
              <a:schemeClr val="accent2"/>
            </a:solidFill>
          </a:uFill>
          <a:latin typeface="Gadug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01625"/>
            <a:ext cx="93853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92200"/>
            <a:ext cx="112014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7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3E3-32B3-48AE-BAD5-9FD98CF01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28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heavy" kern="1200" cap="small" baseline="0">
          <a:solidFill>
            <a:schemeClr val="tx1"/>
          </a:solidFill>
          <a:uFill>
            <a:solidFill>
              <a:schemeClr val="accent2"/>
            </a:solidFill>
          </a:uFill>
          <a:latin typeface="Gadug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30.jpeg"/><Relationship Id="rId21" Type="http://schemas.openxmlformats.org/officeDocument/2006/relationships/image" Target="../media/image46.png"/><Relationship Id="rId7" Type="http://schemas.openxmlformats.org/officeDocument/2006/relationships/image" Target="../media/image16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image" Target="../media/image17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jpeg"/><Relationship Id="rId5" Type="http://schemas.openxmlformats.org/officeDocument/2006/relationships/image" Target="../media/image51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5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5.wdp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5.wdp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1.jpeg"/><Relationship Id="rId5" Type="http://schemas.openxmlformats.org/officeDocument/2006/relationships/image" Target="../media/image48.jpe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4.jpe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65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jpeg"/><Relationship Id="rId5" Type="http://schemas.openxmlformats.org/officeDocument/2006/relationships/image" Target="../media/image73.jpeg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95AC71-5ED2-4D5F-B9C6-14C5DF085F9F}"/>
              </a:ext>
            </a:extLst>
          </p:cNvPr>
          <p:cNvCxnSpPr/>
          <p:nvPr/>
        </p:nvCxnSpPr>
        <p:spPr>
          <a:xfrm>
            <a:off x="754476" y="4451910"/>
            <a:ext cx="5588001" cy="0"/>
          </a:xfrm>
          <a:prstGeom prst="line">
            <a:avLst/>
          </a:prstGeom>
          <a:ln w="38100">
            <a:solidFill>
              <a:srgbClr val="D11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904B1CD-D918-4EEE-8967-D5F5215EBB77}"/>
              </a:ext>
            </a:extLst>
          </p:cNvPr>
          <p:cNvSpPr txBox="1">
            <a:spLocks/>
          </p:cNvSpPr>
          <p:nvPr/>
        </p:nvSpPr>
        <p:spPr>
          <a:xfrm>
            <a:off x="428621" y="932501"/>
            <a:ext cx="8038569" cy="294717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bg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sm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BBI Somerset Playbook: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cap="small" dirty="0">
                <a:solidFill>
                  <a:srgbClr val="404040"/>
                </a:solidFill>
              </a:rPr>
              <a:t>Overview</a:t>
            </a:r>
            <a:endParaRPr kumimoji="0" lang="en-GB" sz="6600" b="1" i="0" u="none" strike="noStrike" kern="1200" cap="small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adug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2" name="!!som" descr="A picture containing nature&#10;&#10;Description automatically generated">
            <a:extLst>
              <a:ext uri="{FF2B5EF4-FFF2-40B4-BE49-F238E27FC236}">
                <a16:creationId xmlns:a16="http://schemas.microsoft.com/office/drawing/2014/main" id="{7CB5DB25-F9D2-4CDD-9430-E2F0903CA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528" y="4941973"/>
            <a:ext cx="2631229" cy="1396397"/>
          </a:xfrm>
          <a:prstGeom prst="rect">
            <a:avLst/>
          </a:prstGeom>
        </p:spPr>
      </p:pic>
      <p:pic>
        <p:nvPicPr>
          <p:cNvPr id="13" name="Picture 2" descr="Image result for Health education england">
            <a:extLst>
              <a:ext uri="{FF2B5EF4-FFF2-40B4-BE49-F238E27FC236}">
                <a16:creationId xmlns:a16="http://schemas.microsoft.com/office/drawing/2014/main" id="{D57D481E-17D0-4481-907B-3C5AE653B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67" y="5308538"/>
            <a:ext cx="1583248" cy="7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omerset partnership nhs foundation trust">
            <a:extLst>
              <a:ext uri="{FF2B5EF4-FFF2-40B4-BE49-F238E27FC236}">
                <a16:creationId xmlns:a16="http://schemas.microsoft.com/office/drawing/2014/main" id="{CA7BA4B6-6003-4748-A976-EF6BCAF4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273" y="5459339"/>
            <a:ext cx="2679132" cy="4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somerset county council">
            <a:extLst>
              <a:ext uri="{FF2B5EF4-FFF2-40B4-BE49-F238E27FC236}">
                <a16:creationId xmlns:a16="http://schemas.microsoft.com/office/drawing/2014/main" id="{1E472293-FA46-4142-94DF-B4FD1636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403" y="5286250"/>
            <a:ext cx="1583248" cy="7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2FCA006-45AD-4209-8E18-77E710CFA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51" y="2128737"/>
            <a:ext cx="2631228" cy="21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for the future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1" y="4758780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Skills, Competence, &amp; Culture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45378" y="5632112"/>
            <a:ext cx="1840489" cy="694056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Transformation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471855" y="5582427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227" y="5619924"/>
            <a:ext cx="2282428" cy="659584"/>
            <a:chOff x="2573747" y="5189791"/>
            <a:chExt cx="2282428" cy="659584"/>
          </a:xfrm>
        </p:grpSpPr>
        <p:sp>
          <p:nvSpPr>
            <p:cNvPr id="42" name="Freeform 41"/>
            <p:cNvSpPr/>
            <p:nvPr/>
          </p:nvSpPr>
          <p:spPr>
            <a:xfrm>
              <a:off x="2798775" y="518979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Service Integration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573747" y="534787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4" name="Bent Arrow 43"/>
          <p:cNvSpPr/>
          <p:nvPr/>
        </p:nvSpPr>
        <p:spPr>
          <a:xfrm flipV="1">
            <a:off x="2409048" y="5324404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D5B00B6D-DBC3-41DB-8E81-4041E598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7" y="284813"/>
            <a:ext cx="9385300" cy="764498"/>
          </a:xfrm>
        </p:spPr>
        <p:txBody>
          <a:bodyPr>
            <a:normAutofit/>
          </a:bodyPr>
          <a:lstStyle/>
          <a:p>
            <a:r>
              <a:rPr lang="en-GB" dirty="0"/>
              <a:t>Active Programmes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B171F-0DAF-4F18-B679-C63211549563}"/>
              </a:ext>
            </a:extLst>
          </p:cNvPr>
          <p:cNvGrpSpPr/>
          <p:nvPr/>
        </p:nvGrpSpPr>
        <p:grpSpPr>
          <a:xfrm>
            <a:off x="235602" y="1091792"/>
            <a:ext cx="11746189" cy="5606890"/>
            <a:chOff x="235602" y="1091792"/>
            <a:chExt cx="11746189" cy="560689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200528-36E3-4E3F-B649-A17AAE14325F}"/>
                </a:ext>
              </a:extLst>
            </p:cNvPr>
            <p:cNvSpPr/>
            <p:nvPr/>
          </p:nvSpPr>
          <p:spPr>
            <a:xfrm>
              <a:off x="235602" y="1091792"/>
              <a:ext cx="11746189" cy="56068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8" descr="Image result for nhs north east essex suffolk and">
              <a:extLst>
                <a:ext uri="{FF2B5EF4-FFF2-40B4-BE49-F238E27FC236}">
                  <a16:creationId xmlns:a16="http://schemas.microsoft.com/office/drawing/2014/main" id="{A4F89C43-B6E0-454D-9F83-5B882DF644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86906" y="1604467"/>
              <a:ext cx="1768642" cy="132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FC82C1-3701-4561-ACAF-9797712D0F4A}"/>
                </a:ext>
              </a:extLst>
            </p:cNvPr>
            <p:cNvSpPr/>
            <p:nvPr/>
          </p:nvSpPr>
          <p:spPr>
            <a:xfrm>
              <a:off x="7643878" y="1337853"/>
              <a:ext cx="1866916" cy="6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North East Essex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3462752-45DD-4CA1-8155-38ED397E3419}"/>
                </a:ext>
              </a:extLst>
            </p:cNvPr>
            <p:cNvSpPr/>
            <p:nvPr/>
          </p:nvSpPr>
          <p:spPr>
            <a:xfrm>
              <a:off x="6199299" y="1189837"/>
              <a:ext cx="469466" cy="446031"/>
            </a:xfrm>
            <a:prstGeom prst="ellipse">
              <a:avLst/>
            </a:prstGeom>
            <a:solidFill>
              <a:srgbClr val="D6043B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64" name="!!NEE">
              <a:extLst>
                <a:ext uri="{FF2B5EF4-FFF2-40B4-BE49-F238E27FC236}">
                  <a16:creationId xmlns:a16="http://schemas.microsoft.com/office/drawing/2014/main" id="{651B06F5-310A-40B2-8A56-B8CD9BE4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8025" y="1634217"/>
              <a:ext cx="1670306" cy="1319726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63B172-95C0-4BC1-8526-990930D9B595}"/>
                </a:ext>
              </a:extLst>
            </p:cNvPr>
            <p:cNvSpPr/>
            <p:nvPr/>
          </p:nvSpPr>
          <p:spPr>
            <a:xfrm>
              <a:off x="7490383" y="1953868"/>
              <a:ext cx="2217379" cy="10178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Aspiration &amp; workforce for the future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56191A8-D375-46ED-95FF-D8515F2B6832}"/>
                </a:ext>
              </a:extLst>
            </p:cNvPr>
            <p:cNvSpPr/>
            <p:nvPr/>
          </p:nvSpPr>
          <p:spPr>
            <a:xfrm>
              <a:off x="6149099" y="1123944"/>
              <a:ext cx="5760000" cy="180000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77" name="Picture 4" descr="Image result for tendring district council logo">
              <a:extLst>
                <a:ext uri="{FF2B5EF4-FFF2-40B4-BE49-F238E27FC236}">
                  <a16:creationId xmlns:a16="http://schemas.microsoft.com/office/drawing/2014/main" id="{2779D77E-2206-4714-908B-06297F855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367" y="1248962"/>
              <a:ext cx="1310036" cy="44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Essex council plans spin-off multi-academy trust">
              <a:extLst>
                <a:ext uri="{FF2B5EF4-FFF2-40B4-BE49-F238E27FC236}">
                  <a16:creationId xmlns:a16="http://schemas.microsoft.com/office/drawing/2014/main" id="{FA90E482-246E-4688-9814-5117120B2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295" y="1778276"/>
              <a:ext cx="927890" cy="48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F93BEC-B300-4E42-821D-1F3FFE03BD7C}"/>
                </a:ext>
              </a:extLst>
            </p:cNvPr>
            <p:cNvSpPr/>
            <p:nvPr/>
          </p:nvSpPr>
          <p:spPr>
            <a:xfrm>
              <a:off x="2088228" y="5040603"/>
              <a:ext cx="1705939" cy="6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63B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Somerset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043913-7835-4FB4-8983-33995415F30E}"/>
                </a:ext>
              </a:extLst>
            </p:cNvPr>
            <p:cNvSpPr/>
            <p:nvPr/>
          </p:nvSpPr>
          <p:spPr>
            <a:xfrm>
              <a:off x="355101" y="4911519"/>
              <a:ext cx="469466" cy="446031"/>
            </a:xfrm>
            <a:prstGeom prst="ellipse">
              <a:avLst/>
            </a:prstGeom>
            <a:solidFill>
              <a:srgbClr val="263B7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pic>
          <p:nvPicPr>
            <p:cNvPr id="65" name="!!som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36A4C659-A42E-435F-8FAC-4B23069C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101" y="5452633"/>
              <a:ext cx="1816596" cy="964070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5050122-176E-4B8D-81F7-8E2C7176D60F}"/>
                </a:ext>
              </a:extLst>
            </p:cNvPr>
            <p:cNvSpPr/>
            <p:nvPr/>
          </p:nvSpPr>
          <p:spPr>
            <a:xfrm>
              <a:off x="1843764" y="5845333"/>
              <a:ext cx="2190365" cy="6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3B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Investment in youth for an ageing population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6162571-6D51-49A9-998C-081699B5C94F}"/>
                </a:ext>
              </a:extLst>
            </p:cNvPr>
            <p:cNvSpPr/>
            <p:nvPr/>
          </p:nvSpPr>
          <p:spPr>
            <a:xfrm>
              <a:off x="298984" y="4867150"/>
              <a:ext cx="5760000" cy="180000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76" name="!!HEE3" descr="Image result for Health education england">
              <a:extLst>
                <a:ext uri="{FF2B5EF4-FFF2-40B4-BE49-F238E27FC236}">
                  <a16:creationId xmlns:a16="http://schemas.microsoft.com/office/drawing/2014/main" id="{7944DCFF-80E0-4826-9744-AFABBD3B6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628" y="5769396"/>
              <a:ext cx="1891364" cy="850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F4C9603-5DD7-4A1A-8CA6-C41B78CB7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1821" y="5121057"/>
              <a:ext cx="1096506" cy="663151"/>
            </a:xfrm>
            <a:prstGeom prst="rect">
              <a:avLst/>
            </a:prstGeom>
          </p:spPr>
        </p:pic>
        <p:pic>
          <p:nvPicPr>
            <p:cNvPr id="95" name="Picture 10" descr="Image result for cgi uk&quot;">
              <a:extLst>
                <a:ext uri="{FF2B5EF4-FFF2-40B4-BE49-F238E27FC236}">
                  <a16:creationId xmlns:a16="http://schemas.microsoft.com/office/drawing/2014/main" id="{803DC6A8-86CF-4324-B778-9DC990BB4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605" y="5098677"/>
              <a:ext cx="864988" cy="402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4DC2A35-CC28-4986-9BDC-C97B1C8A5976}"/>
                </a:ext>
              </a:extLst>
            </p:cNvPr>
            <p:cNvSpPr/>
            <p:nvPr/>
          </p:nvSpPr>
          <p:spPr>
            <a:xfrm>
              <a:off x="1917118" y="1609885"/>
              <a:ext cx="1415643" cy="3257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Cornwall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0B50526-68FA-45C4-AF18-C363B02517B8}"/>
                </a:ext>
              </a:extLst>
            </p:cNvPr>
            <p:cNvSpPr/>
            <p:nvPr/>
          </p:nvSpPr>
          <p:spPr>
            <a:xfrm>
              <a:off x="355287" y="1173936"/>
              <a:ext cx="469466" cy="44603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E93D5BD-39F5-4CBE-B3B5-A4AC271E5CA7}"/>
                </a:ext>
              </a:extLst>
            </p:cNvPr>
            <p:cNvSpPr/>
            <p:nvPr/>
          </p:nvSpPr>
          <p:spPr>
            <a:xfrm>
              <a:off x="1730315" y="1823071"/>
              <a:ext cx="1811067" cy="6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Housing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8DCDE8F-BB72-480C-A47F-BF81ABF83FD5}"/>
                </a:ext>
              </a:extLst>
            </p:cNvPr>
            <p:cNvSpPr/>
            <p:nvPr/>
          </p:nvSpPr>
          <p:spPr>
            <a:xfrm>
              <a:off x="305242" y="1123944"/>
              <a:ext cx="5760000" cy="180000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86" name="!!CWL">
              <a:extLst>
                <a:ext uri="{FF2B5EF4-FFF2-40B4-BE49-F238E27FC236}">
                  <a16:creationId xmlns:a16="http://schemas.microsoft.com/office/drawing/2014/main" id="{A1175AD6-88B4-46A1-A0F7-18208F0BB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97" y="1305982"/>
              <a:ext cx="1403167" cy="1386445"/>
            </a:xfrm>
            <a:custGeom>
              <a:avLst/>
              <a:gdLst>
                <a:gd name="connsiteX0" fmla="*/ 1530455 w 2940163"/>
                <a:gd name="connsiteY0" fmla="*/ 1247775 h 2905125"/>
                <a:gd name="connsiteX1" fmla="*/ 1597130 w 2940163"/>
                <a:gd name="connsiteY1" fmla="*/ 1238250 h 2905125"/>
                <a:gd name="connsiteX2" fmla="*/ 1578080 w 2940163"/>
                <a:gd name="connsiteY2" fmla="*/ 1209675 h 2905125"/>
                <a:gd name="connsiteX3" fmla="*/ 1539980 w 2940163"/>
                <a:gd name="connsiteY3" fmla="*/ 1200150 h 2905125"/>
                <a:gd name="connsiteX4" fmla="*/ 1520930 w 2940163"/>
                <a:gd name="connsiteY4" fmla="*/ 1171575 h 2905125"/>
                <a:gd name="connsiteX5" fmla="*/ 1520930 w 2940163"/>
                <a:gd name="connsiteY5" fmla="*/ 1076325 h 2905125"/>
                <a:gd name="connsiteX6" fmla="*/ 1530455 w 2940163"/>
                <a:gd name="connsiteY6" fmla="*/ 1047750 h 2905125"/>
                <a:gd name="connsiteX7" fmla="*/ 1559030 w 2940163"/>
                <a:gd name="connsiteY7" fmla="*/ 1038225 h 2905125"/>
                <a:gd name="connsiteX8" fmla="*/ 1606655 w 2940163"/>
                <a:gd name="connsiteY8" fmla="*/ 1047750 h 2905125"/>
                <a:gd name="connsiteX9" fmla="*/ 1635230 w 2940163"/>
                <a:gd name="connsiteY9" fmla="*/ 1057275 h 2905125"/>
                <a:gd name="connsiteX10" fmla="*/ 1720955 w 2940163"/>
                <a:gd name="connsiteY10" fmla="*/ 1038225 h 2905125"/>
                <a:gd name="connsiteX11" fmla="*/ 1759055 w 2940163"/>
                <a:gd name="connsiteY11" fmla="*/ 1028700 h 2905125"/>
                <a:gd name="connsiteX12" fmla="*/ 1816205 w 2940163"/>
                <a:gd name="connsiteY12" fmla="*/ 981075 h 2905125"/>
                <a:gd name="connsiteX13" fmla="*/ 1835255 w 2940163"/>
                <a:gd name="connsiteY13" fmla="*/ 952500 h 2905125"/>
                <a:gd name="connsiteX14" fmla="*/ 1844780 w 2940163"/>
                <a:gd name="connsiteY14" fmla="*/ 914400 h 2905125"/>
                <a:gd name="connsiteX15" fmla="*/ 1854305 w 2940163"/>
                <a:gd name="connsiteY15" fmla="*/ 866775 h 2905125"/>
                <a:gd name="connsiteX16" fmla="*/ 1873355 w 2940163"/>
                <a:gd name="connsiteY16" fmla="*/ 838200 h 2905125"/>
                <a:gd name="connsiteX17" fmla="*/ 1882880 w 2940163"/>
                <a:gd name="connsiteY17" fmla="*/ 809625 h 2905125"/>
                <a:gd name="connsiteX18" fmla="*/ 1911455 w 2940163"/>
                <a:gd name="connsiteY18" fmla="*/ 781050 h 2905125"/>
                <a:gd name="connsiteX19" fmla="*/ 1930505 w 2940163"/>
                <a:gd name="connsiteY19" fmla="*/ 752475 h 2905125"/>
                <a:gd name="connsiteX20" fmla="*/ 1987655 w 2940163"/>
                <a:gd name="connsiteY20" fmla="*/ 704850 h 2905125"/>
                <a:gd name="connsiteX21" fmla="*/ 2006705 w 2940163"/>
                <a:gd name="connsiteY21" fmla="*/ 676275 h 2905125"/>
                <a:gd name="connsiteX22" fmla="*/ 2035280 w 2940163"/>
                <a:gd name="connsiteY22" fmla="*/ 657225 h 2905125"/>
                <a:gd name="connsiteX23" fmla="*/ 2073380 w 2940163"/>
                <a:gd name="connsiteY23" fmla="*/ 600075 h 2905125"/>
                <a:gd name="connsiteX24" fmla="*/ 2101955 w 2940163"/>
                <a:gd name="connsiteY24" fmla="*/ 542925 h 2905125"/>
                <a:gd name="connsiteX25" fmla="*/ 2159105 w 2940163"/>
                <a:gd name="connsiteY25" fmla="*/ 495300 h 2905125"/>
                <a:gd name="connsiteX26" fmla="*/ 2187680 w 2940163"/>
                <a:gd name="connsiteY26" fmla="*/ 466725 h 2905125"/>
                <a:gd name="connsiteX27" fmla="*/ 2206730 w 2940163"/>
                <a:gd name="connsiteY27" fmla="*/ 409575 h 2905125"/>
                <a:gd name="connsiteX28" fmla="*/ 2225780 w 2940163"/>
                <a:gd name="connsiteY28" fmla="*/ 323850 h 2905125"/>
                <a:gd name="connsiteX29" fmla="*/ 2216255 w 2940163"/>
                <a:gd name="connsiteY29" fmla="*/ 200025 h 2905125"/>
                <a:gd name="connsiteX30" fmla="*/ 2206730 w 2940163"/>
                <a:gd name="connsiteY30" fmla="*/ 171450 h 2905125"/>
                <a:gd name="connsiteX31" fmla="*/ 2197205 w 2940163"/>
                <a:gd name="connsiteY31" fmla="*/ 133350 h 2905125"/>
                <a:gd name="connsiteX32" fmla="*/ 2263880 w 2940163"/>
                <a:gd name="connsiteY32" fmla="*/ 28575 h 2905125"/>
                <a:gd name="connsiteX33" fmla="*/ 2321030 w 2940163"/>
                <a:gd name="connsiteY33" fmla="*/ 9525 h 2905125"/>
                <a:gd name="connsiteX34" fmla="*/ 2349605 w 2940163"/>
                <a:gd name="connsiteY34" fmla="*/ 0 h 2905125"/>
                <a:gd name="connsiteX35" fmla="*/ 2416280 w 2940163"/>
                <a:gd name="connsiteY35" fmla="*/ 9525 h 2905125"/>
                <a:gd name="connsiteX36" fmla="*/ 2444855 w 2940163"/>
                <a:gd name="connsiteY36" fmla="*/ 19050 h 2905125"/>
                <a:gd name="connsiteX37" fmla="*/ 2454380 w 2940163"/>
                <a:gd name="connsiteY37" fmla="*/ 190500 h 2905125"/>
                <a:gd name="connsiteX38" fmla="*/ 2463905 w 2940163"/>
                <a:gd name="connsiteY38" fmla="*/ 219075 h 2905125"/>
                <a:gd name="connsiteX39" fmla="*/ 2454380 w 2940163"/>
                <a:gd name="connsiteY39" fmla="*/ 304800 h 2905125"/>
                <a:gd name="connsiteX40" fmla="*/ 2444855 w 2940163"/>
                <a:gd name="connsiteY40" fmla="*/ 333375 h 2905125"/>
                <a:gd name="connsiteX41" fmla="*/ 2416280 w 2940163"/>
                <a:gd name="connsiteY41" fmla="*/ 361950 h 2905125"/>
                <a:gd name="connsiteX42" fmla="*/ 2387705 w 2940163"/>
                <a:gd name="connsiteY42" fmla="*/ 381000 h 2905125"/>
                <a:gd name="connsiteX43" fmla="*/ 2397230 w 2940163"/>
                <a:gd name="connsiteY43" fmla="*/ 457200 h 2905125"/>
                <a:gd name="connsiteX44" fmla="*/ 2444855 w 2940163"/>
                <a:gd name="connsiteY44" fmla="*/ 466725 h 2905125"/>
                <a:gd name="connsiteX45" fmla="*/ 2530580 w 2940163"/>
                <a:gd name="connsiteY45" fmla="*/ 514350 h 2905125"/>
                <a:gd name="connsiteX46" fmla="*/ 2559155 w 2940163"/>
                <a:gd name="connsiteY46" fmla="*/ 495300 h 2905125"/>
                <a:gd name="connsiteX47" fmla="*/ 2540105 w 2940163"/>
                <a:gd name="connsiteY47" fmla="*/ 523875 h 2905125"/>
                <a:gd name="connsiteX48" fmla="*/ 2549630 w 2940163"/>
                <a:gd name="connsiteY48" fmla="*/ 600075 h 2905125"/>
                <a:gd name="connsiteX49" fmla="*/ 2559155 w 2940163"/>
                <a:gd name="connsiteY49" fmla="*/ 638175 h 2905125"/>
                <a:gd name="connsiteX50" fmla="*/ 2597255 w 2940163"/>
                <a:gd name="connsiteY50" fmla="*/ 723900 h 2905125"/>
                <a:gd name="connsiteX51" fmla="*/ 2616305 w 2940163"/>
                <a:gd name="connsiteY51" fmla="*/ 828675 h 2905125"/>
                <a:gd name="connsiteX52" fmla="*/ 2635355 w 2940163"/>
                <a:gd name="connsiteY52" fmla="*/ 857250 h 2905125"/>
                <a:gd name="connsiteX53" fmla="*/ 2644880 w 2940163"/>
                <a:gd name="connsiteY53" fmla="*/ 885825 h 2905125"/>
                <a:gd name="connsiteX54" fmla="*/ 2682980 w 2940163"/>
                <a:gd name="connsiteY54" fmla="*/ 952500 h 2905125"/>
                <a:gd name="connsiteX55" fmla="*/ 2692505 w 2940163"/>
                <a:gd name="connsiteY55" fmla="*/ 981075 h 2905125"/>
                <a:gd name="connsiteX56" fmla="*/ 2711555 w 2940163"/>
                <a:gd name="connsiteY56" fmla="*/ 1009650 h 2905125"/>
                <a:gd name="connsiteX57" fmla="*/ 2730605 w 2940163"/>
                <a:gd name="connsiteY57" fmla="*/ 1066800 h 2905125"/>
                <a:gd name="connsiteX58" fmla="*/ 2759180 w 2940163"/>
                <a:gd name="connsiteY58" fmla="*/ 1123950 h 2905125"/>
                <a:gd name="connsiteX59" fmla="*/ 2778230 w 2940163"/>
                <a:gd name="connsiteY59" fmla="*/ 1152525 h 2905125"/>
                <a:gd name="connsiteX60" fmla="*/ 2787755 w 2940163"/>
                <a:gd name="connsiteY60" fmla="*/ 1181100 h 2905125"/>
                <a:gd name="connsiteX61" fmla="*/ 2806805 w 2940163"/>
                <a:gd name="connsiteY61" fmla="*/ 1209675 h 2905125"/>
                <a:gd name="connsiteX62" fmla="*/ 2835380 w 2940163"/>
                <a:gd name="connsiteY62" fmla="*/ 1266825 h 2905125"/>
                <a:gd name="connsiteX63" fmla="*/ 2892530 w 2940163"/>
                <a:gd name="connsiteY63" fmla="*/ 1304925 h 2905125"/>
                <a:gd name="connsiteX64" fmla="*/ 2902055 w 2940163"/>
                <a:gd name="connsiteY64" fmla="*/ 1333500 h 2905125"/>
                <a:gd name="connsiteX65" fmla="*/ 2883005 w 2940163"/>
                <a:gd name="connsiteY65" fmla="*/ 1438275 h 2905125"/>
                <a:gd name="connsiteX66" fmla="*/ 2873480 w 2940163"/>
                <a:gd name="connsiteY66" fmla="*/ 1600200 h 2905125"/>
                <a:gd name="connsiteX67" fmla="*/ 2863955 w 2940163"/>
                <a:gd name="connsiteY67" fmla="*/ 1628775 h 2905125"/>
                <a:gd name="connsiteX68" fmla="*/ 2806805 w 2940163"/>
                <a:gd name="connsiteY68" fmla="*/ 1666875 h 2905125"/>
                <a:gd name="connsiteX69" fmla="*/ 2787755 w 2940163"/>
                <a:gd name="connsiteY69" fmla="*/ 1695450 h 2905125"/>
                <a:gd name="connsiteX70" fmla="*/ 2911580 w 2940163"/>
                <a:gd name="connsiteY70" fmla="*/ 1704975 h 2905125"/>
                <a:gd name="connsiteX71" fmla="*/ 2940155 w 2940163"/>
                <a:gd name="connsiteY71" fmla="*/ 1714500 h 2905125"/>
                <a:gd name="connsiteX72" fmla="*/ 2930630 w 2940163"/>
                <a:gd name="connsiteY72" fmla="*/ 1762125 h 2905125"/>
                <a:gd name="connsiteX73" fmla="*/ 2921105 w 2940163"/>
                <a:gd name="connsiteY73" fmla="*/ 1838325 h 2905125"/>
                <a:gd name="connsiteX74" fmla="*/ 2863955 w 2940163"/>
                <a:gd name="connsiteY74" fmla="*/ 1857375 h 2905125"/>
                <a:gd name="connsiteX75" fmla="*/ 2835380 w 2940163"/>
                <a:gd name="connsiteY75" fmla="*/ 1866900 h 2905125"/>
                <a:gd name="connsiteX76" fmla="*/ 2806805 w 2940163"/>
                <a:gd name="connsiteY76" fmla="*/ 1847850 h 2905125"/>
                <a:gd name="connsiteX77" fmla="*/ 2797280 w 2940163"/>
                <a:gd name="connsiteY77" fmla="*/ 1819275 h 2905125"/>
                <a:gd name="connsiteX78" fmla="*/ 2740130 w 2940163"/>
                <a:gd name="connsiteY78" fmla="*/ 1781175 h 2905125"/>
                <a:gd name="connsiteX79" fmla="*/ 2702030 w 2940163"/>
                <a:gd name="connsiteY79" fmla="*/ 1752600 h 2905125"/>
                <a:gd name="connsiteX80" fmla="*/ 2644880 w 2940163"/>
                <a:gd name="connsiteY80" fmla="*/ 1733550 h 2905125"/>
                <a:gd name="connsiteX81" fmla="*/ 2616305 w 2940163"/>
                <a:gd name="connsiteY81" fmla="*/ 1724025 h 2905125"/>
                <a:gd name="connsiteX82" fmla="*/ 2425805 w 2940163"/>
                <a:gd name="connsiteY82" fmla="*/ 1733550 h 2905125"/>
                <a:gd name="connsiteX83" fmla="*/ 2397230 w 2940163"/>
                <a:gd name="connsiteY83" fmla="*/ 1762125 h 2905125"/>
                <a:gd name="connsiteX84" fmla="*/ 2359130 w 2940163"/>
                <a:gd name="connsiteY84" fmla="*/ 1809750 h 2905125"/>
                <a:gd name="connsiteX85" fmla="*/ 2130530 w 2940163"/>
                <a:gd name="connsiteY85" fmla="*/ 1819275 h 2905125"/>
                <a:gd name="connsiteX86" fmla="*/ 1930505 w 2940163"/>
                <a:gd name="connsiteY86" fmla="*/ 1819275 h 2905125"/>
                <a:gd name="connsiteX87" fmla="*/ 1901930 w 2940163"/>
                <a:gd name="connsiteY87" fmla="*/ 1800225 h 2905125"/>
                <a:gd name="connsiteX88" fmla="*/ 1844780 w 2940163"/>
                <a:gd name="connsiteY88" fmla="*/ 1838325 h 2905125"/>
                <a:gd name="connsiteX89" fmla="*/ 1816205 w 2940163"/>
                <a:gd name="connsiteY89" fmla="*/ 1952625 h 2905125"/>
                <a:gd name="connsiteX90" fmla="*/ 1797155 w 2940163"/>
                <a:gd name="connsiteY90" fmla="*/ 2019300 h 2905125"/>
                <a:gd name="connsiteX91" fmla="*/ 1778105 w 2940163"/>
                <a:gd name="connsiteY91" fmla="*/ 2047875 h 2905125"/>
                <a:gd name="connsiteX92" fmla="*/ 1759055 w 2940163"/>
                <a:gd name="connsiteY92" fmla="*/ 2133600 h 2905125"/>
                <a:gd name="connsiteX93" fmla="*/ 1730480 w 2940163"/>
                <a:gd name="connsiteY93" fmla="*/ 2152650 h 2905125"/>
                <a:gd name="connsiteX94" fmla="*/ 1597130 w 2940163"/>
                <a:gd name="connsiteY94" fmla="*/ 2152650 h 2905125"/>
                <a:gd name="connsiteX95" fmla="*/ 1568555 w 2940163"/>
                <a:gd name="connsiteY95" fmla="*/ 2171700 h 2905125"/>
                <a:gd name="connsiteX96" fmla="*/ 1501880 w 2940163"/>
                <a:gd name="connsiteY96" fmla="*/ 2238375 h 2905125"/>
                <a:gd name="connsiteX97" fmla="*/ 1473305 w 2940163"/>
                <a:gd name="connsiteY97" fmla="*/ 2257425 h 2905125"/>
                <a:gd name="connsiteX98" fmla="*/ 1444730 w 2940163"/>
                <a:gd name="connsiteY98" fmla="*/ 2276475 h 2905125"/>
                <a:gd name="connsiteX99" fmla="*/ 1406630 w 2940163"/>
                <a:gd name="connsiteY99" fmla="*/ 2324100 h 2905125"/>
                <a:gd name="connsiteX100" fmla="*/ 1349480 w 2940163"/>
                <a:gd name="connsiteY100" fmla="*/ 2343150 h 2905125"/>
                <a:gd name="connsiteX101" fmla="*/ 1311380 w 2940163"/>
                <a:gd name="connsiteY101" fmla="*/ 2333625 h 2905125"/>
                <a:gd name="connsiteX102" fmla="*/ 1301855 w 2940163"/>
                <a:gd name="connsiteY102" fmla="*/ 2247900 h 2905125"/>
                <a:gd name="connsiteX103" fmla="*/ 1292330 w 2940163"/>
                <a:gd name="connsiteY103" fmla="*/ 2219325 h 2905125"/>
                <a:gd name="connsiteX104" fmla="*/ 1254230 w 2940163"/>
                <a:gd name="connsiteY104" fmla="*/ 2209800 h 2905125"/>
                <a:gd name="connsiteX105" fmla="*/ 1235180 w 2940163"/>
                <a:gd name="connsiteY105" fmla="*/ 2238375 h 2905125"/>
                <a:gd name="connsiteX106" fmla="*/ 1254230 w 2940163"/>
                <a:gd name="connsiteY106" fmla="*/ 2333625 h 2905125"/>
                <a:gd name="connsiteX107" fmla="*/ 1235180 w 2940163"/>
                <a:gd name="connsiteY107" fmla="*/ 2409825 h 2905125"/>
                <a:gd name="connsiteX108" fmla="*/ 1225655 w 2940163"/>
                <a:gd name="connsiteY108" fmla="*/ 2438400 h 2905125"/>
                <a:gd name="connsiteX109" fmla="*/ 1197080 w 2940163"/>
                <a:gd name="connsiteY109" fmla="*/ 2466975 h 2905125"/>
                <a:gd name="connsiteX110" fmla="*/ 1225655 w 2940163"/>
                <a:gd name="connsiteY110" fmla="*/ 2581275 h 2905125"/>
                <a:gd name="connsiteX111" fmla="*/ 1235180 w 2940163"/>
                <a:gd name="connsiteY111" fmla="*/ 2609850 h 2905125"/>
                <a:gd name="connsiteX112" fmla="*/ 1244705 w 2940163"/>
                <a:gd name="connsiteY112" fmla="*/ 2638425 h 2905125"/>
                <a:gd name="connsiteX113" fmla="*/ 1235180 w 2940163"/>
                <a:gd name="connsiteY113" fmla="*/ 2733675 h 2905125"/>
                <a:gd name="connsiteX114" fmla="*/ 1178030 w 2940163"/>
                <a:gd name="connsiteY114" fmla="*/ 2752725 h 2905125"/>
                <a:gd name="connsiteX115" fmla="*/ 1149455 w 2940163"/>
                <a:gd name="connsiteY115" fmla="*/ 2771775 h 2905125"/>
                <a:gd name="connsiteX116" fmla="*/ 1092305 w 2940163"/>
                <a:gd name="connsiteY116" fmla="*/ 2828925 h 2905125"/>
                <a:gd name="connsiteX117" fmla="*/ 1035155 w 2940163"/>
                <a:gd name="connsiteY117" fmla="*/ 2867025 h 2905125"/>
                <a:gd name="connsiteX118" fmla="*/ 978005 w 2940163"/>
                <a:gd name="connsiteY118" fmla="*/ 2905125 h 2905125"/>
                <a:gd name="connsiteX119" fmla="*/ 901805 w 2940163"/>
                <a:gd name="connsiteY119" fmla="*/ 2895600 h 2905125"/>
                <a:gd name="connsiteX120" fmla="*/ 873230 w 2940163"/>
                <a:gd name="connsiteY120" fmla="*/ 2809875 h 2905125"/>
                <a:gd name="connsiteX121" fmla="*/ 844655 w 2940163"/>
                <a:gd name="connsiteY121" fmla="*/ 2724150 h 2905125"/>
                <a:gd name="connsiteX122" fmla="*/ 835130 w 2940163"/>
                <a:gd name="connsiteY122" fmla="*/ 2695575 h 2905125"/>
                <a:gd name="connsiteX123" fmla="*/ 825605 w 2940163"/>
                <a:gd name="connsiteY123" fmla="*/ 2667000 h 2905125"/>
                <a:gd name="connsiteX124" fmla="*/ 797030 w 2940163"/>
                <a:gd name="connsiteY124" fmla="*/ 2628900 h 2905125"/>
                <a:gd name="connsiteX125" fmla="*/ 777980 w 2940163"/>
                <a:gd name="connsiteY125" fmla="*/ 2571750 h 2905125"/>
                <a:gd name="connsiteX126" fmla="*/ 720830 w 2940163"/>
                <a:gd name="connsiteY126" fmla="*/ 2524125 h 2905125"/>
                <a:gd name="connsiteX127" fmla="*/ 692255 w 2940163"/>
                <a:gd name="connsiteY127" fmla="*/ 2514600 h 2905125"/>
                <a:gd name="connsiteX128" fmla="*/ 663680 w 2940163"/>
                <a:gd name="connsiteY128" fmla="*/ 2495550 h 2905125"/>
                <a:gd name="connsiteX129" fmla="*/ 577955 w 2940163"/>
                <a:gd name="connsiteY129" fmla="*/ 2476500 h 2905125"/>
                <a:gd name="connsiteX130" fmla="*/ 549380 w 2940163"/>
                <a:gd name="connsiteY130" fmla="*/ 2466975 h 2905125"/>
                <a:gd name="connsiteX131" fmla="*/ 492230 w 2940163"/>
                <a:gd name="connsiteY131" fmla="*/ 2457450 h 2905125"/>
                <a:gd name="connsiteX132" fmla="*/ 425555 w 2940163"/>
                <a:gd name="connsiteY132" fmla="*/ 2438400 h 2905125"/>
                <a:gd name="connsiteX133" fmla="*/ 368405 w 2940163"/>
                <a:gd name="connsiteY133" fmla="*/ 2447925 h 2905125"/>
                <a:gd name="connsiteX134" fmla="*/ 358880 w 2940163"/>
                <a:gd name="connsiteY134" fmla="*/ 2476500 h 2905125"/>
                <a:gd name="connsiteX135" fmla="*/ 349355 w 2940163"/>
                <a:gd name="connsiteY135" fmla="*/ 2562225 h 2905125"/>
                <a:gd name="connsiteX136" fmla="*/ 311255 w 2940163"/>
                <a:gd name="connsiteY136" fmla="*/ 2609850 h 2905125"/>
                <a:gd name="connsiteX137" fmla="*/ 235055 w 2940163"/>
                <a:gd name="connsiteY137" fmla="*/ 2657475 h 2905125"/>
                <a:gd name="connsiteX138" fmla="*/ 206480 w 2940163"/>
                <a:gd name="connsiteY138" fmla="*/ 2667000 h 2905125"/>
                <a:gd name="connsiteX139" fmla="*/ 177905 w 2940163"/>
                <a:gd name="connsiteY139" fmla="*/ 2676525 h 2905125"/>
                <a:gd name="connsiteX140" fmla="*/ 15980 w 2940163"/>
                <a:gd name="connsiteY140" fmla="*/ 2667000 h 2905125"/>
                <a:gd name="connsiteX141" fmla="*/ 25505 w 2940163"/>
                <a:gd name="connsiteY141" fmla="*/ 2476500 h 2905125"/>
                <a:gd name="connsiteX142" fmla="*/ 35030 w 2940163"/>
                <a:gd name="connsiteY142" fmla="*/ 2447925 h 2905125"/>
                <a:gd name="connsiteX143" fmla="*/ 73130 w 2940163"/>
                <a:gd name="connsiteY143" fmla="*/ 2390775 h 2905125"/>
                <a:gd name="connsiteX144" fmla="*/ 101705 w 2940163"/>
                <a:gd name="connsiteY144" fmla="*/ 2333625 h 2905125"/>
                <a:gd name="connsiteX145" fmla="*/ 158855 w 2940163"/>
                <a:gd name="connsiteY145" fmla="*/ 2295525 h 2905125"/>
                <a:gd name="connsiteX146" fmla="*/ 187430 w 2940163"/>
                <a:gd name="connsiteY146" fmla="*/ 2276475 h 2905125"/>
                <a:gd name="connsiteX147" fmla="*/ 216005 w 2940163"/>
                <a:gd name="connsiteY147" fmla="*/ 2247900 h 2905125"/>
                <a:gd name="connsiteX148" fmla="*/ 254105 w 2940163"/>
                <a:gd name="connsiteY148" fmla="*/ 2238375 h 2905125"/>
                <a:gd name="connsiteX149" fmla="*/ 282680 w 2940163"/>
                <a:gd name="connsiteY149" fmla="*/ 2228850 h 2905125"/>
                <a:gd name="connsiteX150" fmla="*/ 368405 w 2940163"/>
                <a:gd name="connsiteY150" fmla="*/ 2190750 h 2905125"/>
                <a:gd name="connsiteX151" fmla="*/ 396980 w 2940163"/>
                <a:gd name="connsiteY151" fmla="*/ 2181225 h 2905125"/>
                <a:gd name="connsiteX152" fmla="*/ 435080 w 2940163"/>
                <a:gd name="connsiteY152" fmla="*/ 2190750 h 2905125"/>
                <a:gd name="connsiteX153" fmla="*/ 463655 w 2940163"/>
                <a:gd name="connsiteY153" fmla="*/ 2200275 h 2905125"/>
                <a:gd name="connsiteX154" fmla="*/ 558905 w 2940163"/>
                <a:gd name="connsiteY154" fmla="*/ 2190750 h 2905125"/>
                <a:gd name="connsiteX155" fmla="*/ 577955 w 2940163"/>
                <a:gd name="connsiteY155" fmla="*/ 2162175 h 2905125"/>
                <a:gd name="connsiteX156" fmla="*/ 635105 w 2940163"/>
                <a:gd name="connsiteY156" fmla="*/ 2133600 h 2905125"/>
                <a:gd name="connsiteX157" fmla="*/ 692255 w 2940163"/>
                <a:gd name="connsiteY157" fmla="*/ 2085975 h 2905125"/>
                <a:gd name="connsiteX158" fmla="*/ 720830 w 2940163"/>
                <a:gd name="connsiteY158" fmla="*/ 2076450 h 2905125"/>
                <a:gd name="connsiteX159" fmla="*/ 806555 w 2940163"/>
                <a:gd name="connsiteY159" fmla="*/ 2028825 h 2905125"/>
                <a:gd name="connsiteX160" fmla="*/ 835130 w 2940163"/>
                <a:gd name="connsiteY160" fmla="*/ 2019300 h 2905125"/>
                <a:gd name="connsiteX161" fmla="*/ 863705 w 2940163"/>
                <a:gd name="connsiteY161" fmla="*/ 1990725 h 2905125"/>
                <a:gd name="connsiteX162" fmla="*/ 920855 w 2940163"/>
                <a:gd name="connsiteY162" fmla="*/ 1905000 h 2905125"/>
                <a:gd name="connsiteX163" fmla="*/ 939905 w 2940163"/>
                <a:gd name="connsiteY163" fmla="*/ 1876425 h 2905125"/>
                <a:gd name="connsiteX164" fmla="*/ 958955 w 2940163"/>
                <a:gd name="connsiteY164" fmla="*/ 1847850 h 2905125"/>
                <a:gd name="connsiteX165" fmla="*/ 968480 w 2940163"/>
                <a:gd name="connsiteY165" fmla="*/ 1819275 h 2905125"/>
                <a:gd name="connsiteX166" fmla="*/ 997055 w 2940163"/>
                <a:gd name="connsiteY166" fmla="*/ 1800225 h 2905125"/>
                <a:gd name="connsiteX167" fmla="*/ 1044680 w 2940163"/>
                <a:gd name="connsiteY167" fmla="*/ 1743075 h 2905125"/>
                <a:gd name="connsiteX168" fmla="*/ 1073255 w 2940163"/>
                <a:gd name="connsiteY168" fmla="*/ 1714500 h 2905125"/>
                <a:gd name="connsiteX169" fmla="*/ 1101830 w 2940163"/>
                <a:gd name="connsiteY169" fmla="*/ 1657350 h 2905125"/>
                <a:gd name="connsiteX170" fmla="*/ 1139930 w 2940163"/>
                <a:gd name="connsiteY170" fmla="*/ 1600200 h 2905125"/>
                <a:gd name="connsiteX171" fmla="*/ 1158980 w 2940163"/>
                <a:gd name="connsiteY171" fmla="*/ 1571625 h 2905125"/>
                <a:gd name="connsiteX172" fmla="*/ 1187555 w 2940163"/>
                <a:gd name="connsiteY172" fmla="*/ 1562100 h 2905125"/>
                <a:gd name="connsiteX173" fmla="*/ 1244705 w 2940163"/>
                <a:gd name="connsiteY173" fmla="*/ 1524000 h 2905125"/>
                <a:gd name="connsiteX174" fmla="*/ 1273280 w 2940163"/>
                <a:gd name="connsiteY174" fmla="*/ 1514475 h 2905125"/>
                <a:gd name="connsiteX175" fmla="*/ 1292330 w 2940163"/>
                <a:gd name="connsiteY175" fmla="*/ 1457325 h 2905125"/>
                <a:gd name="connsiteX176" fmla="*/ 1301855 w 2940163"/>
                <a:gd name="connsiteY176" fmla="*/ 1428750 h 2905125"/>
                <a:gd name="connsiteX177" fmla="*/ 1311380 w 2940163"/>
                <a:gd name="connsiteY177" fmla="*/ 1266825 h 2905125"/>
                <a:gd name="connsiteX178" fmla="*/ 1320905 w 2940163"/>
                <a:gd name="connsiteY178" fmla="*/ 1190625 h 2905125"/>
                <a:gd name="connsiteX179" fmla="*/ 1349480 w 2940163"/>
                <a:gd name="connsiteY179" fmla="*/ 1181100 h 2905125"/>
                <a:gd name="connsiteX180" fmla="*/ 1378055 w 2940163"/>
                <a:gd name="connsiteY180" fmla="*/ 1190625 h 2905125"/>
                <a:gd name="connsiteX181" fmla="*/ 1463780 w 2940163"/>
                <a:gd name="connsiteY181" fmla="*/ 1171575 h 2905125"/>
                <a:gd name="connsiteX182" fmla="*/ 1520930 w 2940163"/>
                <a:gd name="connsiteY182" fmla="*/ 1190625 h 2905125"/>
                <a:gd name="connsiteX183" fmla="*/ 1530455 w 2940163"/>
                <a:gd name="connsiteY183" fmla="*/ 1247775 h 290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2940163" h="2905125">
                  <a:moveTo>
                    <a:pt x="1530455" y="1247775"/>
                  </a:moveTo>
                  <a:cubicBezTo>
                    <a:pt x="1543155" y="1255712"/>
                    <a:pt x="1579599" y="1252275"/>
                    <a:pt x="1597130" y="1238250"/>
                  </a:cubicBezTo>
                  <a:cubicBezTo>
                    <a:pt x="1606069" y="1231099"/>
                    <a:pt x="1587605" y="1216025"/>
                    <a:pt x="1578080" y="1209675"/>
                  </a:cubicBezTo>
                  <a:cubicBezTo>
                    <a:pt x="1567188" y="1202413"/>
                    <a:pt x="1552680" y="1203325"/>
                    <a:pt x="1539980" y="1200150"/>
                  </a:cubicBezTo>
                  <a:cubicBezTo>
                    <a:pt x="1533630" y="1190625"/>
                    <a:pt x="1526050" y="1181814"/>
                    <a:pt x="1520930" y="1171575"/>
                  </a:cubicBezTo>
                  <a:cubicBezTo>
                    <a:pt x="1503329" y="1136373"/>
                    <a:pt x="1512168" y="1120133"/>
                    <a:pt x="1520930" y="1076325"/>
                  </a:cubicBezTo>
                  <a:cubicBezTo>
                    <a:pt x="1522899" y="1066480"/>
                    <a:pt x="1523355" y="1054850"/>
                    <a:pt x="1530455" y="1047750"/>
                  </a:cubicBezTo>
                  <a:cubicBezTo>
                    <a:pt x="1537555" y="1040650"/>
                    <a:pt x="1549505" y="1041400"/>
                    <a:pt x="1559030" y="1038225"/>
                  </a:cubicBezTo>
                  <a:cubicBezTo>
                    <a:pt x="1574905" y="1041400"/>
                    <a:pt x="1590949" y="1043823"/>
                    <a:pt x="1606655" y="1047750"/>
                  </a:cubicBezTo>
                  <a:cubicBezTo>
                    <a:pt x="1616395" y="1050185"/>
                    <a:pt x="1625190" y="1057275"/>
                    <a:pt x="1635230" y="1057275"/>
                  </a:cubicBezTo>
                  <a:cubicBezTo>
                    <a:pt x="1678204" y="1057275"/>
                    <a:pt x="1686577" y="1048047"/>
                    <a:pt x="1720955" y="1038225"/>
                  </a:cubicBezTo>
                  <a:cubicBezTo>
                    <a:pt x="1733542" y="1034629"/>
                    <a:pt x="1746355" y="1031875"/>
                    <a:pt x="1759055" y="1028700"/>
                  </a:cubicBezTo>
                  <a:cubicBezTo>
                    <a:pt x="1787152" y="1009969"/>
                    <a:pt x="1793286" y="1008577"/>
                    <a:pt x="1816205" y="981075"/>
                  </a:cubicBezTo>
                  <a:cubicBezTo>
                    <a:pt x="1823534" y="972281"/>
                    <a:pt x="1828905" y="962025"/>
                    <a:pt x="1835255" y="952500"/>
                  </a:cubicBezTo>
                  <a:cubicBezTo>
                    <a:pt x="1838430" y="939800"/>
                    <a:pt x="1841940" y="927179"/>
                    <a:pt x="1844780" y="914400"/>
                  </a:cubicBezTo>
                  <a:cubicBezTo>
                    <a:pt x="1848292" y="898596"/>
                    <a:pt x="1848621" y="881934"/>
                    <a:pt x="1854305" y="866775"/>
                  </a:cubicBezTo>
                  <a:cubicBezTo>
                    <a:pt x="1858325" y="856056"/>
                    <a:pt x="1868235" y="848439"/>
                    <a:pt x="1873355" y="838200"/>
                  </a:cubicBezTo>
                  <a:cubicBezTo>
                    <a:pt x="1877845" y="829220"/>
                    <a:pt x="1877311" y="817979"/>
                    <a:pt x="1882880" y="809625"/>
                  </a:cubicBezTo>
                  <a:cubicBezTo>
                    <a:pt x="1890352" y="798417"/>
                    <a:pt x="1902831" y="791398"/>
                    <a:pt x="1911455" y="781050"/>
                  </a:cubicBezTo>
                  <a:cubicBezTo>
                    <a:pt x="1918784" y="772256"/>
                    <a:pt x="1923176" y="761269"/>
                    <a:pt x="1930505" y="752475"/>
                  </a:cubicBezTo>
                  <a:cubicBezTo>
                    <a:pt x="1953424" y="724973"/>
                    <a:pt x="1959558" y="723581"/>
                    <a:pt x="1987655" y="704850"/>
                  </a:cubicBezTo>
                  <a:cubicBezTo>
                    <a:pt x="1994005" y="695325"/>
                    <a:pt x="1998610" y="684370"/>
                    <a:pt x="2006705" y="676275"/>
                  </a:cubicBezTo>
                  <a:cubicBezTo>
                    <a:pt x="2014800" y="668180"/>
                    <a:pt x="2027742" y="665840"/>
                    <a:pt x="2035280" y="657225"/>
                  </a:cubicBezTo>
                  <a:cubicBezTo>
                    <a:pt x="2050357" y="639995"/>
                    <a:pt x="2066140" y="621795"/>
                    <a:pt x="2073380" y="600075"/>
                  </a:cubicBezTo>
                  <a:cubicBezTo>
                    <a:pt x="2082926" y="571436"/>
                    <a:pt x="2081439" y="567544"/>
                    <a:pt x="2101955" y="542925"/>
                  </a:cubicBezTo>
                  <a:cubicBezTo>
                    <a:pt x="2139901" y="497389"/>
                    <a:pt x="2118237" y="529357"/>
                    <a:pt x="2159105" y="495300"/>
                  </a:cubicBezTo>
                  <a:cubicBezTo>
                    <a:pt x="2169453" y="486676"/>
                    <a:pt x="2178155" y="476250"/>
                    <a:pt x="2187680" y="466725"/>
                  </a:cubicBezTo>
                  <a:cubicBezTo>
                    <a:pt x="2194030" y="447675"/>
                    <a:pt x="2201860" y="429056"/>
                    <a:pt x="2206730" y="409575"/>
                  </a:cubicBezTo>
                  <a:cubicBezTo>
                    <a:pt x="2220182" y="355769"/>
                    <a:pt x="2213688" y="384312"/>
                    <a:pt x="2225780" y="323850"/>
                  </a:cubicBezTo>
                  <a:cubicBezTo>
                    <a:pt x="2222605" y="282575"/>
                    <a:pt x="2221390" y="241102"/>
                    <a:pt x="2216255" y="200025"/>
                  </a:cubicBezTo>
                  <a:cubicBezTo>
                    <a:pt x="2215010" y="190062"/>
                    <a:pt x="2209488" y="181104"/>
                    <a:pt x="2206730" y="171450"/>
                  </a:cubicBezTo>
                  <a:cubicBezTo>
                    <a:pt x="2203134" y="158863"/>
                    <a:pt x="2200380" y="146050"/>
                    <a:pt x="2197205" y="133350"/>
                  </a:cubicBezTo>
                  <a:cubicBezTo>
                    <a:pt x="2206250" y="70035"/>
                    <a:pt x="2191841" y="52588"/>
                    <a:pt x="2263880" y="28575"/>
                  </a:cubicBezTo>
                  <a:lnTo>
                    <a:pt x="2321030" y="9525"/>
                  </a:lnTo>
                  <a:lnTo>
                    <a:pt x="2349605" y="0"/>
                  </a:lnTo>
                  <a:cubicBezTo>
                    <a:pt x="2371830" y="3175"/>
                    <a:pt x="2394265" y="5122"/>
                    <a:pt x="2416280" y="9525"/>
                  </a:cubicBezTo>
                  <a:cubicBezTo>
                    <a:pt x="2426125" y="11494"/>
                    <a:pt x="2442787" y="9225"/>
                    <a:pt x="2444855" y="19050"/>
                  </a:cubicBezTo>
                  <a:cubicBezTo>
                    <a:pt x="2456647" y="75060"/>
                    <a:pt x="2448953" y="133520"/>
                    <a:pt x="2454380" y="190500"/>
                  </a:cubicBezTo>
                  <a:cubicBezTo>
                    <a:pt x="2455332" y="200495"/>
                    <a:pt x="2460730" y="209550"/>
                    <a:pt x="2463905" y="219075"/>
                  </a:cubicBezTo>
                  <a:cubicBezTo>
                    <a:pt x="2460730" y="247650"/>
                    <a:pt x="2459107" y="276440"/>
                    <a:pt x="2454380" y="304800"/>
                  </a:cubicBezTo>
                  <a:cubicBezTo>
                    <a:pt x="2452729" y="314704"/>
                    <a:pt x="2450424" y="325021"/>
                    <a:pt x="2444855" y="333375"/>
                  </a:cubicBezTo>
                  <a:cubicBezTo>
                    <a:pt x="2437383" y="344583"/>
                    <a:pt x="2426628" y="353326"/>
                    <a:pt x="2416280" y="361950"/>
                  </a:cubicBezTo>
                  <a:cubicBezTo>
                    <a:pt x="2407486" y="369279"/>
                    <a:pt x="2397230" y="374650"/>
                    <a:pt x="2387705" y="381000"/>
                  </a:cubicBezTo>
                  <a:cubicBezTo>
                    <a:pt x="2371899" y="428417"/>
                    <a:pt x="2348034" y="438751"/>
                    <a:pt x="2397230" y="457200"/>
                  </a:cubicBezTo>
                  <a:cubicBezTo>
                    <a:pt x="2412389" y="462884"/>
                    <a:pt x="2428980" y="463550"/>
                    <a:pt x="2444855" y="466725"/>
                  </a:cubicBezTo>
                  <a:cubicBezTo>
                    <a:pt x="2491935" y="537345"/>
                    <a:pt x="2460504" y="528365"/>
                    <a:pt x="2530580" y="514350"/>
                  </a:cubicBezTo>
                  <a:cubicBezTo>
                    <a:pt x="2540105" y="508000"/>
                    <a:pt x="2551060" y="487205"/>
                    <a:pt x="2559155" y="495300"/>
                  </a:cubicBezTo>
                  <a:cubicBezTo>
                    <a:pt x="2567250" y="503395"/>
                    <a:pt x="2541141" y="512474"/>
                    <a:pt x="2540105" y="523875"/>
                  </a:cubicBezTo>
                  <a:cubicBezTo>
                    <a:pt x="2537787" y="549368"/>
                    <a:pt x="2545422" y="574826"/>
                    <a:pt x="2549630" y="600075"/>
                  </a:cubicBezTo>
                  <a:cubicBezTo>
                    <a:pt x="2551782" y="612988"/>
                    <a:pt x="2553998" y="626143"/>
                    <a:pt x="2559155" y="638175"/>
                  </a:cubicBezTo>
                  <a:cubicBezTo>
                    <a:pt x="2585631" y="699951"/>
                    <a:pt x="2581098" y="626959"/>
                    <a:pt x="2597255" y="723900"/>
                  </a:cubicBezTo>
                  <a:cubicBezTo>
                    <a:pt x="2598325" y="730319"/>
                    <a:pt x="2612311" y="818025"/>
                    <a:pt x="2616305" y="828675"/>
                  </a:cubicBezTo>
                  <a:cubicBezTo>
                    <a:pt x="2620325" y="839394"/>
                    <a:pt x="2630235" y="847011"/>
                    <a:pt x="2635355" y="857250"/>
                  </a:cubicBezTo>
                  <a:cubicBezTo>
                    <a:pt x="2639845" y="866230"/>
                    <a:pt x="2640390" y="876845"/>
                    <a:pt x="2644880" y="885825"/>
                  </a:cubicBezTo>
                  <a:cubicBezTo>
                    <a:pt x="2692709" y="981484"/>
                    <a:pt x="2632883" y="835608"/>
                    <a:pt x="2682980" y="952500"/>
                  </a:cubicBezTo>
                  <a:cubicBezTo>
                    <a:pt x="2686935" y="961728"/>
                    <a:pt x="2688015" y="972095"/>
                    <a:pt x="2692505" y="981075"/>
                  </a:cubicBezTo>
                  <a:cubicBezTo>
                    <a:pt x="2697625" y="991314"/>
                    <a:pt x="2706906" y="999189"/>
                    <a:pt x="2711555" y="1009650"/>
                  </a:cubicBezTo>
                  <a:cubicBezTo>
                    <a:pt x="2719710" y="1028000"/>
                    <a:pt x="2719466" y="1050092"/>
                    <a:pt x="2730605" y="1066800"/>
                  </a:cubicBezTo>
                  <a:cubicBezTo>
                    <a:pt x="2785200" y="1148692"/>
                    <a:pt x="2719745" y="1045080"/>
                    <a:pt x="2759180" y="1123950"/>
                  </a:cubicBezTo>
                  <a:cubicBezTo>
                    <a:pt x="2764300" y="1134189"/>
                    <a:pt x="2773110" y="1142286"/>
                    <a:pt x="2778230" y="1152525"/>
                  </a:cubicBezTo>
                  <a:cubicBezTo>
                    <a:pt x="2782720" y="1161505"/>
                    <a:pt x="2783265" y="1172120"/>
                    <a:pt x="2787755" y="1181100"/>
                  </a:cubicBezTo>
                  <a:cubicBezTo>
                    <a:pt x="2792875" y="1191339"/>
                    <a:pt x="2801685" y="1199436"/>
                    <a:pt x="2806805" y="1209675"/>
                  </a:cubicBezTo>
                  <a:cubicBezTo>
                    <a:pt x="2819639" y="1235342"/>
                    <a:pt x="2811116" y="1245594"/>
                    <a:pt x="2835380" y="1266825"/>
                  </a:cubicBezTo>
                  <a:cubicBezTo>
                    <a:pt x="2852610" y="1281902"/>
                    <a:pt x="2892530" y="1304925"/>
                    <a:pt x="2892530" y="1304925"/>
                  </a:cubicBezTo>
                  <a:cubicBezTo>
                    <a:pt x="2895705" y="1314450"/>
                    <a:pt x="2902055" y="1323460"/>
                    <a:pt x="2902055" y="1333500"/>
                  </a:cubicBezTo>
                  <a:cubicBezTo>
                    <a:pt x="2902055" y="1387352"/>
                    <a:pt x="2896400" y="1398089"/>
                    <a:pt x="2883005" y="1438275"/>
                  </a:cubicBezTo>
                  <a:cubicBezTo>
                    <a:pt x="2879830" y="1492250"/>
                    <a:pt x="2878860" y="1546400"/>
                    <a:pt x="2873480" y="1600200"/>
                  </a:cubicBezTo>
                  <a:cubicBezTo>
                    <a:pt x="2872481" y="1610190"/>
                    <a:pt x="2871055" y="1621675"/>
                    <a:pt x="2863955" y="1628775"/>
                  </a:cubicBezTo>
                  <a:cubicBezTo>
                    <a:pt x="2847766" y="1644964"/>
                    <a:pt x="2806805" y="1666875"/>
                    <a:pt x="2806805" y="1666875"/>
                  </a:cubicBezTo>
                  <a:cubicBezTo>
                    <a:pt x="2800455" y="1676400"/>
                    <a:pt x="2776997" y="1691538"/>
                    <a:pt x="2787755" y="1695450"/>
                  </a:cubicBezTo>
                  <a:cubicBezTo>
                    <a:pt x="2826660" y="1709597"/>
                    <a:pt x="2870503" y="1699840"/>
                    <a:pt x="2911580" y="1704975"/>
                  </a:cubicBezTo>
                  <a:cubicBezTo>
                    <a:pt x="2921543" y="1706220"/>
                    <a:pt x="2930630" y="1711325"/>
                    <a:pt x="2940155" y="1714500"/>
                  </a:cubicBezTo>
                  <a:cubicBezTo>
                    <a:pt x="2936980" y="1730375"/>
                    <a:pt x="2930630" y="1745936"/>
                    <a:pt x="2930630" y="1762125"/>
                  </a:cubicBezTo>
                  <a:cubicBezTo>
                    <a:pt x="2930630" y="1793646"/>
                    <a:pt x="2957458" y="1815604"/>
                    <a:pt x="2921105" y="1838325"/>
                  </a:cubicBezTo>
                  <a:cubicBezTo>
                    <a:pt x="2904077" y="1848968"/>
                    <a:pt x="2883005" y="1851025"/>
                    <a:pt x="2863955" y="1857375"/>
                  </a:cubicBezTo>
                  <a:lnTo>
                    <a:pt x="2835380" y="1866900"/>
                  </a:lnTo>
                  <a:cubicBezTo>
                    <a:pt x="2825855" y="1860550"/>
                    <a:pt x="2813956" y="1856789"/>
                    <a:pt x="2806805" y="1847850"/>
                  </a:cubicBezTo>
                  <a:cubicBezTo>
                    <a:pt x="2800533" y="1840010"/>
                    <a:pt x="2804380" y="1826375"/>
                    <a:pt x="2797280" y="1819275"/>
                  </a:cubicBezTo>
                  <a:cubicBezTo>
                    <a:pt x="2781091" y="1803086"/>
                    <a:pt x="2758446" y="1794912"/>
                    <a:pt x="2740130" y="1781175"/>
                  </a:cubicBezTo>
                  <a:cubicBezTo>
                    <a:pt x="2727430" y="1771650"/>
                    <a:pt x="2716229" y="1759700"/>
                    <a:pt x="2702030" y="1752600"/>
                  </a:cubicBezTo>
                  <a:cubicBezTo>
                    <a:pt x="2684069" y="1743620"/>
                    <a:pt x="2663930" y="1739900"/>
                    <a:pt x="2644880" y="1733550"/>
                  </a:cubicBezTo>
                  <a:lnTo>
                    <a:pt x="2616305" y="1724025"/>
                  </a:lnTo>
                  <a:cubicBezTo>
                    <a:pt x="2552805" y="1727200"/>
                    <a:pt x="2488444" y="1722656"/>
                    <a:pt x="2425805" y="1733550"/>
                  </a:cubicBezTo>
                  <a:cubicBezTo>
                    <a:pt x="2412534" y="1735858"/>
                    <a:pt x="2404702" y="1750917"/>
                    <a:pt x="2397230" y="1762125"/>
                  </a:cubicBezTo>
                  <a:cubicBezTo>
                    <a:pt x="2382844" y="1783704"/>
                    <a:pt x="2397474" y="1805490"/>
                    <a:pt x="2359130" y="1809750"/>
                  </a:cubicBezTo>
                  <a:cubicBezTo>
                    <a:pt x="2283330" y="1818172"/>
                    <a:pt x="2206730" y="1816100"/>
                    <a:pt x="2130530" y="1819275"/>
                  </a:cubicBezTo>
                  <a:cubicBezTo>
                    <a:pt x="2045550" y="1831415"/>
                    <a:pt x="2035017" y="1837718"/>
                    <a:pt x="1930505" y="1819275"/>
                  </a:cubicBezTo>
                  <a:cubicBezTo>
                    <a:pt x="1919232" y="1817286"/>
                    <a:pt x="1911455" y="1806575"/>
                    <a:pt x="1901930" y="1800225"/>
                  </a:cubicBezTo>
                  <a:cubicBezTo>
                    <a:pt x="1882880" y="1812925"/>
                    <a:pt x="1848544" y="1815741"/>
                    <a:pt x="1844780" y="1838325"/>
                  </a:cubicBezTo>
                  <a:cubicBezTo>
                    <a:pt x="1819856" y="1987869"/>
                    <a:pt x="1853941" y="1801682"/>
                    <a:pt x="1816205" y="1952625"/>
                  </a:cubicBezTo>
                  <a:cubicBezTo>
                    <a:pt x="1813153" y="1964832"/>
                    <a:pt x="1803987" y="2005635"/>
                    <a:pt x="1797155" y="2019300"/>
                  </a:cubicBezTo>
                  <a:cubicBezTo>
                    <a:pt x="1792035" y="2029539"/>
                    <a:pt x="1784455" y="2038350"/>
                    <a:pt x="1778105" y="2047875"/>
                  </a:cubicBezTo>
                  <a:cubicBezTo>
                    <a:pt x="1778008" y="2048460"/>
                    <a:pt x="1768928" y="2121259"/>
                    <a:pt x="1759055" y="2133600"/>
                  </a:cubicBezTo>
                  <a:cubicBezTo>
                    <a:pt x="1751904" y="2142539"/>
                    <a:pt x="1740005" y="2146300"/>
                    <a:pt x="1730480" y="2152650"/>
                  </a:cubicBezTo>
                  <a:cubicBezTo>
                    <a:pt x="1672270" y="2142948"/>
                    <a:pt x="1660432" y="2135386"/>
                    <a:pt x="1597130" y="2152650"/>
                  </a:cubicBezTo>
                  <a:cubicBezTo>
                    <a:pt x="1586086" y="2155662"/>
                    <a:pt x="1578080" y="2165350"/>
                    <a:pt x="1568555" y="2171700"/>
                  </a:cubicBezTo>
                  <a:cubicBezTo>
                    <a:pt x="1551790" y="2221995"/>
                    <a:pt x="1567384" y="2194706"/>
                    <a:pt x="1501880" y="2238375"/>
                  </a:cubicBezTo>
                  <a:lnTo>
                    <a:pt x="1473305" y="2257425"/>
                  </a:lnTo>
                  <a:lnTo>
                    <a:pt x="1444730" y="2276475"/>
                  </a:lnTo>
                  <a:cubicBezTo>
                    <a:pt x="1434401" y="2307461"/>
                    <a:pt x="1440348" y="2309114"/>
                    <a:pt x="1406630" y="2324100"/>
                  </a:cubicBezTo>
                  <a:cubicBezTo>
                    <a:pt x="1388280" y="2332255"/>
                    <a:pt x="1349480" y="2343150"/>
                    <a:pt x="1349480" y="2343150"/>
                  </a:cubicBezTo>
                  <a:cubicBezTo>
                    <a:pt x="1336780" y="2339975"/>
                    <a:pt x="1317234" y="2345334"/>
                    <a:pt x="1311380" y="2333625"/>
                  </a:cubicBezTo>
                  <a:cubicBezTo>
                    <a:pt x="1298522" y="2307909"/>
                    <a:pt x="1306582" y="2276260"/>
                    <a:pt x="1301855" y="2247900"/>
                  </a:cubicBezTo>
                  <a:cubicBezTo>
                    <a:pt x="1300204" y="2237996"/>
                    <a:pt x="1300170" y="2225597"/>
                    <a:pt x="1292330" y="2219325"/>
                  </a:cubicBezTo>
                  <a:cubicBezTo>
                    <a:pt x="1282108" y="2211147"/>
                    <a:pt x="1266930" y="2212975"/>
                    <a:pt x="1254230" y="2209800"/>
                  </a:cubicBezTo>
                  <a:cubicBezTo>
                    <a:pt x="1247880" y="2219325"/>
                    <a:pt x="1236319" y="2226984"/>
                    <a:pt x="1235180" y="2238375"/>
                  </a:cubicBezTo>
                  <a:cubicBezTo>
                    <a:pt x="1231812" y="2272052"/>
                    <a:pt x="1244006" y="2302954"/>
                    <a:pt x="1254230" y="2333625"/>
                  </a:cubicBezTo>
                  <a:cubicBezTo>
                    <a:pt x="1247880" y="2359025"/>
                    <a:pt x="1242069" y="2384566"/>
                    <a:pt x="1235180" y="2409825"/>
                  </a:cubicBezTo>
                  <a:cubicBezTo>
                    <a:pt x="1232538" y="2419511"/>
                    <a:pt x="1231224" y="2430046"/>
                    <a:pt x="1225655" y="2438400"/>
                  </a:cubicBezTo>
                  <a:cubicBezTo>
                    <a:pt x="1218183" y="2449608"/>
                    <a:pt x="1206605" y="2457450"/>
                    <a:pt x="1197080" y="2466975"/>
                  </a:cubicBezTo>
                  <a:cubicBezTo>
                    <a:pt x="1209906" y="2543932"/>
                    <a:pt x="1200498" y="2505803"/>
                    <a:pt x="1225655" y="2581275"/>
                  </a:cubicBezTo>
                  <a:lnTo>
                    <a:pt x="1235180" y="2609850"/>
                  </a:lnTo>
                  <a:lnTo>
                    <a:pt x="1244705" y="2638425"/>
                  </a:lnTo>
                  <a:cubicBezTo>
                    <a:pt x="1241530" y="2670175"/>
                    <a:pt x="1251258" y="2706113"/>
                    <a:pt x="1235180" y="2733675"/>
                  </a:cubicBezTo>
                  <a:cubicBezTo>
                    <a:pt x="1225062" y="2751020"/>
                    <a:pt x="1194738" y="2741586"/>
                    <a:pt x="1178030" y="2752725"/>
                  </a:cubicBezTo>
                  <a:cubicBezTo>
                    <a:pt x="1168505" y="2759075"/>
                    <a:pt x="1158011" y="2764170"/>
                    <a:pt x="1149455" y="2771775"/>
                  </a:cubicBezTo>
                  <a:cubicBezTo>
                    <a:pt x="1129319" y="2789673"/>
                    <a:pt x="1114721" y="2813981"/>
                    <a:pt x="1092305" y="2828925"/>
                  </a:cubicBezTo>
                  <a:cubicBezTo>
                    <a:pt x="1073255" y="2841625"/>
                    <a:pt x="1051344" y="2850836"/>
                    <a:pt x="1035155" y="2867025"/>
                  </a:cubicBezTo>
                  <a:cubicBezTo>
                    <a:pt x="999480" y="2902700"/>
                    <a:pt x="1019359" y="2891340"/>
                    <a:pt x="978005" y="2905125"/>
                  </a:cubicBezTo>
                  <a:cubicBezTo>
                    <a:pt x="952605" y="2901950"/>
                    <a:pt x="922775" y="2910279"/>
                    <a:pt x="901805" y="2895600"/>
                  </a:cubicBezTo>
                  <a:lnTo>
                    <a:pt x="873230" y="2809875"/>
                  </a:lnTo>
                  <a:lnTo>
                    <a:pt x="844655" y="2724150"/>
                  </a:lnTo>
                  <a:lnTo>
                    <a:pt x="835130" y="2695575"/>
                  </a:lnTo>
                  <a:cubicBezTo>
                    <a:pt x="831955" y="2686050"/>
                    <a:pt x="831629" y="2675032"/>
                    <a:pt x="825605" y="2667000"/>
                  </a:cubicBezTo>
                  <a:lnTo>
                    <a:pt x="797030" y="2628900"/>
                  </a:lnTo>
                  <a:cubicBezTo>
                    <a:pt x="790680" y="2609850"/>
                    <a:pt x="792179" y="2585949"/>
                    <a:pt x="777980" y="2571750"/>
                  </a:cubicBezTo>
                  <a:cubicBezTo>
                    <a:pt x="756914" y="2550684"/>
                    <a:pt x="747352" y="2537386"/>
                    <a:pt x="720830" y="2524125"/>
                  </a:cubicBezTo>
                  <a:cubicBezTo>
                    <a:pt x="711850" y="2519635"/>
                    <a:pt x="701235" y="2519090"/>
                    <a:pt x="692255" y="2514600"/>
                  </a:cubicBezTo>
                  <a:cubicBezTo>
                    <a:pt x="682016" y="2509480"/>
                    <a:pt x="674202" y="2500059"/>
                    <a:pt x="663680" y="2495550"/>
                  </a:cubicBezTo>
                  <a:cubicBezTo>
                    <a:pt x="649991" y="2489683"/>
                    <a:pt x="588804" y="2479212"/>
                    <a:pt x="577955" y="2476500"/>
                  </a:cubicBezTo>
                  <a:cubicBezTo>
                    <a:pt x="568215" y="2474065"/>
                    <a:pt x="559181" y="2469153"/>
                    <a:pt x="549380" y="2466975"/>
                  </a:cubicBezTo>
                  <a:cubicBezTo>
                    <a:pt x="530527" y="2462785"/>
                    <a:pt x="511168" y="2461238"/>
                    <a:pt x="492230" y="2457450"/>
                  </a:cubicBezTo>
                  <a:cubicBezTo>
                    <a:pt x="462330" y="2451470"/>
                    <a:pt x="452790" y="2447478"/>
                    <a:pt x="425555" y="2438400"/>
                  </a:cubicBezTo>
                  <a:cubicBezTo>
                    <a:pt x="406505" y="2441575"/>
                    <a:pt x="385173" y="2438343"/>
                    <a:pt x="368405" y="2447925"/>
                  </a:cubicBezTo>
                  <a:cubicBezTo>
                    <a:pt x="359688" y="2452906"/>
                    <a:pt x="360531" y="2466596"/>
                    <a:pt x="358880" y="2476500"/>
                  </a:cubicBezTo>
                  <a:cubicBezTo>
                    <a:pt x="354153" y="2504860"/>
                    <a:pt x="354082" y="2533865"/>
                    <a:pt x="349355" y="2562225"/>
                  </a:cubicBezTo>
                  <a:cubicBezTo>
                    <a:pt x="343604" y="2596731"/>
                    <a:pt x="339753" y="2590851"/>
                    <a:pt x="311255" y="2609850"/>
                  </a:cubicBezTo>
                  <a:cubicBezTo>
                    <a:pt x="281066" y="2655133"/>
                    <a:pt x="303065" y="2634805"/>
                    <a:pt x="235055" y="2657475"/>
                  </a:cubicBezTo>
                  <a:lnTo>
                    <a:pt x="206480" y="2667000"/>
                  </a:lnTo>
                  <a:lnTo>
                    <a:pt x="177905" y="2676525"/>
                  </a:lnTo>
                  <a:cubicBezTo>
                    <a:pt x="123930" y="2673350"/>
                    <a:pt x="48748" y="2710008"/>
                    <a:pt x="15980" y="2667000"/>
                  </a:cubicBezTo>
                  <a:cubicBezTo>
                    <a:pt x="-22552" y="2616427"/>
                    <a:pt x="19997" y="2539840"/>
                    <a:pt x="25505" y="2476500"/>
                  </a:cubicBezTo>
                  <a:cubicBezTo>
                    <a:pt x="26375" y="2466498"/>
                    <a:pt x="30154" y="2456702"/>
                    <a:pt x="35030" y="2447925"/>
                  </a:cubicBezTo>
                  <a:cubicBezTo>
                    <a:pt x="46149" y="2427911"/>
                    <a:pt x="65890" y="2412495"/>
                    <a:pt x="73130" y="2390775"/>
                  </a:cubicBezTo>
                  <a:cubicBezTo>
                    <a:pt x="79924" y="2370392"/>
                    <a:pt x="84327" y="2348831"/>
                    <a:pt x="101705" y="2333625"/>
                  </a:cubicBezTo>
                  <a:cubicBezTo>
                    <a:pt x="118935" y="2318548"/>
                    <a:pt x="139805" y="2308225"/>
                    <a:pt x="158855" y="2295525"/>
                  </a:cubicBezTo>
                  <a:cubicBezTo>
                    <a:pt x="168380" y="2289175"/>
                    <a:pt x="179335" y="2284570"/>
                    <a:pt x="187430" y="2276475"/>
                  </a:cubicBezTo>
                  <a:cubicBezTo>
                    <a:pt x="196955" y="2266950"/>
                    <a:pt x="204309" y="2254583"/>
                    <a:pt x="216005" y="2247900"/>
                  </a:cubicBezTo>
                  <a:cubicBezTo>
                    <a:pt x="227371" y="2241405"/>
                    <a:pt x="241518" y="2241971"/>
                    <a:pt x="254105" y="2238375"/>
                  </a:cubicBezTo>
                  <a:cubicBezTo>
                    <a:pt x="263759" y="2235617"/>
                    <a:pt x="273700" y="2233340"/>
                    <a:pt x="282680" y="2228850"/>
                  </a:cubicBezTo>
                  <a:cubicBezTo>
                    <a:pt x="373246" y="2183567"/>
                    <a:pt x="220963" y="2239897"/>
                    <a:pt x="368405" y="2190750"/>
                  </a:cubicBezTo>
                  <a:lnTo>
                    <a:pt x="396980" y="2181225"/>
                  </a:lnTo>
                  <a:cubicBezTo>
                    <a:pt x="409680" y="2184400"/>
                    <a:pt x="422493" y="2187154"/>
                    <a:pt x="435080" y="2190750"/>
                  </a:cubicBezTo>
                  <a:cubicBezTo>
                    <a:pt x="444734" y="2193508"/>
                    <a:pt x="453615" y="2200275"/>
                    <a:pt x="463655" y="2200275"/>
                  </a:cubicBezTo>
                  <a:cubicBezTo>
                    <a:pt x="495563" y="2200275"/>
                    <a:pt x="527155" y="2193925"/>
                    <a:pt x="558905" y="2190750"/>
                  </a:cubicBezTo>
                  <a:cubicBezTo>
                    <a:pt x="565255" y="2181225"/>
                    <a:pt x="569860" y="2170270"/>
                    <a:pt x="577955" y="2162175"/>
                  </a:cubicBezTo>
                  <a:cubicBezTo>
                    <a:pt x="605252" y="2134878"/>
                    <a:pt x="604117" y="2149094"/>
                    <a:pt x="635105" y="2133600"/>
                  </a:cubicBezTo>
                  <a:cubicBezTo>
                    <a:pt x="697431" y="2102437"/>
                    <a:pt x="629058" y="2128106"/>
                    <a:pt x="692255" y="2085975"/>
                  </a:cubicBezTo>
                  <a:cubicBezTo>
                    <a:pt x="700609" y="2080406"/>
                    <a:pt x="711305" y="2079625"/>
                    <a:pt x="720830" y="2076450"/>
                  </a:cubicBezTo>
                  <a:cubicBezTo>
                    <a:pt x="763604" y="2033676"/>
                    <a:pt x="736626" y="2052135"/>
                    <a:pt x="806555" y="2028825"/>
                  </a:cubicBezTo>
                  <a:lnTo>
                    <a:pt x="835130" y="2019300"/>
                  </a:lnTo>
                  <a:cubicBezTo>
                    <a:pt x="844655" y="2009775"/>
                    <a:pt x="855435" y="2001358"/>
                    <a:pt x="863705" y="1990725"/>
                  </a:cubicBezTo>
                  <a:lnTo>
                    <a:pt x="920855" y="1905000"/>
                  </a:lnTo>
                  <a:lnTo>
                    <a:pt x="939905" y="1876425"/>
                  </a:lnTo>
                  <a:cubicBezTo>
                    <a:pt x="946255" y="1866900"/>
                    <a:pt x="955335" y="1858710"/>
                    <a:pt x="958955" y="1847850"/>
                  </a:cubicBezTo>
                  <a:cubicBezTo>
                    <a:pt x="962130" y="1838325"/>
                    <a:pt x="962208" y="1827115"/>
                    <a:pt x="968480" y="1819275"/>
                  </a:cubicBezTo>
                  <a:cubicBezTo>
                    <a:pt x="975631" y="1810336"/>
                    <a:pt x="988261" y="1807554"/>
                    <a:pt x="997055" y="1800225"/>
                  </a:cubicBezTo>
                  <a:cubicBezTo>
                    <a:pt x="1042591" y="1762279"/>
                    <a:pt x="1010623" y="1783943"/>
                    <a:pt x="1044680" y="1743075"/>
                  </a:cubicBezTo>
                  <a:cubicBezTo>
                    <a:pt x="1053304" y="1732727"/>
                    <a:pt x="1064631" y="1724848"/>
                    <a:pt x="1073255" y="1714500"/>
                  </a:cubicBezTo>
                  <a:cubicBezTo>
                    <a:pt x="1115540" y="1663758"/>
                    <a:pt x="1073191" y="1708900"/>
                    <a:pt x="1101830" y="1657350"/>
                  </a:cubicBezTo>
                  <a:cubicBezTo>
                    <a:pt x="1112949" y="1637336"/>
                    <a:pt x="1127230" y="1619250"/>
                    <a:pt x="1139930" y="1600200"/>
                  </a:cubicBezTo>
                  <a:cubicBezTo>
                    <a:pt x="1146280" y="1590675"/>
                    <a:pt x="1148120" y="1575245"/>
                    <a:pt x="1158980" y="1571625"/>
                  </a:cubicBezTo>
                  <a:cubicBezTo>
                    <a:pt x="1168505" y="1568450"/>
                    <a:pt x="1178778" y="1566976"/>
                    <a:pt x="1187555" y="1562100"/>
                  </a:cubicBezTo>
                  <a:cubicBezTo>
                    <a:pt x="1207569" y="1550981"/>
                    <a:pt x="1222985" y="1531240"/>
                    <a:pt x="1244705" y="1524000"/>
                  </a:cubicBezTo>
                  <a:lnTo>
                    <a:pt x="1273280" y="1514475"/>
                  </a:lnTo>
                  <a:lnTo>
                    <a:pt x="1292330" y="1457325"/>
                  </a:lnTo>
                  <a:lnTo>
                    <a:pt x="1301855" y="1428750"/>
                  </a:lnTo>
                  <a:cubicBezTo>
                    <a:pt x="1305030" y="1374775"/>
                    <a:pt x="1307068" y="1320721"/>
                    <a:pt x="1311380" y="1266825"/>
                  </a:cubicBezTo>
                  <a:cubicBezTo>
                    <a:pt x="1313421" y="1241309"/>
                    <a:pt x="1310509" y="1214016"/>
                    <a:pt x="1320905" y="1190625"/>
                  </a:cubicBezTo>
                  <a:cubicBezTo>
                    <a:pt x="1324983" y="1181450"/>
                    <a:pt x="1339955" y="1184275"/>
                    <a:pt x="1349480" y="1181100"/>
                  </a:cubicBezTo>
                  <a:cubicBezTo>
                    <a:pt x="1359005" y="1184275"/>
                    <a:pt x="1368015" y="1190625"/>
                    <a:pt x="1378055" y="1190625"/>
                  </a:cubicBezTo>
                  <a:cubicBezTo>
                    <a:pt x="1411582" y="1190625"/>
                    <a:pt x="1434313" y="1181397"/>
                    <a:pt x="1463780" y="1171575"/>
                  </a:cubicBezTo>
                  <a:cubicBezTo>
                    <a:pt x="1482830" y="1177925"/>
                    <a:pt x="1506731" y="1176426"/>
                    <a:pt x="1520930" y="1190625"/>
                  </a:cubicBezTo>
                  <a:cubicBezTo>
                    <a:pt x="1532378" y="1202073"/>
                    <a:pt x="1517755" y="1239838"/>
                    <a:pt x="1530455" y="124777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pic>
          <p:nvPicPr>
            <p:cNvPr id="93" name="!!HEE1" descr="Image result for Health education england">
              <a:extLst>
                <a:ext uri="{FF2B5EF4-FFF2-40B4-BE49-F238E27FC236}">
                  <a16:creationId xmlns:a16="http://schemas.microsoft.com/office/drawing/2014/main" id="{E81AB1D9-6551-4739-B697-1D380B35A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372" y="1173127"/>
              <a:ext cx="1730138" cy="77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Image result for cisco&quot;">
              <a:extLst>
                <a:ext uri="{FF2B5EF4-FFF2-40B4-BE49-F238E27FC236}">
                  <a16:creationId xmlns:a16="http://schemas.microsoft.com/office/drawing/2014/main" id="{2D778158-3CD9-456F-BCDD-03400B6FD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41" y="2223658"/>
              <a:ext cx="1022453" cy="539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2A733CB1-9D1D-4275-932B-E297BEF00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8793" y="2223657"/>
              <a:ext cx="641278" cy="606699"/>
            </a:xfrm>
            <a:prstGeom prst="rect">
              <a:avLst/>
            </a:prstGeom>
          </p:spPr>
        </p:pic>
        <p:pic>
          <p:nvPicPr>
            <p:cNvPr id="97" name="Picture 96" descr="Image result for cornwall council">
              <a:extLst>
                <a:ext uri="{FF2B5EF4-FFF2-40B4-BE49-F238E27FC236}">
                  <a16:creationId xmlns:a16="http://schemas.microsoft.com/office/drawing/2014/main" id="{63F5BB01-ACE3-429E-AB3A-5755555C3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400" y="1268011"/>
              <a:ext cx="897674" cy="823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!!p">
              <a:extLst>
                <a:ext uri="{FF2B5EF4-FFF2-40B4-BE49-F238E27FC236}">
                  <a16:creationId xmlns:a16="http://schemas.microsoft.com/office/drawing/2014/main" id="{12B0E904-504F-4EA3-AB38-F4135C07C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512" y="3348350"/>
              <a:ext cx="969335" cy="1290313"/>
            </a:xfrm>
            <a:custGeom>
              <a:avLst/>
              <a:gdLst>
                <a:gd name="connsiteX0" fmla="*/ 88159 w 2761021"/>
                <a:gd name="connsiteY0" fmla="*/ 42203 h 3675288"/>
                <a:gd name="connsiteX1" fmla="*/ 172566 w 2761021"/>
                <a:gd name="connsiteY1" fmla="*/ 56270 h 3675288"/>
                <a:gd name="connsiteX2" fmla="*/ 313242 w 2761021"/>
                <a:gd name="connsiteY2" fmla="*/ 98474 h 3675288"/>
                <a:gd name="connsiteX3" fmla="*/ 355446 w 2761021"/>
                <a:gd name="connsiteY3" fmla="*/ 112541 h 3675288"/>
                <a:gd name="connsiteX4" fmla="*/ 397649 w 2761021"/>
                <a:gd name="connsiteY4" fmla="*/ 126609 h 3675288"/>
                <a:gd name="connsiteX5" fmla="*/ 538326 w 2761021"/>
                <a:gd name="connsiteY5" fmla="*/ 112541 h 3675288"/>
                <a:gd name="connsiteX6" fmla="*/ 580529 w 2761021"/>
                <a:gd name="connsiteY6" fmla="*/ 98474 h 3675288"/>
                <a:gd name="connsiteX7" fmla="*/ 622732 w 2761021"/>
                <a:gd name="connsiteY7" fmla="*/ 14067 h 3675288"/>
                <a:gd name="connsiteX8" fmla="*/ 693070 w 2761021"/>
                <a:gd name="connsiteY8" fmla="*/ 0 h 3675288"/>
                <a:gd name="connsiteX9" fmla="*/ 805612 w 2761021"/>
                <a:gd name="connsiteY9" fmla="*/ 28135 h 3675288"/>
                <a:gd name="connsiteX10" fmla="*/ 847815 w 2761021"/>
                <a:gd name="connsiteY10" fmla="*/ 56270 h 3675288"/>
                <a:gd name="connsiteX11" fmla="*/ 904086 w 2761021"/>
                <a:gd name="connsiteY11" fmla="*/ 70338 h 3675288"/>
                <a:gd name="connsiteX12" fmla="*/ 988492 w 2761021"/>
                <a:gd name="connsiteY12" fmla="*/ 98474 h 3675288"/>
                <a:gd name="connsiteX13" fmla="*/ 1101033 w 2761021"/>
                <a:gd name="connsiteY13" fmla="*/ 126609 h 3675288"/>
                <a:gd name="connsiteX14" fmla="*/ 1157304 w 2761021"/>
                <a:gd name="connsiteY14" fmla="*/ 140677 h 3675288"/>
                <a:gd name="connsiteX15" fmla="*/ 1199507 w 2761021"/>
                <a:gd name="connsiteY15" fmla="*/ 154744 h 3675288"/>
                <a:gd name="connsiteX16" fmla="*/ 1326116 w 2761021"/>
                <a:gd name="connsiteY16" fmla="*/ 112541 h 3675288"/>
                <a:gd name="connsiteX17" fmla="*/ 1340184 w 2761021"/>
                <a:gd name="connsiteY17" fmla="*/ 56270 h 3675288"/>
                <a:gd name="connsiteX18" fmla="*/ 1424590 w 2761021"/>
                <a:gd name="connsiteY18" fmla="*/ 28135 h 3675288"/>
                <a:gd name="connsiteX19" fmla="*/ 1508996 w 2761021"/>
                <a:gd name="connsiteY19" fmla="*/ 56270 h 3675288"/>
                <a:gd name="connsiteX20" fmla="*/ 1607470 w 2761021"/>
                <a:gd name="connsiteY20" fmla="*/ 112541 h 3675288"/>
                <a:gd name="connsiteX21" fmla="*/ 1621538 w 2761021"/>
                <a:gd name="connsiteY21" fmla="*/ 168812 h 3675288"/>
                <a:gd name="connsiteX22" fmla="*/ 1635606 w 2761021"/>
                <a:gd name="connsiteY22" fmla="*/ 211015 h 3675288"/>
                <a:gd name="connsiteX23" fmla="*/ 1832553 w 2761021"/>
                <a:gd name="connsiteY23" fmla="*/ 182880 h 3675288"/>
                <a:gd name="connsiteX24" fmla="*/ 1846621 w 2761021"/>
                <a:gd name="connsiteY24" fmla="*/ 112541 h 3675288"/>
                <a:gd name="connsiteX25" fmla="*/ 1945095 w 2761021"/>
                <a:gd name="connsiteY25" fmla="*/ 140677 h 3675288"/>
                <a:gd name="connsiteX26" fmla="*/ 1987298 w 2761021"/>
                <a:gd name="connsiteY26" fmla="*/ 182880 h 3675288"/>
                <a:gd name="connsiteX27" fmla="*/ 2043569 w 2761021"/>
                <a:gd name="connsiteY27" fmla="*/ 253218 h 3675288"/>
                <a:gd name="connsiteX28" fmla="*/ 2085772 w 2761021"/>
                <a:gd name="connsiteY28" fmla="*/ 281354 h 3675288"/>
                <a:gd name="connsiteX29" fmla="*/ 2367126 w 2761021"/>
                <a:gd name="connsiteY29" fmla="*/ 295421 h 3675288"/>
                <a:gd name="connsiteX30" fmla="*/ 2451532 w 2761021"/>
                <a:gd name="connsiteY30" fmla="*/ 323557 h 3675288"/>
                <a:gd name="connsiteX31" fmla="*/ 2732886 w 2761021"/>
                <a:gd name="connsiteY31" fmla="*/ 351692 h 3675288"/>
                <a:gd name="connsiteX32" fmla="*/ 2746953 w 2761021"/>
                <a:gd name="connsiteY32" fmla="*/ 407963 h 3675288"/>
                <a:gd name="connsiteX33" fmla="*/ 2704750 w 2761021"/>
                <a:gd name="connsiteY33" fmla="*/ 436098 h 3675288"/>
                <a:gd name="connsiteX34" fmla="*/ 2676615 w 2761021"/>
                <a:gd name="connsiteY34" fmla="*/ 464234 h 3675288"/>
                <a:gd name="connsiteX35" fmla="*/ 2662547 w 2761021"/>
                <a:gd name="connsiteY35" fmla="*/ 534572 h 3675288"/>
                <a:gd name="connsiteX36" fmla="*/ 2662547 w 2761021"/>
                <a:gd name="connsiteY36" fmla="*/ 633046 h 3675288"/>
                <a:gd name="connsiteX37" fmla="*/ 2704750 w 2761021"/>
                <a:gd name="connsiteY37" fmla="*/ 675249 h 3675288"/>
                <a:gd name="connsiteX38" fmla="*/ 2732886 w 2761021"/>
                <a:gd name="connsiteY38" fmla="*/ 773723 h 3675288"/>
                <a:gd name="connsiteX39" fmla="*/ 2761021 w 2761021"/>
                <a:gd name="connsiteY39" fmla="*/ 872197 h 3675288"/>
                <a:gd name="connsiteX40" fmla="*/ 2746953 w 2761021"/>
                <a:gd name="connsiteY40" fmla="*/ 1055077 h 3675288"/>
                <a:gd name="connsiteX41" fmla="*/ 2718818 w 2761021"/>
                <a:gd name="connsiteY41" fmla="*/ 1097280 h 3675288"/>
                <a:gd name="connsiteX42" fmla="*/ 2704750 w 2761021"/>
                <a:gd name="connsiteY42" fmla="*/ 1181686 h 3675288"/>
                <a:gd name="connsiteX43" fmla="*/ 2676615 w 2761021"/>
                <a:gd name="connsiteY43" fmla="*/ 1223889 h 3675288"/>
                <a:gd name="connsiteX44" fmla="*/ 2662547 w 2761021"/>
                <a:gd name="connsiteY44" fmla="*/ 1266092 h 3675288"/>
                <a:gd name="connsiteX45" fmla="*/ 2676615 w 2761021"/>
                <a:gd name="connsiteY45" fmla="*/ 1463040 h 3675288"/>
                <a:gd name="connsiteX46" fmla="*/ 2648479 w 2761021"/>
                <a:gd name="connsiteY46" fmla="*/ 1491175 h 3675288"/>
                <a:gd name="connsiteX47" fmla="*/ 2564073 w 2761021"/>
                <a:gd name="connsiteY47" fmla="*/ 1477107 h 3675288"/>
                <a:gd name="connsiteX48" fmla="*/ 2535938 w 2761021"/>
                <a:gd name="connsiteY48" fmla="*/ 1434904 h 3675288"/>
                <a:gd name="connsiteX49" fmla="*/ 2507802 w 2761021"/>
                <a:gd name="connsiteY49" fmla="*/ 1406769 h 3675288"/>
                <a:gd name="connsiteX50" fmla="*/ 2451532 w 2761021"/>
                <a:gd name="connsiteY50" fmla="*/ 1392701 h 3675288"/>
                <a:gd name="connsiteX51" fmla="*/ 2409329 w 2761021"/>
                <a:gd name="connsiteY51" fmla="*/ 1364566 h 3675288"/>
                <a:gd name="connsiteX52" fmla="*/ 2353058 w 2761021"/>
                <a:gd name="connsiteY52" fmla="*/ 1237957 h 3675288"/>
                <a:gd name="connsiteX53" fmla="*/ 2324922 w 2761021"/>
                <a:gd name="connsiteY53" fmla="*/ 1153550 h 3675288"/>
                <a:gd name="connsiteX54" fmla="*/ 2310855 w 2761021"/>
                <a:gd name="connsiteY54" fmla="*/ 1083212 h 3675288"/>
                <a:gd name="connsiteX55" fmla="*/ 2085772 w 2761021"/>
                <a:gd name="connsiteY55" fmla="*/ 1097280 h 3675288"/>
                <a:gd name="connsiteX56" fmla="*/ 2043569 w 2761021"/>
                <a:gd name="connsiteY56" fmla="*/ 1125415 h 3675288"/>
                <a:gd name="connsiteX57" fmla="*/ 1959162 w 2761021"/>
                <a:gd name="connsiteY57" fmla="*/ 1153550 h 3675288"/>
                <a:gd name="connsiteX58" fmla="*/ 1776282 w 2761021"/>
                <a:gd name="connsiteY58" fmla="*/ 1111347 h 3675288"/>
                <a:gd name="connsiteX59" fmla="*/ 1649673 w 2761021"/>
                <a:gd name="connsiteY59" fmla="*/ 1083212 h 3675288"/>
                <a:gd name="connsiteX60" fmla="*/ 1593402 w 2761021"/>
                <a:gd name="connsiteY60" fmla="*/ 1069144 h 3675288"/>
                <a:gd name="connsiteX61" fmla="*/ 1551199 w 2761021"/>
                <a:gd name="connsiteY61" fmla="*/ 1041009 h 3675288"/>
                <a:gd name="connsiteX62" fmla="*/ 1508996 w 2761021"/>
                <a:gd name="connsiteY62" fmla="*/ 1026941 h 3675288"/>
                <a:gd name="connsiteX63" fmla="*/ 1241710 w 2761021"/>
                <a:gd name="connsiteY63" fmla="*/ 1012874 h 3675288"/>
                <a:gd name="connsiteX64" fmla="*/ 1072898 w 2761021"/>
                <a:gd name="connsiteY64" fmla="*/ 1012874 h 3675288"/>
                <a:gd name="connsiteX65" fmla="*/ 974424 w 2761021"/>
                <a:gd name="connsiteY65" fmla="*/ 1125415 h 3675288"/>
                <a:gd name="connsiteX66" fmla="*/ 960356 w 2761021"/>
                <a:gd name="connsiteY66" fmla="*/ 1167618 h 3675288"/>
                <a:gd name="connsiteX67" fmla="*/ 932221 w 2761021"/>
                <a:gd name="connsiteY67" fmla="*/ 1223889 h 3675288"/>
                <a:gd name="connsiteX68" fmla="*/ 918153 w 2761021"/>
                <a:gd name="connsiteY68" fmla="*/ 1280160 h 3675288"/>
                <a:gd name="connsiteX69" fmla="*/ 861882 w 2761021"/>
                <a:gd name="connsiteY69" fmla="*/ 1364566 h 3675288"/>
                <a:gd name="connsiteX70" fmla="*/ 875950 w 2761021"/>
                <a:gd name="connsiteY70" fmla="*/ 1505243 h 3675288"/>
                <a:gd name="connsiteX71" fmla="*/ 918153 w 2761021"/>
                <a:gd name="connsiteY71" fmla="*/ 1519310 h 3675288"/>
                <a:gd name="connsiteX72" fmla="*/ 946289 w 2761021"/>
                <a:gd name="connsiteY72" fmla="*/ 1491175 h 3675288"/>
                <a:gd name="connsiteX73" fmla="*/ 960356 w 2761021"/>
                <a:gd name="connsiteY73" fmla="*/ 1448972 h 3675288"/>
                <a:gd name="connsiteX74" fmla="*/ 988492 w 2761021"/>
                <a:gd name="connsiteY74" fmla="*/ 1406769 h 3675288"/>
                <a:gd name="connsiteX75" fmla="*/ 1002559 w 2761021"/>
                <a:gd name="connsiteY75" fmla="*/ 1364566 h 3675288"/>
                <a:gd name="connsiteX76" fmla="*/ 1016627 w 2761021"/>
                <a:gd name="connsiteY76" fmla="*/ 1308295 h 3675288"/>
                <a:gd name="connsiteX77" fmla="*/ 1086966 w 2761021"/>
                <a:gd name="connsiteY77" fmla="*/ 1237957 h 3675288"/>
                <a:gd name="connsiteX78" fmla="*/ 1115101 w 2761021"/>
                <a:gd name="connsiteY78" fmla="*/ 1209821 h 3675288"/>
                <a:gd name="connsiteX79" fmla="*/ 1143236 w 2761021"/>
                <a:gd name="connsiteY79" fmla="*/ 1083212 h 3675288"/>
                <a:gd name="connsiteX80" fmla="*/ 1171372 w 2761021"/>
                <a:gd name="connsiteY80" fmla="*/ 1041009 h 3675288"/>
                <a:gd name="connsiteX81" fmla="*/ 1213575 w 2761021"/>
                <a:gd name="connsiteY81" fmla="*/ 1026941 h 3675288"/>
                <a:gd name="connsiteX82" fmla="*/ 1368319 w 2761021"/>
                <a:gd name="connsiteY82" fmla="*/ 1041009 h 3675288"/>
                <a:gd name="connsiteX83" fmla="*/ 1452726 w 2761021"/>
                <a:gd name="connsiteY83" fmla="*/ 1069144 h 3675288"/>
                <a:gd name="connsiteX84" fmla="*/ 1494929 w 2761021"/>
                <a:gd name="connsiteY84" fmla="*/ 1083212 h 3675288"/>
                <a:gd name="connsiteX85" fmla="*/ 1551199 w 2761021"/>
                <a:gd name="connsiteY85" fmla="*/ 1111347 h 3675288"/>
                <a:gd name="connsiteX86" fmla="*/ 1720012 w 2761021"/>
                <a:gd name="connsiteY86" fmla="*/ 1125415 h 3675288"/>
                <a:gd name="connsiteX87" fmla="*/ 1762215 w 2761021"/>
                <a:gd name="connsiteY87" fmla="*/ 1139483 h 3675288"/>
                <a:gd name="connsiteX88" fmla="*/ 1860689 w 2761021"/>
                <a:gd name="connsiteY88" fmla="*/ 1209821 h 3675288"/>
                <a:gd name="connsiteX89" fmla="*/ 1902892 w 2761021"/>
                <a:gd name="connsiteY89" fmla="*/ 1252024 h 3675288"/>
                <a:gd name="connsiteX90" fmla="*/ 2071704 w 2761021"/>
                <a:gd name="connsiteY90" fmla="*/ 1280160 h 3675288"/>
                <a:gd name="connsiteX91" fmla="*/ 2113907 w 2761021"/>
                <a:gd name="connsiteY91" fmla="*/ 1308295 h 3675288"/>
                <a:gd name="connsiteX92" fmla="*/ 2085772 w 2761021"/>
                <a:gd name="connsiteY92" fmla="*/ 1350498 h 3675288"/>
                <a:gd name="connsiteX93" fmla="*/ 2071704 w 2761021"/>
                <a:gd name="connsiteY93" fmla="*/ 1392701 h 3675288"/>
                <a:gd name="connsiteX94" fmla="*/ 2142042 w 2761021"/>
                <a:gd name="connsiteY94" fmla="*/ 1505243 h 3675288"/>
                <a:gd name="connsiteX95" fmla="*/ 2198313 w 2761021"/>
                <a:gd name="connsiteY95" fmla="*/ 1561514 h 3675288"/>
                <a:gd name="connsiteX96" fmla="*/ 2170178 w 2761021"/>
                <a:gd name="connsiteY96" fmla="*/ 1716258 h 3675288"/>
                <a:gd name="connsiteX97" fmla="*/ 2142042 w 2761021"/>
                <a:gd name="connsiteY97" fmla="*/ 1800664 h 3675288"/>
                <a:gd name="connsiteX98" fmla="*/ 2184246 w 2761021"/>
                <a:gd name="connsiteY98" fmla="*/ 2039815 h 3675288"/>
                <a:gd name="connsiteX99" fmla="*/ 2226449 w 2761021"/>
                <a:gd name="connsiteY99" fmla="*/ 2082018 h 3675288"/>
                <a:gd name="connsiteX100" fmla="*/ 2212381 w 2761021"/>
                <a:gd name="connsiteY100" fmla="*/ 2630658 h 3675288"/>
                <a:gd name="connsiteX101" fmla="*/ 2240516 w 2761021"/>
                <a:gd name="connsiteY101" fmla="*/ 2715064 h 3675288"/>
                <a:gd name="connsiteX102" fmla="*/ 2254584 w 2761021"/>
                <a:gd name="connsiteY102" fmla="*/ 2771335 h 3675288"/>
                <a:gd name="connsiteX103" fmla="*/ 2212381 w 2761021"/>
                <a:gd name="connsiteY103" fmla="*/ 2996418 h 3675288"/>
                <a:gd name="connsiteX104" fmla="*/ 2170178 w 2761021"/>
                <a:gd name="connsiteY104" fmla="*/ 3010486 h 3675288"/>
                <a:gd name="connsiteX105" fmla="*/ 2142042 w 2761021"/>
                <a:gd name="connsiteY105" fmla="*/ 3038621 h 3675288"/>
                <a:gd name="connsiteX106" fmla="*/ 2142042 w 2761021"/>
                <a:gd name="connsiteY106" fmla="*/ 3123027 h 3675288"/>
                <a:gd name="connsiteX107" fmla="*/ 2184246 w 2761021"/>
                <a:gd name="connsiteY107" fmla="*/ 3137095 h 3675288"/>
                <a:gd name="connsiteX108" fmla="*/ 2282719 w 2761021"/>
                <a:gd name="connsiteY108" fmla="*/ 3094892 h 3675288"/>
                <a:gd name="connsiteX109" fmla="*/ 2367126 w 2761021"/>
                <a:gd name="connsiteY109" fmla="*/ 3066757 h 3675288"/>
                <a:gd name="connsiteX110" fmla="*/ 2395261 w 2761021"/>
                <a:gd name="connsiteY110" fmla="*/ 3038621 h 3675288"/>
                <a:gd name="connsiteX111" fmla="*/ 2437464 w 2761021"/>
                <a:gd name="connsiteY111" fmla="*/ 3010486 h 3675288"/>
                <a:gd name="connsiteX112" fmla="*/ 2507802 w 2761021"/>
                <a:gd name="connsiteY112" fmla="*/ 2940147 h 3675288"/>
                <a:gd name="connsiteX113" fmla="*/ 2521870 w 2761021"/>
                <a:gd name="connsiteY113" fmla="*/ 2813538 h 3675288"/>
                <a:gd name="connsiteX114" fmla="*/ 2550006 w 2761021"/>
                <a:gd name="connsiteY114" fmla="*/ 2841674 h 3675288"/>
                <a:gd name="connsiteX115" fmla="*/ 2521870 w 2761021"/>
                <a:gd name="connsiteY115" fmla="*/ 3024554 h 3675288"/>
                <a:gd name="connsiteX116" fmla="*/ 2493735 w 2761021"/>
                <a:gd name="connsiteY116" fmla="*/ 3108960 h 3675288"/>
                <a:gd name="connsiteX117" fmla="*/ 2479667 w 2761021"/>
                <a:gd name="connsiteY117" fmla="*/ 3235569 h 3675288"/>
                <a:gd name="connsiteX118" fmla="*/ 2423396 w 2761021"/>
                <a:gd name="connsiteY118" fmla="*/ 3249637 h 3675288"/>
                <a:gd name="connsiteX119" fmla="*/ 2226449 w 2761021"/>
                <a:gd name="connsiteY119" fmla="*/ 3277772 h 3675288"/>
                <a:gd name="connsiteX120" fmla="*/ 2113907 w 2761021"/>
                <a:gd name="connsiteY120" fmla="*/ 3305907 h 3675288"/>
                <a:gd name="connsiteX121" fmla="*/ 2071704 w 2761021"/>
                <a:gd name="connsiteY121" fmla="*/ 3319975 h 3675288"/>
                <a:gd name="connsiteX122" fmla="*/ 1945095 w 2761021"/>
                <a:gd name="connsiteY122" fmla="*/ 3390314 h 3675288"/>
                <a:gd name="connsiteX123" fmla="*/ 1860689 w 2761021"/>
                <a:gd name="connsiteY123" fmla="*/ 3446584 h 3675288"/>
                <a:gd name="connsiteX124" fmla="*/ 1818486 w 2761021"/>
                <a:gd name="connsiteY124" fmla="*/ 3474720 h 3675288"/>
                <a:gd name="connsiteX125" fmla="*/ 1762215 w 2761021"/>
                <a:gd name="connsiteY125" fmla="*/ 3488787 h 3675288"/>
                <a:gd name="connsiteX126" fmla="*/ 1720012 w 2761021"/>
                <a:gd name="connsiteY126" fmla="*/ 3502855 h 3675288"/>
                <a:gd name="connsiteX127" fmla="*/ 1551199 w 2761021"/>
                <a:gd name="connsiteY127" fmla="*/ 3516923 h 3675288"/>
                <a:gd name="connsiteX128" fmla="*/ 1424590 w 2761021"/>
                <a:gd name="connsiteY128" fmla="*/ 3530990 h 3675288"/>
                <a:gd name="connsiteX129" fmla="*/ 1213575 w 2761021"/>
                <a:gd name="connsiteY129" fmla="*/ 3601329 h 3675288"/>
                <a:gd name="connsiteX130" fmla="*/ 1171372 w 2761021"/>
                <a:gd name="connsiteY130" fmla="*/ 3615397 h 3675288"/>
                <a:gd name="connsiteX131" fmla="*/ 1129169 w 2761021"/>
                <a:gd name="connsiteY131" fmla="*/ 3629464 h 3675288"/>
                <a:gd name="connsiteX132" fmla="*/ 1101033 w 2761021"/>
                <a:gd name="connsiteY132" fmla="*/ 3657600 h 3675288"/>
                <a:gd name="connsiteX133" fmla="*/ 791544 w 2761021"/>
                <a:gd name="connsiteY133" fmla="*/ 3657600 h 3675288"/>
                <a:gd name="connsiteX134" fmla="*/ 777476 w 2761021"/>
                <a:gd name="connsiteY134" fmla="*/ 3615397 h 3675288"/>
                <a:gd name="connsiteX135" fmla="*/ 679002 w 2761021"/>
                <a:gd name="connsiteY135" fmla="*/ 3488787 h 3675288"/>
                <a:gd name="connsiteX136" fmla="*/ 650867 w 2761021"/>
                <a:gd name="connsiteY136" fmla="*/ 3404381 h 3675288"/>
                <a:gd name="connsiteX137" fmla="*/ 608664 w 2761021"/>
                <a:gd name="connsiteY137" fmla="*/ 3362178 h 3675288"/>
                <a:gd name="connsiteX138" fmla="*/ 580529 w 2761021"/>
                <a:gd name="connsiteY138" fmla="*/ 3319975 h 3675288"/>
                <a:gd name="connsiteX139" fmla="*/ 482055 w 2761021"/>
                <a:gd name="connsiteY139" fmla="*/ 3235569 h 3675288"/>
                <a:gd name="connsiteX140" fmla="*/ 425784 w 2761021"/>
                <a:gd name="connsiteY140" fmla="*/ 3221501 h 3675288"/>
                <a:gd name="connsiteX141" fmla="*/ 383581 w 2761021"/>
                <a:gd name="connsiteY141" fmla="*/ 3193366 h 3675288"/>
                <a:gd name="connsiteX142" fmla="*/ 369513 w 2761021"/>
                <a:gd name="connsiteY142" fmla="*/ 3151163 h 3675288"/>
                <a:gd name="connsiteX143" fmla="*/ 341378 w 2761021"/>
                <a:gd name="connsiteY143" fmla="*/ 3123027 h 3675288"/>
                <a:gd name="connsiteX144" fmla="*/ 299175 w 2761021"/>
                <a:gd name="connsiteY144" fmla="*/ 2996418 h 3675288"/>
                <a:gd name="connsiteX145" fmla="*/ 285107 w 2761021"/>
                <a:gd name="connsiteY145" fmla="*/ 2954215 h 3675288"/>
                <a:gd name="connsiteX146" fmla="*/ 256972 w 2761021"/>
                <a:gd name="connsiteY146" fmla="*/ 2912012 h 3675288"/>
                <a:gd name="connsiteX147" fmla="*/ 299175 w 2761021"/>
                <a:gd name="connsiteY147" fmla="*/ 2897944 h 3675288"/>
                <a:gd name="connsiteX148" fmla="*/ 313242 w 2761021"/>
                <a:gd name="connsiteY148" fmla="*/ 2841674 h 3675288"/>
                <a:gd name="connsiteX149" fmla="*/ 327310 w 2761021"/>
                <a:gd name="connsiteY149" fmla="*/ 2799470 h 3675288"/>
                <a:gd name="connsiteX150" fmla="*/ 313242 w 2761021"/>
                <a:gd name="connsiteY150" fmla="*/ 2658794 h 3675288"/>
                <a:gd name="connsiteX151" fmla="*/ 285107 w 2761021"/>
                <a:gd name="connsiteY151" fmla="*/ 2630658 h 3675288"/>
                <a:gd name="connsiteX152" fmla="*/ 242904 w 2761021"/>
                <a:gd name="connsiteY152" fmla="*/ 2574387 h 3675288"/>
                <a:gd name="connsiteX153" fmla="*/ 214769 w 2761021"/>
                <a:gd name="connsiteY153" fmla="*/ 2602523 h 3675288"/>
                <a:gd name="connsiteX154" fmla="*/ 186633 w 2761021"/>
                <a:gd name="connsiteY154" fmla="*/ 2729132 h 3675288"/>
                <a:gd name="connsiteX155" fmla="*/ 130362 w 2761021"/>
                <a:gd name="connsiteY155" fmla="*/ 2715064 h 3675288"/>
                <a:gd name="connsiteX156" fmla="*/ 116295 w 2761021"/>
                <a:gd name="connsiteY156" fmla="*/ 2672861 h 3675288"/>
                <a:gd name="connsiteX157" fmla="*/ 130362 w 2761021"/>
                <a:gd name="connsiteY157" fmla="*/ 2630658 h 3675288"/>
                <a:gd name="connsiteX158" fmla="*/ 172566 w 2761021"/>
                <a:gd name="connsiteY158" fmla="*/ 2532184 h 3675288"/>
                <a:gd name="connsiteX159" fmla="*/ 186633 w 2761021"/>
                <a:gd name="connsiteY159" fmla="*/ 2335237 h 3675288"/>
                <a:gd name="connsiteX160" fmla="*/ 242904 w 2761021"/>
                <a:gd name="connsiteY160" fmla="*/ 2321169 h 3675288"/>
                <a:gd name="connsiteX161" fmla="*/ 327310 w 2761021"/>
                <a:gd name="connsiteY161" fmla="*/ 2363372 h 3675288"/>
                <a:gd name="connsiteX162" fmla="*/ 397649 w 2761021"/>
                <a:gd name="connsiteY162" fmla="*/ 2504049 h 3675288"/>
                <a:gd name="connsiteX163" fmla="*/ 425784 w 2761021"/>
                <a:gd name="connsiteY163" fmla="*/ 2461846 h 3675288"/>
                <a:gd name="connsiteX164" fmla="*/ 411716 w 2761021"/>
                <a:gd name="connsiteY164" fmla="*/ 2377440 h 3675288"/>
                <a:gd name="connsiteX165" fmla="*/ 341378 w 2761021"/>
                <a:gd name="connsiteY165" fmla="*/ 2321169 h 3675288"/>
                <a:gd name="connsiteX166" fmla="*/ 496122 w 2761021"/>
                <a:gd name="connsiteY166" fmla="*/ 2321169 h 3675288"/>
                <a:gd name="connsiteX167" fmla="*/ 510190 w 2761021"/>
                <a:gd name="connsiteY167" fmla="*/ 2391507 h 3675288"/>
                <a:gd name="connsiteX168" fmla="*/ 580529 w 2761021"/>
                <a:gd name="connsiteY168" fmla="*/ 2475914 h 3675288"/>
                <a:gd name="connsiteX169" fmla="*/ 594596 w 2761021"/>
                <a:gd name="connsiteY169" fmla="*/ 2433710 h 3675288"/>
                <a:gd name="connsiteX170" fmla="*/ 608664 w 2761021"/>
                <a:gd name="connsiteY170" fmla="*/ 2363372 h 3675288"/>
                <a:gd name="connsiteX171" fmla="*/ 622732 w 2761021"/>
                <a:gd name="connsiteY171" fmla="*/ 2307101 h 3675288"/>
                <a:gd name="connsiteX172" fmla="*/ 763409 w 2761021"/>
                <a:gd name="connsiteY172" fmla="*/ 2264898 h 3675288"/>
                <a:gd name="connsiteX173" fmla="*/ 749341 w 2761021"/>
                <a:gd name="connsiteY173" fmla="*/ 2208627 h 3675288"/>
                <a:gd name="connsiteX174" fmla="*/ 721206 w 2761021"/>
                <a:gd name="connsiteY174" fmla="*/ 2152357 h 3675288"/>
                <a:gd name="connsiteX175" fmla="*/ 594596 w 2761021"/>
                <a:gd name="connsiteY175" fmla="*/ 2138289 h 3675288"/>
                <a:gd name="connsiteX176" fmla="*/ 707138 w 2761021"/>
                <a:gd name="connsiteY176" fmla="*/ 2053883 h 3675288"/>
                <a:gd name="connsiteX177" fmla="*/ 721206 w 2761021"/>
                <a:gd name="connsiteY177" fmla="*/ 1997612 h 3675288"/>
                <a:gd name="connsiteX178" fmla="*/ 622732 w 2761021"/>
                <a:gd name="connsiteY178" fmla="*/ 1983544 h 3675288"/>
                <a:gd name="connsiteX179" fmla="*/ 594596 w 2761021"/>
                <a:gd name="connsiteY179" fmla="*/ 2011680 h 3675288"/>
                <a:gd name="connsiteX180" fmla="*/ 566461 w 2761021"/>
                <a:gd name="connsiteY180" fmla="*/ 2053883 h 3675288"/>
                <a:gd name="connsiteX181" fmla="*/ 496122 w 2761021"/>
                <a:gd name="connsiteY181" fmla="*/ 2039815 h 3675288"/>
                <a:gd name="connsiteX182" fmla="*/ 524258 w 2761021"/>
                <a:gd name="connsiteY182" fmla="*/ 1856935 h 3675288"/>
                <a:gd name="connsiteX183" fmla="*/ 580529 w 2761021"/>
                <a:gd name="connsiteY183" fmla="*/ 1758461 h 3675288"/>
                <a:gd name="connsiteX184" fmla="*/ 622732 w 2761021"/>
                <a:gd name="connsiteY184" fmla="*/ 1744394 h 3675288"/>
                <a:gd name="connsiteX185" fmla="*/ 679002 w 2761021"/>
                <a:gd name="connsiteY185" fmla="*/ 1758461 h 3675288"/>
                <a:gd name="connsiteX186" fmla="*/ 693070 w 2761021"/>
                <a:gd name="connsiteY186" fmla="*/ 1800664 h 3675288"/>
                <a:gd name="connsiteX187" fmla="*/ 721206 w 2761021"/>
                <a:gd name="connsiteY187" fmla="*/ 1828800 h 3675288"/>
                <a:gd name="connsiteX188" fmla="*/ 735273 w 2761021"/>
                <a:gd name="connsiteY188" fmla="*/ 1786597 h 3675288"/>
                <a:gd name="connsiteX189" fmla="*/ 721206 w 2761021"/>
                <a:gd name="connsiteY189" fmla="*/ 1659987 h 3675288"/>
                <a:gd name="connsiteX190" fmla="*/ 693070 w 2761021"/>
                <a:gd name="connsiteY190" fmla="*/ 1631852 h 3675288"/>
                <a:gd name="connsiteX191" fmla="*/ 636799 w 2761021"/>
                <a:gd name="connsiteY191" fmla="*/ 1589649 h 3675288"/>
                <a:gd name="connsiteX192" fmla="*/ 594596 w 2761021"/>
                <a:gd name="connsiteY192" fmla="*/ 1561514 h 3675288"/>
                <a:gd name="connsiteX193" fmla="*/ 566461 w 2761021"/>
                <a:gd name="connsiteY193" fmla="*/ 1533378 h 3675288"/>
                <a:gd name="connsiteX194" fmla="*/ 552393 w 2761021"/>
                <a:gd name="connsiteY194" fmla="*/ 1491175 h 3675288"/>
                <a:gd name="connsiteX195" fmla="*/ 594596 w 2761021"/>
                <a:gd name="connsiteY195" fmla="*/ 1463040 h 3675288"/>
                <a:gd name="connsiteX196" fmla="*/ 693070 w 2761021"/>
                <a:gd name="connsiteY196" fmla="*/ 1434904 h 3675288"/>
                <a:gd name="connsiteX197" fmla="*/ 735273 w 2761021"/>
                <a:gd name="connsiteY197" fmla="*/ 1406769 h 3675288"/>
                <a:gd name="connsiteX198" fmla="*/ 819679 w 2761021"/>
                <a:gd name="connsiteY198" fmla="*/ 1378634 h 3675288"/>
                <a:gd name="connsiteX199" fmla="*/ 791544 w 2761021"/>
                <a:gd name="connsiteY199" fmla="*/ 1280160 h 3675288"/>
                <a:gd name="connsiteX200" fmla="*/ 749341 w 2761021"/>
                <a:gd name="connsiteY200" fmla="*/ 1266092 h 3675288"/>
                <a:gd name="connsiteX201" fmla="*/ 679002 w 2761021"/>
                <a:gd name="connsiteY201" fmla="*/ 1252024 h 3675288"/>
                <a:gd name="connsiteX202" fmla="*/ 636799 w 2761021"/>
                <a:gd name="connsiteY202" fmla="*/ 1223889 h 3675288"/>
                <a:gd name="connsiteX203" fmla="*/ 608664 w 2761021"/>
                <a:gd name="connsiteY203" fmla="*/ 1181686 h 3675288"/>
                <a:gd name="connsiteX204" fmla="*/ 566461 w 2761021"/>
                <a:gd name="connsiteY204" fmla="*/ 1167618 h 3675288"/>
                <a:gd name="connsiteX205" fmla="*/ 453919 w 2761021"/>
                <a:gd name="connsiteY205" fmla="*/ 1125415 h 3675288"/>
                <a:gd name="connsiteX206" fmla="*/ 411716 w 2761021"/>
                <a:gd name="connsiteY206" fmla="*/ 1041009 h 3675288"/>
                <a:gd name="connsiteX207" fmla="*/ 383581 w 2761021"/>
                <a:gd name="connsiteY207" fmla="*/ 998806 h 3675288"/>
                <a:gd name="connsiteX208" fmla="*/ 383581 w 2761021"/>
                <a:gd name="connsiteY208" fmla="*/ 689317 h 3675288"/>
                <a:gd name="connsiteX209" fmla="*/ 411716 w 2761021"/>
                <a:gd name="connsiteY209" fmla="*/ 661181 h 3675288"/>
                <a:gd name="connsiteX210" fmla="*/ 397649 w 2761021"/>
                <a:gd name="connsiteY210" fmla="*/ 576775 h 3675288"/>
                <a:gd name="connsiteX211" fmla="*/ 355446 w 2761021"/>
                <a:gd name="connsiteY211" fmla="*/ 562707 h 3675288"/>
                <a:gd name="connsiteX212" fmla="*/ 144430 w 2761021"/>
                <a:gd name="connsiteY212" fmla="*/ 576775 h 3675288"/>
                <a:gd name="connsiteX213" fmla="*/ 88159 w 2761021"/>
                <a:gd name="connsiteY213" fmla="*/ 590843 h 3675288"/>
                <a:gd name="connsiteX214" fmla="*/ 74092 w 2761021"/>
                <a:gd name="connsiteY214" fmla="*/ 633046 h 3675288"/>
                <a:gd name="connsiteX215" fmla="*/ 158498 w 2761021"/>
                <a:gd name="connsiteY215" fmla="*/ 689317 h 3675288"/>
                <a:gd name="connsiteX216" fmla="*/ 144430 w 2761021"/>
                <a:gd name="connsiteY216" fmla="*/ 745587 h 3675288"/>
                <a:gd name="connsiteX217" fmla="*/ 60024 w 2761021"/>
                <a:gd name="connsiteY217" fmla="*/ 773723 h 3675288"/>
                <a:gd name="connsiteX218" fmla="*/ 3753 w 2761021"/>
                <a:gd name="connsiteY218" fmla="*/ 759655 h 3675288"/>
                <a:gd name="connsiteX219" fmla="*/ 17821 w 2761021"/>
                <a:gd name="connsiteY219" fmla="*/ 633046 h 3675288"/>
                <a:gd name="connsiteX220" fmla="*/ 45956 w 2761021"/>
                <a:gd name="connsiteY220" fmla="*/ 492369 h 3675288"/>
                <a:gd name="connsiteX221" fmla="*/ 60024 w 2761021"/>
                <a:gd name="connsiteY221" fmla="*/ 140677 h 3675288"/>
                <a:gd name="connsiteX222" fmla="*/ 88159 w 2761021"/>
                <a:gd name="connsiteY222" fmla="*/ 42203 h 3675288"/>
                <a:gd name="connsiteX223" fmla="*/ 88159 w 2761021"/>
                <a:gd name="connsiteY223" fmla="*/ 42203 h 367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2761021" h="3675288">
                  <a:moveTo>
                    <a:pt x="88159" y="42203"/>
                  </a:moveTo>
                  <a:cubicBezTo>
                    <a:pt x="102227" y="44548"/>
                    <a:pt x="144596" y="50676"/>
                    <a:pt x="172566" y="56270"/>
                  </a:cubicBezTo>
                  <a:cubicBezTo>
                    <a:pt x="225715" y="66900"/>
                    <a:pt x="259416" y="80532"/>
                    <a:pt x="313242" y="98474"/>
                  </a:cubicBezTo>
                  <a:lnTo>
                    <a:pt x="355446" y="112541"/>
                  </a:lnTo>
                  <a:lnTo>
                    <a:pt x="397649" y="126609"/>
                  </a:lnTo>
                  <a:cubicBezTo>
                    <a:pt x="444541" y="121920"/>
                    <a:pt x="491748" y="119707"/>
                    <a:pt x="538326" y="112541"/>
                  </a:cubicBezTo>
                  <a:cubicBezTo>
                    <a:pt x="552982" y="110286"/>
                    <a:pt x="570044" y="108959"/>
                    <a:pt x="580529" y="98474"/>
                  </a:cubicBezTo>
                  <a:cubicBezTo>
                    <a:pt x="621448" y="57554"/>
                    <a:pt x="561850" y="48856"/>
                    <a:pt x="622732" y="14067"/>
                  </a:cubicBezTo>
                  <a:cubicBezTo>
                    <a:pt x="643492" y="2204"/>
                    <a:pt x="669624" y="4689"/>
                    <a:pt x="693070" y="0"/>
                  </a:cubicBezTo>
                  <a:cubicBezTo>
                    <a:pt x="730584" y="9378"/>
                    <a:pt x="769272" y="14920"/>
                    <a:pt x="805612" y="28135"/>
                  </a:cubicBezTo>
                  <a:cubicBezTo>
                    <a:pt x="821501" y="33913"/>
                    <a:pt x="832275" y="49610"/>
                    <a:pt x="847815" y="56270"/>
                  </a:cubicBezTo>
                  <a:cubicBezTo>
                    <a:pt x="865586" y="63886"/>
                    <a:pt x="885567" y="64782"/>
                    <a:pt x="904086" y="70338"/>
                  </a:cubicBezTo>
                  <a:cubicBezTo>
                    <a:pt x="932493" y="78860"/>
                    <a:pt x="959720" y="91281"/>
                    <a:pt x="988492" y="98474"/>
                  </a:cubicBezTo>
                  <a:lnTo>
                    <a:pt x="1101033" y="126609"/>
                  </a:lnTo>
                  <a:cubicBezTo>
                    <a:pt x="1119790" y="131298"/>
                    <a:pt x="1138962" y="134563"/>
                    <a:pt x="1157304" y="140677"/>
                  </a:cubicBezTo>
                  <a:lnTo>
                    <a:pt x="1199507" y="154744"/>
                  </a:lnTo>
                  <a:cubicBezTo>
                    <a:pt x="1241678" y="148720"/>
                    <a:pt x="1302309" y="160156"/>
                    <a:pt x="1326116" y="112541"/>
                  </a:cubicBezTo>
                  <a:cubicBezTo>
                    <a:pt x="1334762" y="95248"/>
                    <a:pt x="1325504" y="68853"/>
                    <a:pt x="1340184" y="56270"/>
                  </a:cubicBezTo>
                  <a:cubicBezTo>
                    <a:pt x="1362701" y="36969"/>
                    <a:pt x="1424590" y="28135"/>
                    <a:pt x="1424590" y="28135"/>
                  </a:cubicBezTo>
                  <a:cubicBezTo>
                    <a:pt x="1452725" y="37513"/>
                    <a:pt x="1482470" y="43007"/>
                    <a:pt x="1508996" y="56270"/>
                  </a:cubicBezTo>
                  <a:cubicBezTo>
                    <a:pt x="1580389" y="91967"/>
                    <a:pt x="1547818" y="72773"/>
                    <a:pt x="1607470" y="112541"/>
                  </a:cubicBezTo>
                  <a:cubicBezTo>
                    <a:pt x="1612159" y="131298"/>
                    <a:pt x="1616226" y="150222"/>
                    <a:pt x="1621538" y="168812"/>
                  </a:cubicBezTo>
                  <a:cubicBezTo>
                    <a:pt x="1625612" y="183070"/>
                    <a:pt x="1621130" y="207798"/>
                    <a:pt x="1635606" y="211015"/>
                  </a:cubicBezTo>
                  <a:cubicBezTo>
                    <a:pt x="1650693" y="214368"/>
                    <a:pt x="1805736" y="187349"/>
                    <a:pt x="1832553" y="182880"/>
                  </a:cubicBezTo>
                  <a:cubicBezTo>
                    <a:pt x="1837242" y="159434"/>
                    <a:pt x="1824233" y="120937"/>
                    <a:pt x="1846621" y="112541"/>
                  </a:cubicBezTo>
                  <a:cubicBezTo>
                    <a:pt x="1878586" y="100554"/>
                    <a:pt x="1914561" y="125410"/>
                    <a:pt x="1945095" y="140677"/>
                  </a:cubicBezTo>
                  <a:cubicBezTo>
                    <a:pt x="1962889" y="149574"/>
                    <a:pt x="1974562" y="167596"/>
                    <a:pt x="1987298" y="182880"/>
                  </a:cubicBezTo>
                  <a:cubicBezTo>
                    <a:pt x="2023861" y="226756"/>
                    <a:pt x="2002637" y="220473"/>
                    <a:pt x="2043569" y="253218"/>
                  </a:cubicBezTo>
                  <a:cubicBezTo>
                    <a:pt x="2056771" y="263780"/>
                    <a:pt x="2069007" y="279167"/>
                    <a:pt x="2085772" y="281354"/>
                  </a:cubicBezTo>
                  <a:cubicBezTo>
                    <a:pt x="2178885" y="293499"/>
                    <a:pt x="2273341" y="290732"/>
                    <a:pt x="2367126" y="295421"/>
                  </a:cubicBezTo>
                  <a:cubicBezTo>
                    <a:pt x="2395261" y="304800"/>
                    <a:pt x="2422056" y="320282"/>
                    <a:pt x="2451532" y="323557"/>
                  </a:cubicBezTo>
                  <a:cubicBezTo>
                    <a:pt x="2629619" y="343343"/>
                    <a:pt x="2535853" y="333780"/>
                    <a:pt x="2732886" y="351692"/>
                  </a:cubicBezTo>
                  <a:cubicBezTo>
                    <a:pt x="2737575" y="370449"/>
                    <a:pt x="2753067" y="389621"/>
                    <a:pt x="2746953" y="407963"/>
                  </a:cubicBezTo>
                  <a:cubicBezTo>
                    <a:pt x="2741606" y="424003"/>
                    <a:pt x="2717952" y="425536"/>
                    <a:pt x="2704750" y="436098"/>
                  </a:cubicBezTo>
                  <a:cubicBezTo>
                    <a:pt x="2694393" y="444384"/>
                    <a:pt x="2685993" y="454855"/>
                    <a:pt x="2676615" y="464234"/>
                  </a:cubicBezTo>
                  <a:cubicBezTo>
                    <a:pt x="2671926" y="487680"/>
                    <a:pt x="2668346" y="511376"/>
                    <a:pt x="2662547" y="534572"/>
                  </a:cubicBezTo>
                  <a:cubicBezTo>
                    <a:pt x="2651176" y="580055"/>
                    <a:pt x="2633394" y="582028"/>
                    <a:pt x="2662547" y="633046"/>
                  </a:cubicBezTo>
                  <a:cubicBezTo>
                    <a:pt x="2672418" y="650319"/>
                    <a:pt x="2690682" y="661181"/>
                    <a:pt x="2704750" y="675249"/>
                  </a:cubicBezTo>
                  <a:cubicBezTo>
                    <a:pt x="2748742" y="851214"/>
                    <a:pt x="2692512" y="632410"/>
                    <a:pt x="2732886" y="773723"/>
                  </a:cubicBezTo>
                  <a:cubicBezTo>
                    <a:pt x="2768214" y="897372"/>
                    <a:pt x="2727291" y="771009"/>
                    <a:pt x="2761021" y="872197"/>
                  </a:cubicBezTo>
                  <a:cubicBezTo>
                    <a:pt x="2756332" y="933157"/>
                    <a:pt x="2758220" y="994984"/>
                    <a:pt x="2746953" y="1055077"/>
                  </a:cubicBezTo>
                  <a:cubicBezTo>
                    <a:pt x="2743837" y="1071695"/>
                    <a:pt x="2724165" y="1081240"/>
                    <a:pt x="2718818" y="1097280"/>
                  </a:cubicBezTo>
                  <a:cubicBezTo>
                    <a:pt x="2709798" y="1124340"/>
                    <a:pt x="2713770" y="1154626"/>
                    <a:pt x="2704750" y="1181686"/>
                  </a:cubicBezTo>
                  <a:cubicBezTo>
                    <a:pt x="2699403" y="1197726"/>
                    <a:pt x="2684176" y="1208767"/>
                    <a:pt x="2676615" y="1223889"/>
                  </a:cubicBezTo>
                  <a:cubicBezTo>
                    <a:pt x="2669983" y="1237152"/>
                    <a:pt x="2667236" y="1252024"/>
                    <a:pt x="2662547" y="1266092"/>
                  </a:cubicBezTo>
                  <a:cubicBezTo>
                    <a:pt x="2692379" y="1355589"/>
                    <a:pt x="2707437" y="1360300"/>
                    <a:pt x="2676615" y="1463040"/>
                  </a:cubicBezTo>
                  <a:cubicBezTo>
                    <a:pt x="2672804" y="1475744"/>
                    <a:pt x="2657858" y="1481797"/>
                    <a:pt x="2648479" y="1491175"/>
                  </a:cubicBezTo>
                  <a:cubicBezTo>
                    <a:pt x="2620344" y="1486486"/>
                    <a:pt x="2589585" y="1489863"/>
                    <a:pt x="2564073" y="1477107"/>
                  </a:cubicBezTo>
                  <a:cubicBezTo>
                    <a:pt x="2548951" y="1469546"/>
                    <a:pt x="2546500" y="1448106"/>
                    <a:pt x="2535938" y="1434904"/>
                  </a:cubicBezTo>
                  <a:cubicBezTo>
                    <a:pt x="2527652" y="1424547"/>
                    <a:pt x="2519665" y="1412700"/>
                    <a:pt x="2507802" y="1406769"/>
                  </a:cubicBezTo>
                  <a:cubicBezTo>
                    <a:pt x="2490509" y="1398123"/>
                    <a:pt x="2470289" y="1397390"/>
                    <a:pt x="2451532" y="1392701"/>
                  </a:cubicBezTo>
                  <a:cubicBezTo>
                    <a:pt x="2437464" y="1383323"/>
                    <a:pt x="2421284" y="1376521"/>
                    <a:pt x="2409329" y="1364566"/>
                  </a:cubicBezTo>
                  <a:cubicBezTo>
                    <a:pt x="2375888" y="1331125"/>
                    <a:pt x="2366989" y="1279749"/>
                    <a:pt x="2353058" y="1237957"/>
                  </a:cubicBezTo>
                  <a:cubicBezTo>
                    <a:pt x="2353057" y="1237953"/>
                    <a:pt x="2324923" y="1153553"/>
                    <a:pt x="2324922" y="1153550"/>
                  </a:cubicBezTo>
                  <a:lnTo>
                    <a:pt x="2310855" y="1083212"/>
                  </a:lnTo>
                  <a:cubicBezTo>
                    <a:pt x="2235827" y="1087901"/>
                    <a:pt x="2160026" y="1085556"/>
                    <a:pt x="2085772" y="1097280"/>
                  </a:cubicBezTo>
                  <a:cubicBezTo>
                    <a:pt x="2069072" y="1099917"/>
                    <a:pt x="2059019" y="1118548"/>
                    <a:pt x="2043569" y="1125415"/>
                  </a:cubicBezTo>
                  <a:cubicBezTo>
                    <a:pt x="2016468" y="1137460"/>
                    <a:pt x="1959162" y="1153550"/>
                    <a:pt x="1959162" y="1153550"/>
                  </a:cubicBezTo>
                  <a:cubicBezTo>
                    <a:pt x="1730561" y="1120894"/>
                    <a:pt x="1982277" y="1162844"/>
                    <a:pt x="1776282" y="1111347"/>
                  </a:cubicBezTo>
                  <a:cubicBezTo>
                    <a:pt x="1639024" y="1077034"/>
                    <a:pt x="1810442" y="1118939"/>
                    <a:pt x="1649673" y="1083212"/>
                  </a:cubicBezTo>
                  <a:cubicBezTo>
                    <a:pt x="1630799" y="1079018"/>
                    <a:pt x="1612159" y="1073833"/>
                    <a:pt x="1593402" y="1069144"/>
                  </a:cubicBezTo>
                  <a:cubicBezTo>
                    <a:pt x="1579334" y="1059766"/>
                    <a:pt x="1566321" y="1048570"/>
                    <a:pt x="1551199" y="1041009"/>
                  </a:cubicBezTo>
                  <a:cubicBezTo>
                    <a:pt x="1537936" y="1034377"/>
                    <a:pt x="1523764" y="1028284"/>
                    <a:pt x="1508996" y="1026941"/>
                  </a:cubicBezTo>
                  <a:cubicBezTo>
                    <a:pt x="1420144" y="1018864"/>
                    <a:pt x="1330805" y="1017563"/>
                    <a:pt x="1241710" y="1012874"/>
                  </a:cubicBezTo>
                  <a:cubicBezTo>
                    <a:pt x="1180624" y="997602"/>
                    <a:pt x="1142322" y="980832"/>
                    <a:pt x="1072898" y="1012874"/>
                  </a:cubicBezTo>
                  <a:cubicBezTo>
                    <a:pt x="1049061" y="1023876"/>
                    <a:pt x="991144" y="1091974"/>
                    <a:pt x="974424" y="1125415"/>
                  </a:cubicBezTo>
                  <a:cubicBezTo>
                    <a:pt x="967792" y="1138678"/>
                    <a:pt x="966197" y="1153988"/>
                    <a:pt x="960356" y="1167618"/>
                  </a:cubicBezTo>
                  <a:cubicBezTo>
                    <a:pt x="952095" y="1186893"/>
                    <a:pt x="939584" y="1204253"/>
                    <a:pt x="932221" y="1223889"/>
                  </a:cubicBezTo>
                  <a:cubicBezTo>
                    <a:pt x="925432" y="1241992"/>
                    <a:pt x="926800" y="1262867"/>
                    <a:pt x="918153" y="1280160"/>
                  </a:cubicBezTo>
                  <a:cubicBezTo>
                    <a:pt x="903031" y="1310405"/>
                    <a:pt x="861882" y="1364566"/>
                    <a:pt x="861882" y="1364566"/>
                  </a:cubicBezTo>
                  <a:cubicBezTo>
                    <a:pt x="847238" y="1423145"/>
                    <a:pt x="831553" y="1443088"/>
                    <a:pt x="875950" y="1505243"/>
                  </a:cubicBezTo>
                  <a:cubicBezTo>
                    <a:pt x="884569" y="1517309"/>
                    <a:pt x="904085" y="1514621"/>
                    <a:pt x="918153" y="1519310"/>
                  </a:cubicBezTo>
                  <a:cubicBezTo>
                    <a:pt x="927532" y="1509932"/>
                    <a:pt x="939465" y="1502548"/>
                    <a:pt x="946289" y="1491175"/>
                  </a:cubicBezTo>
                  <a:cubicBezTo>
                    <a:pt x="953918" y="1478460"/>
                    <a:pt x="953724" y="1462235"/>
                    <a:pt x="960356" y="1448972"/>
                  </a:cubicBezTo>
                  <a:cubicBezTo>
                    <a:pt x="967917" y="1433850"/>
                    <a:pt x="979113" y="1420837"/>
                    <a:pt x="988492" y="1406769"/>
                  </a:cubicBezTo>
                  <a:cubicBezTo>
                    <a:pt x="993181" y="1392701"/>
                    <a:pt x="998485" y="1378824"/>
                    <a:pt x="1002559" y="1364566"/>
                  </a:cubicBezTo>
                  <a:cubicBezTo>
                    <a:pt x="1007870" y="1345976"/>
                    <a:pt x="1005902" y="1324382"/>
                    <a:pt x="1016627" y="1308295"/>
                  </a:cubicBezTo>
                  <a:cubicBezTo>
                    <a:pt x="1035020" y="1280706"/>
                    <a:pt x="1063520" y="1261403"/>
                    <a:pt x="1086966" y="1237957"/>
                  </a:cubicBezTo>
                  <a:lnTo>
                    <a:pt x="1115101" y="1209821"/>
                  </a:lnTo>
                  <a:cubicBezTo>
                    <a:pt x="1120503" y="1177411"/>
                    <a:pt x="1125922" y="1117840"/>
                    <a:pt x="1143236" y="1083212"/>
                  </a:cubicBezTo>
                  <a:cubicBezTo>
                    <a:pt x="1150797" y="1068090"/>
                    <a:pt x="1158170" y="1051571"/>
                    <a:pt x="1171372" y="1041009"/>
                  </a:cubicBezTo>
                  <a:cubicBezTo>
                    <a:pt x="1182951" y="1031746"/>
                    <a:pt x="1199507" y="1031630"/>
                    <a:pt x="1213575" y="1026941"/>
                  </a:cubicBezTo>
                  <a:cubicBezTo>
                    <a:pt x="1265156" y="1031630"/>
                    <a:pt x="1317313" y="1032008"/>
                    <a:pt x="1368319" y="1041009"/>
                  </a:cubicBezTo>
                  <a:cubicBezTo>
                    <a:pt x="1397525" y="1046163"/>
                    <a:pt x="1424590" y="1059766"/>
                    <a:pt x="1452726" y="1069144"/>
                  </a:cubicBezTo>
                  <a:cubicBezTo>
                    <a:pt x="1466794" y="1073833"/>
                    <a:pt x="1481666" y="1076580"/>
                    <a:pt x="1494929" y="1083212"/>
                  </a:cubicBezTo>
                  <a:cubicBezTo>
                    <a:pt x="1513686" y="1092590"/>
                    <a:pt x="1530588" y="1107482"/>
                    <a:pt x="1551199" y="1111347"/>
                  </a:cubicBezTo>
                  <a:cubicBezTo>
                    <a:pt x="1606698" y="1121753"/>
                    <a:pt x="1663741" y="1120726"/>
                    <a:pt x="1720012" y="1125415"/>
                  </a:cubicBezTo>
                  <a:cubicBezTo>
                    <a:pt x="1734080" y="1130104"/>
                    <a:pt x="1748952" y="1132851"/>
                    <a:pt x="1762215" y="1139483"/>
                  </a:cubicBezTo>
                  <a:cubicBezTo>
                    <a:pt x="1780029" y="1148390"/>
                    <a:pt x="1851767" y="1202174"/>
                    <a:pt x="1860689" y="1209821"/>
                  </a:cubicBezTo>
                  <a:cubicBezTo>
                    <a:pt x="1875794" y="1222768"/>
                    <a:pt x="1885619" y="1242153"/>
                    <a:pt x="1902892" y="1252024"/>
                  </a:cubicBezTo>
                  <a:cubicBezTo>
                    <a:pt x="1928918" y="1266896"/>
                    <a:pt x="2070835" y="1280051"/>
                    <a:pt x="2071704" y="1280160"/>
                  </a:cubicBezTo>
                  <a:cubicBezTo>
                    <a:pt x="2085772" y="1289538"/>
                    <a:pt x="2110591" y="1291716"/>
                    <a:pt x="2113907" y="1308295"/>
                  </a:cubicBezTo>
                  <a:cubicBezTo>
                    <a:pt x="2117223" y="1324874"/>
                    <a:pt x="2093333" y="1335376"/>
                    <a:pt x="2085772" y="1350498"/>
                  </a:cubicBezTo>
                  <a:cubicBezTo>
                    <a:pt x="2079140" y="1363761"/>
                    <a:pt x="2076393" y="1378633"/>
                    <a:pt x="2071704" y="1392701"/>
                  </a:cubicBezTo>
                  <a:cubicBezTo>
                    <a:pt x="2092700" y="1497681"/>
                    <a:pt x="2064359" y="1437270"/>
                    <a:pt x="2142042" y="1505243"/>
                  </a:cubicBezTo>
                  <a:cubicBezTo>
                    <a:pt x="2162005" y="1522711"/>
                    <a:pt x="2198313" y="1561514"/>
                    <a:pt x="2198313" y="1561514"/>
                  </a:cubicBezTo>
                  <a:cubicBezTo>
                    <a:pt x="2193716" y="1589098"/>
                    <a:pt x="2178607" y="1685353"/>
                    <a:pt x="2170178" y="1716258"/>
                  </a:cubicBezTo>
                  <a:cubicBezTo>
                    <a:pt x="2162374" y="1744870"/>
                    <a:pt x="2142042" y="1800664"/>
                    <a:pt x="2142042" y="1800664"/>
                  </a:cubicBezTo>
                  <a:cubicBezTo>
                    <a:pt x="2143247" y="1813917"/>
                    <a:pt x="2148634" y="2004203"/>
                    <a:pt x="2184246" y="2039815"/>
                  </a:cubicBezTo>
                  <a:lnTo>
                    <a:pt x="2226449" y="2082018"/>
                  </a:lnTo>
                  <a:cubicBezTo>
                    <a:pt x="2213876" y="2264330"/>
                    <a:pt x="2178248" y="2448615"/>
                    <a:pt x="2212381" y="2630658"/>
                  </a:cubicBezTo>
                  <a:cubicBezTo>
                    <a:pt x="2217846" y="2659807"/>
                    <a:pt x="2233323" y="2686292"/>
                    <a:pt x="2240516" y="2715064"/>
                  </a:cubicBezTo>
                  <a:lnTo>
                    <a:pt x="2254584" y="2771335"/>
                  </a:lnTo>
                  <a:cubicBezTo>
                    <a:pt x="2252094" y="2803702"/>
                    <a:pt x="2270870" y="2949626"/>
                    <a:pt x="2212381" y="2996418"/>
                  </a:cubicBezTo>
                  <a:cubicBezTo>
                    <a:pt x="2200802" y="3005681"/>
                    <a:pt x="2184246" y="3005797"/>
                    <a:pt x="2170178" y="3010486"/>
                  </a:cubicBezTo>
                  <a:cubicBezTo>
                    <a:pt x="2160799" y="3019864"/>
                    <a:pt x="2148866" y="3027248"/>
                    <a:pt x="2142042" y="3038621"/>
                  </a:cubicBezTo>
                  <a:cubicBezTo>
                    <a:pt x="2127975" y="3062066"/>
                    <a:pt x="2118597" y="3099582"/>
                    <a:pt x="2142042" y="3123027"/>
                  </a:cubicBezTo>
                  <a:cubicBezTo>
                    <a:pt x="2152528" y="3133513"/>
                    <a:pt x="2170178" y="3132406"/>
                    <a:pt x="2184246" y="3137095"/>
                  </a:cubicBezTo>
                  <a:cubicBezTo>
                    <a:pt x="2333105" y="3099879"/>
                    <a:pt x="2157806" y="3150408"/>
                    <a:pt x="2282719" y="3094892"/>
                  </a:cubicBezTo>
                  <a:cubicBezTo>
                    <a:pt x="2309820" y="3082847"/>
                    <a:pt x="2367126" y="3066757"/>
                    <a:pt x="2367126" y="3066757"/>
                  </a:cubicBezTo>
                  <a:cubicBezTo>
                    <a:pt x="2376504" y="3057378"/>
                    <a:pt x="2384904" y="3046907"/>
                    <a:pt x="2395261" y="3038621"/>
                  </a:cubicBezTo>
                  <a:cubicBezTo>
                    <a:pt x="2408463" y="3028059"/>
                    <a:pt x="2425509" y="3022441"/>
                    <a:pt x="2437464" y="3010486"/>
                  </a:cubicBezTo>
                  <a:cubicBezTo>
                    <a:pt x="2531252" y="2916698"/>
                    <a:pt x="2395256" y="3015179"/>
                    <a:pt x="2507802" y="2940147"/>
                  </a:cubicBezTo>
                  <a:cubicBezTo>
                    <a:pt x="2512491" y="2897944"/>
                    <a:pt x="2505143" y="2852567"/>
                    <a:pt x="2521870" y="2813538"/>
                  </a:cubicBezTo>
                  <a:cubicBezTo>
                    <a:pt x="2527095" y="2801347"/>
                    <a:pt x="2548805" y="2828465"/>
                    <a:pt x="2550006" y="2841674"/>
                  </a:cubicBezTo>
                  <a:cubicBezTo>
                    <a:pt x="2553923" y="2884759"/>
                    <a:pt x="2537076" y="2973868"/>
                    <a:pt x="2521870" y="3024554"/>
                  </a:cubicBezTo>
                  <a:cubicBezTo>
                    <a:pt x="2513348" y="3052960"/>
                    <a:pt x="2493735" y="3108960"/>
                    <a:pt x="2493735" y="3108960"/>
                  </a:cubicBezTo>
                  <a:cubicBezTo>
                    <a:pt x="2489046" y="3151163"/>
                    <a:pt x="2498657" y="3197589"/>
                    <a:pt x="2479667" y="3235569"/>
                  </a:cubicBezTo>
                  <a:cubicBezTo>
                    <a:pt x="2471020" y="3252862"/>
                    <a:pt x="2441986" y="3244326"/>
                    <a:pt x="2423396" y="3249637"/>
                  </a:cubicBezTo>
                  <a:cubicBezTo>
                    <a:pt x="2309734" y="3282111"/>
                    <a:pt x="2473931" y="3255273"/>
                    <a:pt x="2226449" y="3277772"/>
                  </a:cubicBezTo>
                  <a:cubicBezTo>
                    <a:pt x="2188935" y="3287150"/>
                    <a:pt x="2150591" y="3293679"/>
                    <a:pt x="2113907" y="3305907"/>
                  </a:cubicBezTo>
                  <a:cubicBezTo>
                    <a:pt x="2099839" y="3310596"/>
                    <a:pt x="2084667" y="3312774"/>
                    <a:pt x="2071704" y="3319975"/>
                  </a:cubicBezTo>
                  <a:cubicBezTo>
                    <a:pt x="1926588" y="3400596"/>
                    <a:pt x="2040590" y="3358482"/>
                    <a:pt x="1945095" y="3390314"/>
                  </a:cubicBezTo>
                  <a:cubicBezTo>
                    <a:pt x="1894947" y="3440460"/>
                    <a:pt x="1940180" y="3401160"/>
                    <a:pt x="1860689" y="3446584"/>
                  </a:cubicBezTo>
                  <a:cubicBezTo>
                    <a:pt x="1846009" y="3454972"/>
                    <a:pt x="1834026" y="3468060"/>
                    <a:pt x="1818486" y="3474720"/>
                  </a:cubicBezTo>
                  <a:cubicBezTo>
                    <a:pt x="1800715" y="3482336"/>
                    <a:pt x="1780805" y="3483476"/>
                    <a:pt x="1762215" y="3488787"/>
                  </a:cubicBezTo>
                  <a:cubicBezTo>
                    <a:pt x="1747957" y="3492861"/>
                    <a:pt x="1734711" y="3500895"/>
                    <a:pt x="1720012" y="3502855"/>
                  </a:cubicBezTo>
                  <a:cubicBezTo>
                    <a:pt x="1664041" y="3510318"/>
                    <a:pt x="1607411" y="3511570"/>
                    <a:pt x="1551199" y="3516923"/>
                  </a:cubicBezTo>
                  <a:cubicBezTo>
                    <a:pt x="1508928" y="3520949"/>
                    <a:pt x="1466793" y="3526301"/>
                    <a:pt x="1424590" y="3530990"/>
                  </a:cubicBezTo>
                  <a:lnTo>
                    <a:pt x="1213575" y="3601329"/>
                  </a:lnTo>
                  <a:lnTo>
                    <a:pt x="1171372" y="3615397"/>
                  </a:lnTo>
                  <a:lnTo>
                    <a:pt x="1129169" y="3629464"/>
                  </a:lnTo>
                  <a:cubicBezTo>
                    <a:pt x="1119790" y="3638843"/>
                    <a:pt x="1114095" y="3655295"/>
                    <a:pt x="1101033" y="3657600"/>
                  </a:cubicBezTo>
                  <a:cubicBezTo>
                    <a:pt x="940874" y="3685863"/>
                    <a:pt x="920322" y="3675996"/>
                    <a:pt x="791544" y="3657600"/>
                  </a:cubicBezTo>
                  <a:cubicBezTo>
                    <a:pt x="786855" y="3643532"/>
                    <a:pt x="784677" y="3628360"/>
                    <a:pt x="777476" y="3615397"/>
                  </a:cubicBezTo>
                  <a:cubicBezTo>
                    <a:pt x="735407" y="3539673"/>
                    <a:pt x="730269" y="3540052"/>
                    <a:pt x="679002" y="3488787"/>
                  </a:cubicBezTo>
                  <a:cubicBezTo>
                    <a:pt x="669624" y="3460652"/>
                    <a:pt x="671838" y="3425352"/>
                    <a:pt x="650867" y="3404381"/>
                  </a:cubicBezTo>
                  <a:cubicBezTo>
                    <a:pt x="636799" y="3390313"/>
                    <a:pt x="621400" y="3377462"/>
                    <a:pt x="608664" y="3362178"/>
                  </a:cubicBezTo>
                  <a:cubicBezTo>
                    <a:pt x="597840" y="3349190"/>
                    <a:pt x="591532" y="3332812"/>
                    <a:pt x="580529" y="3319975"/>
                  </a:cubicBezTo>
                  <a:cubicBezTo>
                    <a:pt x="560238" y="3296302"/>
                    <a:pt x="515777" y="3250021"/>
                    <a:pt x="482055" y="3235569"/>
                  </a:cubicBezTo>
                  <a:cubicBezTo>
                    <a:pt x="464284" y="3227953"/>
                    <a:pt x="444541" y="3226190"/>
                    <a:pt x="425784" y="3221501"/>
                  </a:cubicBezTo>
                  <a:cubicBezTo>
                    <a:pt x="411716" y="3212123"/>
                    <a:pt x="394143" y="3206568"/>
                    <a:pt x="383581" y="3193366"/>
                  </a:cubicBezTo>
                  <a:cubicBezTo>
                    <a:pt x="374318" y="3181787"/>
                    <a:pt x="377142" y="3163879"/>
                    <a:pt x="369513" y="3151163"/>
                  </a:cubicBezTo>
                  <a:cubicBezTo>
                    <a:pt x="362689" y="3139790"/>
                    <a:pt x="350756" y="3132406"/>
                    <a:pt x="341378" y="3123027"/>
                  </a:cubicBezTo>
                  <a:lnTo>
                    <a:pt x="299175" y="2996418"/>
                  </a:lnTo>
                  <a:cubicBezTo>
                    <a:pt x="294486" y="2982350"/>
                    <a:pt x="293332" y="2966553"/>
                    <a:pt x="285107" y="2954215"/>
                  </a:cubicBezTo>
                  <a:lnTo>
                    <a:pt x="256972" y="2912012"/>
                  </a:lnTo>
                  <a:cubicBezTo>
                    <a:pt x="271040" y="2907323"/>
                    <a:pt x="289912" y="2909523"/>
                    <a:pt x="299175" y="2897944"/>
                  </a:cubicBezTo>
                  <a:cubicBezTo>
                    <a:pt x="311253" y="2882847"/>
                    <a:pt x="307931" y="2860264"/>
                    <a:pt x="313242" y="2841674"/>
                  </a:cubicBezTo>
                  <a:cubicBezTo>
                    <a:pt x="317316" y="2827416"/>
                    <a:pt x="322621" y="2813538"/>
                    <a:pt x="327310" y="2799470"/>
                  </a:cubicBezTo>
                  <a:cubicBezTo>
                    <a:pt x="322621" y="2752578"/>
                    <a:pt x="324672" y="2704513"/>
                    <a:pt x="313242" y="2658794"/>
                  </a:cubicBezTo>
                  <a:cubicBezTo>
                    <a:pt x="310025" y="2645927"/>
                    <a:pt x="293598" y="2640847"/>
                    <a:pt x="285107" y="2630658"/>
                  </a:cubicBezTo>
                  <a:cubicBezTo>
                    <a:pt x="270097" y="2612646"/>
                    <a:pt x="256972" y="2593144"/>
                    <a:pt x="242904" y="2574387"/>
                  </a:cubicBezTo>
                  <a:cubicBezTo>
                    <a:pt x="233526" y="2583766"/>
                    <a:pt x="219302" y="2590058"/>
                    <a:pt x="214769" y="2602523"/>
                  </a:cubicBezTo>
                  <a:cubicBezTo>
                    <a:pt x="199995" y="2643153"/>
                    <a:pt x="212573" y="2694546"/>
                    <a:pt x="186633" y="2729132"/>
                  </a:cubicBezTo>
                  <a:cubicBezTo>
                    <a:pt x="175032" y="2744599"/>
                    <a:pt x="149119" y="2719753"/>
                    <a:pt x="130362" y="2715064"/>
                  </a:cubicBezTo>
                  <a:cubicBezTo>
                    <a:pt x="125673" y="2700996"/>
                    <a:pt x="116295" y="2687690"/>
                    <a:pt x="116295" y="2672861"/>
                  </a:cubicBezTo>
                  <a:cubicBezTo>
                    <a:pt x="116295" y="2658032"/>
                    <a:pt x="126288" y="2644916"/>
                    <a:pt x="130362" y="2630658"/>
                  </a:cubicBezTo>
                  <a:cubicBezTo>
                    <a:pt x="153072" y="2551173"/>
                    <a:pt x="129734" y="2596430"/>
                    <a:pt x="172566" y="2532184"/>
                  </a:cubicBezTo>
                  <a:cubicBezTo>
                    <a:pt x="212656" y="2411912"/>
                    <a:pt x="204380" y="2477206"/>
                    <a:pt x="186633" y="2335237"/>
                  </a:cubicBezTo>
                  <a:cubicBezTo>
                    <a:pt x="205390" y="2330548"/>
                    <a:pt x="223570" y="2321169"/>
                    <a:pt x="242904" y="2321169"/>
                  </a:cubicBezTo>
                  <a:cubicBezTo>
                    <a:pt x="272024" y="2321169"/>
                    <a:pt x="305973" y="2349148"/>
                    <a:pt x="327310" y="2363372"/>
                  </a:cubicBezTo>
                  <a:cubicBezTo>
                    <a:pt x="330721" y="2390663"/>
                    <a:pt x="314917" y="2517838"/>
                    <a:pt x="397649" y="2504049"/>
                  </a:cubicBezTo>
                  <a:cubicBezTo>
                    <a:pt x="414326" y="2501269"/>
                    <a:pt x="416406" y="2475914"/>
                    <a:pt x="425784" y="2461846"/>
                  </a:cubicBezTo>
                  <a:cubicBezTo>
                    <a:pt x="421095" y="2433711"/>
                    <a:pt x="421731" y="2404147"/>
                    <a:pt x="411716" y="2377440"/>
                  </a:cubicBezTo>
                  <a:cubicBezTo>
                    <a:pt x="405034" y="2359620"/>
                    <a:pt x="352031" y="2328271"/>
                    <a:pt x="341378" y="2321169"/>
                  </a:cubicBezTo>
                  <a:cubicBezTo>
                    <a:pt x="395155" y="2285318"/>
                    <a:pt x="414293" y="2257524"/>
                    <a:pt x="496122" y="2321169"/>
                  </a:cubicBezTo>
                  <a:cubicBezTo>
                    <a:pt x="514996" y="2335848"/>
                    <a:pt x="500479" y="2369657"/>
                    <a:pt x="510190" y="2391507"/>
                  </a:cubicBezTo>
                  <a:cubicBezTo>
                    <a:pt x="523567" y="2421604"/>
                    <a:pt x="556623" y="2452008"/>
                    <a:pt x="580529" y="2475914"/>
                  </a:cubicBezTo>
                  <a:cubicBezTo>
                    <a:pt x="585218" y="2461846"/>
                    <a:pt x="591000" y="2448096"/>
                    <a:pt x="594596" y="2433710"/>
                  </a:cubicBezTo>
                  <a:cubicBezTo>
                    <a:pt x="600395" y="2410514"/>
                    <a:pt x="603477" y="2386713"/>
                    <a:pt x="608664" y="2363372"/>
                  </a:cubicBezTo>
                  <a:cubicBezTo>
                    <a:pt x="612858" y="2344498"/>
                    <a:pt x="618043" y="2325858"/>
                    <a:pt x="622732" y="2307101"/>
                  </a:cubicBezTo>
                  <a:cubicBezTo>
                    <a:pt x="590197" y="2176963"/>
                    <a:pt x="605228" y="2312352"/>
                    <a:pt x="763409" y="2264898"/>
                  </a:cubicBezTo>
                  <a:cubicBezTo>
                    <a:pt x="781928" y="2259342"/>
                    <a:pt x="756130" y="2226730"/>
                    <a:pt x="749341" y="2208627"/>
                  </a:cubicBezTo>
                  <a:cubicBezTo>
                    <a:pt x="741978" y="2188992"/>
                    <a:pt x="740297" y="2161035"/>
                    <a:pt x="721206" y="2152357"/>
                  </a:cubicBezTo>
                  <a:cubicBezTo>
                    <a:pt x="682549" y="2134786"/>
                    <a:pt x="636799" y="2142978"/>
                    <a:pt x="594596" y="2138289"/>
                  </a:cubicBezTo>
                  <a:cubicBezTo>
                    <a:pt x="675420" y="2057465"/>
                    <a:pt x="633478" y="2078435"/>
                    <a:pt x="707138" y="2053883"/>
                  </a:cubicBezTo>
                  <a:cubicBezTo>
                    <a:pt x="711827" y="2035126"/>
                    <a:pt x="727320" y="2015954"/>
                    <a:pt x="721206" y="1997612"/>
                  </a:cubicBezTo>
                  <a:cubicBezTo>
                    <a:pt x="704765" y="1948291"/>
                    <a:pt x="647549" y="1977340"/>
                    <a:pt x="622732" y="1983544"/>
                  </a:cubicBezTo>
                  <a:cubicBezTo>
                    <a:pt x="613353" y="1992923"/>
                    <a:pt x="602882" y="2001323"/>
                    <a:pt x="594596" y="2011680"/>
                  </a:cubicBezTo>
                  <a:cubicBezTo>
                    <a:pt x="584034" y="2024882"/>
                    <a:pt x="582718" y="2049238"/>
                    <a:pt x="566461" y="2053883"/>
                  </a:cubicBezTo>
                  <a:cubicBezTo>
                    <a:pt x="543470" y="2060452"/>
                    <a:pt x="519568" y="2044504"/>
                    <a:pt x="496122" y="2039815"/>
                  </a:cubicBezTo>
                  <a:cubicBezTo>
                    <a:pt x="507460" y="1937775"/>
                    <a:pt x="502106" y="1934464"/>
                    <a:pt x="524258" y="1856935"/>
                  </a:cubicBezTo>
                  <a:cubicBezTo>
                    <a:pt x="535652" y="1817055"/>
                    <a:pt x="545380" y="1787752"/>
                    <a:pt x="580529" y="1758461"/>
                  </a:cubicBezTo>
                  <a:cubicBezTo>
                    <a:pt x="591921" y="1748968"/>
                    <a:pt x="608664" y="1749083"/>
                    <a:pt x="622732" y="1744394"/>
                  </a:cubicBezTo>
                  <a:cubicBezTo>
                    <a:pt x="641489" y="1749083"/>
                    <a:pt x="663905" y="1746383"/>
                    <a:pt x="679002" y="1758461"/>
                  </a:cubicBezTo>
                  <a:cubicBezTo>
                    <a:pt x="690581" y="1767724"/>
                    <a:pt x="685441" y="1787949"/>
                    <a:pt x="693070" y="1800664"/>
                  </a:cubicBezTo>
                  <a:cubicBezTo>
                    <a:pt x="699894" y="1812037"/>
                    <a:pt x="711827" y="1819421"/>
                    <a:pt x="721206" y="1828800"/>
                  </a:cubicBezTo>
                  <a:cubicBezTo>
                    <a:pt x="725895" y="1814732"/>
                    <a:pt x="735273" y="1801426"/>
                    <a:pt x="735273" y="1786597"/>
                  </a:cubicBezTo>
                  <a:cubicBezTo>
                    <a:pt x="735273" y="1744134"/>
                    <a:pt x="732379" y="1700954"/>
                    <a:pt x="721206" y="1659987"/>
                  </a:cubicBezTo>
                  <a:cubicBezTo>
                    <a:pt x="717716" y="1647191"/>
                    <a:pt x="703259" y="1640343"/>
                    <a:pt x="693070" y="1631852"/>
                  </a:cubicBezTo>
                  <a:cubicBezTo>
                    <a:pt x="675058" y="1616842"/>
                    <a:pt x="655878" y="1603277"/>
                    <a:pt x="636799" y="1589649"/>
                  </a:cubicBezTo>
                  <a:cubicBezTo>
                    <a:pt x="623041" y="1579822"/>
                    <a:pt x="607798" y="1572076"/>
                    <a:pt x="594596" y="1561514"/>
                  </a:cubicBezTo>
                  <a:cubicBezTo>
                    <a:pt x="584239" y="1553228"/>
                    <a:pt x="575839" y="1542757"/>
                    <a:pt x="566461" y="1533378"/>
                  </a:cubicBezTo>
                  <a:cubicBezTo>
                    <a:pt x="561772" y="1519310"/>
                    <a:pt x="546886" y="1504943"/>
                    <a:pt x="552393" y="1491175"/>
                  </a:cubicBezTo>
                  <a:cubicBezTo>
                    <a:pt x="558672" y="1475477"/>
                    <a:pt x="579056" y="1469700"/>
                    <a:pt x="594596" y="1463040"/>
                  </a:cubicBezTo>
                  <a:cubicBezTo>
                    <a:pt x="657701" y="1435995"/>
                    <a:pt x="638317" y="1462281"/>
                    <a:pt x="693070" y="1434904"/>
                  </a:cubicBezTo>
                  <a:cubicBezTo>
                    <a:pt x="708192" y="1427343"/>
                    <a:pt x="719823" y="1413636"/>
                    <a:pt x="735273" y="1406769"/>
                  </a:cubicBezTo>
                  <a:cubicBezTo>
                    <a:pt x="762374" y="1394724"/>
                    <a:pt x="819679" y="1378634"/>
                    <a:pt x="819679" y="1378634"/>
                  </a:cubicBezTo>
                  <a:cubicBezTo>
                    <a:pt x="810301" y="1345809"/>
                    <a:pt x="809637" y="1309109"/>
                    <a:pt x="791544" y="1280160"/>
                  </a:cubicBezTo>
                  <a:cubicBezTo>
                    <a:pt x="783685" y="1267585"/>
                    <a:pt x="763727" y="1269689"/>
                    <a:pt x="749341" y="1266092"/>
                  </a:cubicBezTo>
                  <a:cubicBezTo>
                    <a:pt x="726144" y="1260293"/>
                    <a:pt x="702448" y="1256713"/>
                    <a:pt x="679002" y="1252024"/>
                  </a:cubicBezTo>
                  <a:cubicBezTo>
                    <a:pt x="664934" y="1242646"/>
                    <a:pt x="648754" y="1235844"/>
                    <a:pt x="636799" y="1223889"/>
                  </a:cubicBezTo>
                  <a:cubicBezTo>
                    <a:pt x="624844" y="1211934"/>
                    <a:pt x="621866" y="1192248"/>
                    <a:pt x="608664" y="1181686"/>
                  </a:cubicBezTo>
                  <a:cubicBezTo>
                    <a:pt x="597085" y="1172423"/>
                    <a:pt x="579724" y="1174250"/>
                    <a:pt x="566461" y="1167618"/>
                  </a:cubicBezTo>
                  <a:cubicBezTo>
                    <a:pt x="469865" y="1119320"/>
                    <a:pt x="589624" y="1152556"/>
                    <a:pt x="453919" y="1125415"/>
                  </a:cubicBezTo>
                  <a:cubicBezTo>
                    <a:pt x="373288" y="1004467"/>
                    <a:pt x="469959" y="1157494"/>
                    <a:pt x="411716" y="1041009"/>
                  </a:cubicBezTo>
                  <a:cubicBezTo>
                    <a:pt x="404155" y="1025887"/>
                    <a:pt x="392959" y="1012874"/>
                    <a:pt x="383581" y="998806"/>
                  </a:cubicBezTo>
                  <a:cubicBezTo>
                    <a:pt x="374445" y="889172"/>
                    <a:pt x="356512" y="797594"/>
                    <a:pt x="383581" y="689317"/>
                  </a:cubicBezTo>
                  <a:cubicBezTo>
                    <a:pt x="386798" y="676450"/>
                    <a:pt x="402338" y="670560"/>
                    <a:pt x="411716" y="661181"/>
                  </a:cubicBezTo>
                  <a:cubicBezTo>
                    <a:pt x="407027" y="633046"/>
                    <a:pt x="411800" y="601540"/>
                    <a:pt x="397649" y="576775"/>
                  </a:cubicBezTo>
                  <a:cubicBezTo>
                    <a:pt x="390292" y="563900"/>
                    <a:pt x="370275" y="562707"/>
                    <a:pt x="355446" y="562707"/>
                  </a:cubicBezTo>
                  <a:cubicBezTo>
                    <a:pt x="284951" y="562707"/>
                    <a:pt x="214769" y="572086"/>
                    <a:pt x="144430" y="576775"/>
                  </a:cubicBezTo>
                  <a:cubicBezTo>
                    <a:pt x="125673" y="581464"/>
                    <a:pt x="103256" y="578765"/>
                    <a:pt x="88159" y="590843"/>
                  </a:cubicBezTo>
                  <a:cubicBezTo>
                    <a:pt x="76580" y="600106"/>
                    <a:pt x="69403" y="618978"/>
                    <a:pt x="74092" y="633046"/>
                  </a:cubicBezTo>
                  <a:cubicBezTo>
                    <a:pt x="87264" y="672562"/>
                    <a:pt x="126875" y="678776"/>
                    <a:pt x="158498" y="689317"/>
                  </a:cubicBezTo>
                  <a:cubicBezTo>
                    <a:pt x="153809" y="708074"/>
                    <a:pt x="159109" y="733005"/>
                    <a:pt x="144430" y="745587"/>
                  </a:cubicBezTo>
                  <a:cubicBezTo>
                    <a:pt x="121912" y="764888"/>
                    <a:pt x="60024" y="773723"/>
                    <a:pt x="60024" y="773723"/>
                  </a:cubicBezTo>
                  <a:cubicBezTo>
                    <a:pt x="41267" y="769034"/>
                    <a:pt x="9309" y="778174"/>
                    <a:pt x="3753" y="759655"/>
                  </a:cubicBezTo>
                  <a:cubicBezTo>
                    <a:pt x="-8449" y="718983"/>
                    <a:pt x="12554" y="675181"/>
                    <a:pt x="17821" y="633046"/>
                  </a:cubicBezTo>
                  <a:cubicBezTo>
                    <a:pt x="30753" y="529592"/>
                    <a:pt x="22850" y="561691"/>
                    <a:pt x="45956" y="492369"/>
                  </a:cubicBezTo>
                  <a:cubicBezTo>
                    <a:pt x="50645" y="375138"/>
                    <a:pt x="51952" y="257723"/>
                    <a:pt x="60024" y="140677"/>
                  </a:cubicBezTo>
                  <a:cubicBezTo>
                    <a:pt x="60385" y="135449"/>
                    <a:pt x="81250" y="52567"/>
                    <a:pt x="88159" y="42203"/>
                  </a:cubicBezTo>
                  <a:lnTo>
                    <a:pt x="88159" y="42203"/>
                  </a:lnTo>
                  <a:close/>
                </a:path>
              </a:pathLst>
            </a:cu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29183A6-5C91-4112-B6F0-36BD8AD8D4CA}"/>
                </a:ext>
              </a:extLst>
            </p:cNvPr>
            <p:cNvSpPr/>
            <p:nvPr/>
          </p:nvSpPr>
          <p:spPr>
            <a:xfrm>
              <a:off x="1662434" y="3178368"/>
              <a:ext cx="1915747" cy="6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48E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Portsmouth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242CC90-B6A1-4706-AAA3-6E9DFFC1C8EE}"/>
                </a:ext>
              </a:extLst>
            </p:cNvPr>
            <p:cNvSpPr/>
            <p:nvPr/>
          </p:nvSpPr>
          <p:spPr>
            <a:xfrm>
              <a:off x="355101" y="3040719"/>
              <a:ext cx="469466" cy="446031"/>
            </a:xfrm>
            <a:prstGeom prst="ellipse">
              <a:avLst/>
            </a:prstGeom>
            <a:solidFill>
              <a:srgbClr val="C48E26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305735D-4BDD-4C20-9487-290304CF9688}"/>
                </a:ext>
              </a:extLst>
            </p:cNvPr>
            <p:cNvSpPr/>
            <p:nvPr/>
          </p:nvSpPr>
          <p:spPr>
            <a:xfrm>
              <a:off x="1719564" y="3825538"/>
              <a:ext cx="1811069" cy="606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48E2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Social Isolation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805493-A6BC-47CD-B5F6-1CE216746CF4}"/>
                </a:ext>
              </a:extLst>
            </p:cNvPr>
            <p:cNvSpPr/>
            <p:nvPr/>
          </p:nvSpPr>
          <p:spPr>
            <a:xfrm>
              <a:off x="298984" y="2995547"/>
              <a:ext cx="5760000" cy="180000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pic>
          <p:nvPicPr>
            <p:cNvPr id="75" name="!!HEE2" descr="Image result for Health education england">
              <a:extLst>
                <a:ext uri="{FF2B5EF4-FFF2-40B4-BE49-F238E27FC236}">
                  <a16:creationId xmlns:a16="http://schemas.microsoft.com/office/drawing/2014/main" id="{5EA25105-0D6B-49A9-B639-39CB71A6A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773" y="3142853"/>
              <a:ext cx="1583249" cy="712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10" descr="Image result for nhs solent">
              <a:extLst>
                <a:ext uri="{FF2B5EF4-FFF2-40B4-BE49-F238E27FC236}">
                  <a16:creationId xmlns:a16="http://schemas.microsoft.com/office/drawing/2014/main" id="{79044798-8D8A-4046-88D5-D4FA642D9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907" b="10759"/>
            <a:stretch/>
          </p:blipFill>
          <p:spPr bwMode="auto">
            <a:xfrm>
              <a:off x="3448977" y="3299526"/>
              <a:ext cx="1038190" cy="1039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mhclg">
              <a:extLst>
                <a:ext uri="{FF2B5EF4-FFF2-40B4-BE49-F238E27FC236}">
                  <a16:creationId xmlns:a16="http://schemas.microsoft.com/office/drawing/2014/main" id="{65CB9F20-A7AF-41A8-8B82-202DCC620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11" y="3930069"/>
              <a:ext cx="1338053" cy="70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DB97BA-2125-4BE4-9068-56F2C39F1DE6}"/>
                </a:ext>
              </a:extLst>
            </p:cNvPr>
            <p:cNvGrpSpPr/>
            <p:nvPr/>
          </p:nvGrpSpPr>
          <p:grpSpPr>
            <a:xfrm>
              <a:off x="6149099" y="2985952"/>
              <a:ext cx="5760000" cy="1800000"/>
              <a:chOff x="6207155" y="3058522"/>
              <a:chExt cx="5760000" cy="1800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F7846B0-02C6-4E19-BCD2-318138419DFF}"/>
                  </a:ext>
                </a:extLst>
              </p:cNvPr>
              <p:cNvSpPr/>
              <p:nvPr/>
            </p:nvSpPr>
            <p:spPr>
              <a:xfrm>
                <a:off x="8141164" y="3106850"/>
                <a:ext cx="1705939" cy="606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D4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Kent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1776D14-9C1A-4C46-9E3C-D886D8A2CA48}"/>
                  </a:ext>
                </a:extLst>
              </p:cNvPr>
              <p:cNvSpPr/>
              <p:nvPr/>
            </p:nvSpPr>
            <p:spPr>
              <a:xfrm>
                <a:off x="6262775" y="3128237"/>
                <a:ext cx="469466" cy="446031"/>
              </a:xfrm>
              <a:prstGeom prst="ellipse">
                <a:avLst/>
              </a:prstGeom>
              <a:solidFill>
                <a:srgbClr val="418D4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58D34502-B61F-41EC-9E92-AC5BC0C57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6693" y="3546729"/>
                <a:ext cx="1666626" cy="1084768"/>
              </a:xfrm>
              <a:prstGeom prst="rect">
                <a:avLst/>
              </a:prstGeom>
            </p:spPr>
          </p:pic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539C3A2-4C5A-445B-B230-E8EF14B86282}"/>
                  </a:ext>
                </a:extLst>
              </p:cNvPr>
              <p:cNvSpPr/>
              <p:nvPr/>
            </p:nvSpPr>
            <p:spPr>
              <a:xfrm>
                <a:off x="7905578" y="3912680"/>
                <a:ext cx="2177112" cy="606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D4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Prevention for marginalised health groups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3E78856-0482-4925-8F5F-E861F971481A}"/>
                  </a:ext>
                </a:extLst>
              </p:cNvPr>
              <p:cNvSpPr/>
              <p:nvPr/>
            </p:nvSpPr>
            <p:spPr>
              <a:xfrm>
                <a:off x="6207155" y="3058522"/>
                <a:ext cx="5760000" cy="1800000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pic>
            <p:nvPicPr>
              <p:cNvPr id="1026" name="Picture 2" descr="Image result for kent county council&quot;">
                <a:extLst>
                  <a:ext uri="{FF2B5EF4-FFF2-40B4-BE49-F238E27FC236}">
                    <a16:creationId xmlns:a16="http://schemas.microsoft.com/office/drawing/2014/main" id="{52DA6842-6F3A-4222-A365-2AFC1BF03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62242" y="3156831"/>
                <a:ext cx="1159802" cy="767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cenra group&quot;">
                <a:extLst>
                  <a:ext uri="{FF2B5EF4-FFF2-40B4-BE49-F238E27FC236}">
                    <a16:creationId xmlns:a16="http://schemas.microsoft.com/office/drawing/2014/main" id="{49A45AD1-7716-4C21-B9B9-4766EDE19F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850738" y="3177632"/>
                <a:ext cx="864989" cy="1128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nrs healthcare&quot;">
                <a:extLst>
                  <a:ext uri="{FF2B5EF4-FFF2-40B4-BE49-F238E27FC236}">
                    <a16:creationId xmlns:a16="http://schemas.microsoft.com/office/drawing/2014/main" id="{1E306C09-74CA-4FEE-BEFE-4DF1564B0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8787" y="4079746"/>
                <a:ext cx="1099093" cy="54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CC9C138-AC0A-4CDB-A5F8-C81E338D53ED}"/>
                </a:ext>
              </a:extLst>
            </p:cNvPr>
            <p:cNvGrpSpPr/>
            <p:nvPr/>
          </p:nvGrpSpPr>
          <p:grpSpPr>
            <a:xfrm>
              <a:off x="6149099" y="4867150"/>
              <a:ext cx="5760000" cy="1800000"/>
              <a:chOff x="6207155" y="3058522"/>
              <a:chExt cx="5760000" cy="1800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D6BE3E4-94F7-4DE5-BCC1-1CD5275A0882}"/>
                  </a:ext>
                </a:extLst>
              </p:cNvPr>
              <p:cNvSpPr/>
              <p:nvPr/>
            </p:nvSpPr>
            <p:spPr>
              <a:xfrm>
                <a:off x="8141164" y="3106850"/>
                <a:ext cx="1705939" cy="606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Guernsey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666F797-05AD-4026-9005-CB3E96C82D42}"/>
                  </a:ext>
                </a:extLst>
              </p:cNvPr>
              <p:cNvSpPr/>
              <p:nvPr/>
            </p:nvSpPr>
            <p:spPr>
              <a:xfrm>
                <a:off x="6262775" y="3128237"/>
                <a:ext cx="469466" cy="446031"/>
              </a:xfrm>
              <a:prstGeom prst="ellipse">
                <a:avLst/>
              </a:prstGeom>
              <a:solidFill>
                <a:srgbClr val="7030A0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479A9CF1-2F89-49FE-8532-98C87FCB6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16693" y="3349577"/>
                <a:ext cx="1589364" cy="1307470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CB3D0E0-6409-40AF-9695-8F23B8EC227F}"/>
                  </a:ext>
                </a:extLst>
              </p:cNvPr>
              <p:cNvSpPr/>
              <p:nvPr/>
            </p:nvSpPr>
            <p:spPr>
              <a:xfrm>
                <a:off x="7905578" y="3912680"/>
                <a:ext cx="2177112" cy="6066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Skills for health, wealth,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9CCB0FC-F03A-441C-94F6-895F15E217DB}"/>
                  </a:ext>
                </a:extLst>
              </p:cNvPr>
              <p:cNvSpPr/>
              <p:nvPr/>
            </p:nvSpPr>
            <p:spPr>
              <a:xfrm>
                <a:off x="6207155" y="3058522"/>
                <a:ext cx="5760000" cy="1800000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pic>
            <p:nvPicPr>
              <p:cNvPr id="80" name="Picture 2">
                <a:extLst>
                  <a:ext uri="{FF2B5EF4-FFF2-40B4-BE49-F238E27FC236}">
                    <a16:creationId xmlns:a16="http://schemas.microsoft.com/office/drawing/2014/main" id="{F5D472F8-0BC7-46FD-8409-C3ED422906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60701" y="3594925"/>
                <a:ext cx="1848758" cy="715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639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A404021-D5A7-4EC5-B740-5C379C066198}"/>
              </a:ext>
            </a:extLst>
          </p:cNvPr>
          <p:cNvGrpSpPr/>
          <p:nvPr/>
        </p:nvGrpSpPr>
        <p:grpSpPr>
          <a:xfrm>
            <a:off x="9011760" y="1373392"/>
            <a:ext cx="3012595" cy="672288"/>
            <a:chOff x="609599" y="1505881"/>
            <a:chExt cx="3012595" cy="672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A37503-66F4-4331-9B04-A60EDB0EB454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Challenge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958E9E-5D5E-4141-AE4C-300949E160E1}"/>
                </a:ext>
              </a:extLst>
            </p:cNvPr>
            <p:cNvCxnSpPr/>
            <p:nvPr/>
          </p:nvCxnSpPr>
          <p:spPr>
            <a:xfrm>
              <a:off x="609599" y="1616241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Image result for old people walking">
            <a:extLst>
              <a:ext uri="{FF2B5EF4-FFF2-40B4-BE49-F238E27FC236}">
                <a16:creationId xmlns:a16="http://schemas.microsoft.com/office/drawing/2014/main" id="{5CDD07F2-46EA-40FE-BEA4-E053DBAA036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14678" r="9493" b="3081"/>
          <a:stretch/>
        </p:blipFill>
        <p:spPr bwMode="auto">
          <a:xfrm>
            <a:off x="90117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4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53A497-508B-4F2F-A91E-4F49AAE0E8AB}"/>
              </a:ext>
            </a:extLst>
          </p:cNvPr>
          <p:cNvSpPr txBox="1">
            <a:spLocks/>
          </p:cNvSpPr>
          <p:nvPr/>
        </p:nvSpPr>
        <p:spPr>
          <a:xfrm>
            <a:off x="1203959" y="297126"/>
            <a:ext cx="8996331" cy="765175"/>
          </a:xfrm>
          <a:prstGeom prst="rect">
            <a:avLst/>
          </a:prstGeom>
          <a:solidFill>
            <a:srgbClr val="D6043B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 Challenge: Ageing Pop.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A884E-9585-4060-B518-85CF3129A1A8}"/>
              </a:ext>
            </a:extLst>
          </p:cNvPr>
          <p:cNvSpPr/>
          <p:nvPr/>
        </p:nvSpPr>
        <p:spPr>
          <a:xfrm>
            <a:off x="6763408" y="1371606"/>
            <a:ext cx="5213300" cy="1245474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Significantly older than the regional and national average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B78952-AEB2-485E-A69E-74B1987026BC}"/>
              </a:ext>
            </a:extLst>
          </p:cNvPr>
          <p:cNvSpPr/>
          <p:nvPr/>
        </p:nvSpPr>
        <p:spPr>
          <a:xfrm>
            <a:off x="6763409" y="2800257"/>
            <a:ext cx="5213300" cy="1509742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aged 75+ years projected to double in 20 years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60E5E6-CF1B-4A4C-A161-60B0E5BAB2EC}"/>
              </a:ext>
            </a:extLst>
          </p:cNvPr>
          <p:cNvSpPr/>
          <p:nvPr/>
        </p:nvSpPr>
        <p:spPr>
          <a:xfrm>
            <a:off x="6763408" y="4493176"/>
            <a:ext cx="5213300" cy="1923393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parts of West Somerset, more 50% of population is projected to be aged 65 or older by 2033</a:t>
            </a:r>
          </a:p>
        </p:txBody>
      </p:sp>
      <p:pic>
        <p:nvPicPr>
          <p:cNvPr id="17" name="Picture 2" descr="Image result for old people walking">
            <a:extLst>
              <a:ext uri="{FF2B5EF4-FFF2-40B4-BE49-F238E27FC236}">
                <a16:creationId xmlns:a16="http://schemas.microsoft.com/office/drawing/2014/main" id="{2947CC42-393B-4946-B995-CD08F29E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14678" r="9493" b="3081"/>
          <a:stretch/>
        </p:blipFill>
        <p:spPr bwMode="auto">
          <a:xfrm>
            <a:off x="441434" y="292637"/>
            <a:ext cx="762526" cy="7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7EBD05B-AE2F-46E4-A146-E51DD213A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1147050"/>
            <a:ext cx="6144131" cy="56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079500-F20B-416A-B63F-87ECB0178AAD}"/>
              </a:ext>
            </a:extLst>
          </p:cNvPr>
          <p:cNvCxnSpPr>
            <a:cxnSpLocks/>
            <a:stCxn id="51" idx="1"/>
            <a:endCxn id="15" idx="3"/>
          </p:cNvCxnSpPr>
          <p:nvPr/>
        </p:nvCxnSpPr>
        <p:spPr>
          <a:xfrm flipH="1">
            <a:off x="7249320" y="3681306"/>
            <a:ext cx="1762440" cy="0"/>
          </a:xfrm>
          <a:prstGeom prst="line">
            <a:avLst/>
          </a:prstGeom>
          <a:ln w="76200">
            <a:solidFill>
              <a:srgbClr val="D6043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Related image">
            <a:extLst>
              <a:ext uri="{FF2B5EF4-FFF2-40B4-BE49-F238E27FC236}">
                <a16:creationId xmlns:a16="http://schemas.microsoft.com/office/drawing/2014/main" id="{39BD9583-E1DD-402A-9675-005ABEE3D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23495"/>
          <a:stretch/>
        </p:blipFill>
        <p:spPr bwMode="auto">
          <a:xfrm>
            <a:off x="472932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2926E99-C19F-4848-9D5F-F6066285143A}"/>
              </a:ext>
            </a:extLst>
          </p:cNvPr>
          <p:cNvGrpSpPr/>
          <p:nvPr/>
        </p:nvGrpSpPr>
        <p:grpSpPr>
          <a:xfrm>
            <a:off x="9011760" y="1373392"/>
            <a:ext cx="3012595" cy="672288"/>
            <a:chOff x="609599" y="1505881"/>
            <a:chExt cx="3012595" cy="67228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A2A83B-E55F-4A09-B4C0-9465C7E520E9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Challenge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7CC4B75-6434-4D70-AFDC-2A86446F26C5}"/>
                </a:ext>
              </a:extLst>
            </p:cNvPr>
            <p:cNvCxnSpPr/>
            <p:nvPr/>
          </p:nvCxnSpPr>
          <p:spPr>
            <a:xfrm>
              <a:off x="609599" y="1616241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90FDB3-DACF-49B8-9A9C-EE3CC10607F2}"/>
              </a:ext>
            </a:extLst>
          </p:cNvPr>
          <p:cNvGrpSpPr/>
          <p:nvPr/>
        </p:nvGrpSpPr>
        <p:grpSpPr>
          <a:xfrm>
            <a:off x="4729320" y="1373392"/>
            <a:ext cx="3012595" cy="672288"/>
            <a:chOff x="609599" y="1505881"/>
            <a:chExt cx="3012595" cy="67228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6D7ED48-D8C5-4C0E-BF4B-63C369EBA6EE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Re-design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1A412F-8B37-4730-AF01-D15941E1858A}"/>
                </a:ext>
              </a:extLst>
            </p:cNvPr>
            <p:cNvCxnSpPr/>
            <p:nvPr/>
          </p:nvCxnSpPr>
          <p:spPr>
            <a:xfrm>
              <a:off x="609599" y="1616243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2" descr="Image result for old people walking">
            <a:extLst>
              <a:ext uri="{FF2B5EF4-FFF2-40B4-BE49-F238E27FC236}">
                <a16:creationId xmlns:a16="http://schemas.microsoft.com/office/drawing/2014/main" id="{20345BCF-BEDE-4C86-8956-7DCFED5971E4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14678" r="9493" b="3081"/>
          <a:stretch/>
        </p:blipFill>
        <p:spPr bwMode="auto">
          <a:xfrm>
            <a:off x="90117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3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EAAE46-D923-4461-811E-8B7AB63CA258}"/>
              </a:ext>
            </a:extLst>
          </p:cNvPr>
          <p:cNvSpPr txBox="1">
            <a:spLocks/>
          </p:cNvSpPr>
          <p:nvPr/>
        </p:nvSpPr>
        <p:spPr>
          <a:xfrm>
            <a:off x="1073073" y="297126"/>
            <a:ext cx="9647480" cy="765175"/>
          </a:xfrm>
          <a:prstGeom prst="rect">
            <a:avLst/>
          </a:prstGeom>
          <a:solidFill>
            <a:srgbClr val="E6AF0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Approach I </a:t>
            </a:r>
            <a:r>
              <a:rPr lang="en-GB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Re-design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EE05E8-0057-4C10-9B20-E6D02F7AE6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2460" y="2269838"/>
          <a:ext cx="5318769" cy="327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A7B1BF5-8A71-4BC9-89E5-095D33DB46AD}"/>
              </a:ext>
            </a:extLst>
          </p:cNvPr>
          <p:cNvSpPr/>
          <p:nvPr/>
        </p:nvSpPr>
        <p:spPr>
          <a:xfrm>
            <a:off x="300568" y="5539508"/>
            <a:ext cx="5169142" cy="1077218"/>
          </a:xfrm>
          <a:prstGeom prst="rect">
            <a:avLst/>
          </a:prstGeom>
          <a:solidFill>
            <a:srgbClr val="E6A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Half of single-person households are aged 65+</a:t>
            </a:r>
          </a:p>
        </p:txBody>
      </p:sp>
      <p:sp>
        <p:nvSpPr>
          <p:cNvPr id="17" name="!!jointworking">
            <a:extLst>
              <a:ext uri="{FF2B5EF4-FFF2-40B4-BE49-F238E27FC236}">
                <a16:creationId xmlns:a16="http://schemas.microsoft.com/office/drawing/2014/main" id="{DE44C43A-60C3-4223-A025-55843A586A38}"/>
              </a:ext>
            </a:extLst>
          </p:cNvPr>
          <p:cNvSpPr/>
          <p:nvPr/>
        </p:nvSpPr>
        <p:spPr>
          <a:xfrm>
            <a:off x="6327083" y="2437131"/>
            <a:ext cx="5372337" cy="2035321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working between adult social care, NHS, and voluntary sector on discharges from hospital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!!cvs">
            <a:extLst>
              <a:ext uri="{FF2B5EF4-FFF2-40B4-BE49-F238E27FC236}">
                <a16:creationId xmlns:a16="http://schemas.microsoft.com/office/drawing/2014/main" id="{48F76EAF-B63A-4BEF-AAEE-F1F04D1AABDF}"/>
              </a:ext>
            </a:extLst>
          </p:cNvPr>
          <p:cNvSpPr/>
          <p:nvPr/>
        </p:nvSpPr>
        <p:spPr>
          <a:xfrm>
            <a:off x="6327089" y="4622666"/>
            <a:ext cx="5372337" cy="1994060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savings totalled over £2m and led to 75% reduction in delayed transfers</a:t>
            </a:r>
          </a:p>
        </p:txBody>
      </p:sp>
      <p:pic>
        <p:nvPicPr>
          <p:cNvPr id="19" name="Picture 4" descr="Related image">
            <a:extLst>
              <a:ext uri="{FF2B5EF4-FFF2-40B4-BE49-F238E27FC236}">
                <a16:creationId xmlns:a16="http://schemas.microsoft.com/office/drawing/2014/main" id="{A926E7A9-2D37-411E-AC3C-21E739DAC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23495"/>
          <a:stretch/>
        </p:blipFill>
        <p:spPr bwMode="auto">
          <a:xfrm>
            <a:off x="300568" y="297127"/>
            <a:ext cx="771488" cy="7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jointworking">
            <a:extLst>
              <a:ext uri="{FF2B5EF4-FFF2-40B4-BE49-F238E27FC236}">
                <a16:creationId xmlns:a16="http://schemas.microsoft.com/office/drawing/2014/main" id="{3D645AB7-F966-4184-95C2-FBEFDBBBF2DF}"/>
              </a:ext>
            </a:extLst>
          </p:cNvPr>
          <p:cNvSpPr/>
          <p:nvPr/>
        </p:nvSpPr>
        <p:spPr>
          <a:xfrm>
            <a:off x="6327083" y="1264097"/>
            <a:ext cx="5372337" cy="971238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Intervention:</a:t>
            </a:r>
          </a:p>
        </p:txBody>
      </p:sp>
      <p:sp>
        <p:nvSpPr>
          <p:cNvPr id="28" name="!!jointworking">
            <a:extLst>
              <a:ext uri="{FF2B5EF4-FFF2-40B4-BE49-F238E27FC236}">
                <a16:creationId xmlns:a16="http://schemas.microsoft.com/office/drawing/2014/main" id="{B195240B-59E4-44CB-907D-749ECABE1665}"/>
              </a:ext>
            </a:extLst>
          </p:cNvPr>
          <p:cNvSpPr/>
          <p:nvPr/>
        </p:nvSpPr>
        <p:spPr>
          <a:xfrm>
            <a:off x="300569" y="1264361"/>
            <a:ext cx="5169142" cy="971238"/>
          </a:xfrm>
          <a:prstGeom prst="rect">
            <a:avLst/>
          </a:prstGeom>
          <a:solidFill>
            <a:srgbClr val="E6A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Context:</a:t>
            </a:r>
          </a:p>
        </p:txBody>
      </p:sp>
    </p:spTree>
    <p:extLst>
      <p:ext uri="{BB962C8B-B14F-4D97-AF65-F5344CB8AC3E}">
        <p14:creationId xmlns:p14="http://schemas.microsoft.com/office/powerpoint/2010/main" val="328223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Related image">
            <a:extLst>
              <a:ext uri="{FF2B5EF4-FFF2-40B4-BE49-F238E27FC236}">
                <a16:creationId xmlns:a16="http://schemas.microsoft.com/office/drawing/2014/main" id="{2E3CB1A3-80D4-4B41-823B-6E126DD8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4773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2DC1A7-47C6-47E2-A7F3-46BF35A65A01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064042" y="3681306"/>
            <a:ext cx="5947718" cy="0"/>
          </a:xfrm>
          <a:prstGeom prst="line">
            <a:avLst/>
          </a:prstGeom>
          <a:ln w="76200">
            <a:solidFill>
              <a:srgbClr val="D6043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4A52C35E-71CF-46D4-8115-51AE42727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23495"/>
          <a:stretch/>
        </p:blipFill>
        <p:spPr bwMode="auto">
          <a:xfrm>
            <a:off x="472932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D38059-F364-4C78-8A26-0CBBDE239D00}"/>
              </a:ext>
            </a:extLst>
          </p:cNvPr>
          <p:cNvGrpSpPr/>
          <p:nvPr/>
        </p:nvGrpSpPr>
        <p:grpSpPr>
          <a:xfrm>
            <a:off x="9011760" y="1373392"/>
            <a:ext cx="3012595" cy="672288"/>
            <a:chOff x="609599" y="1505881"/>
            <a:chExt cx="3012595" cy="6722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9818C1-87F1-412B-8275-A423415DEB0F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Challenge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9326B8-14F6-4DB2-A334-19F5DCBC36C1}"/>
                </a:ext>
              </a:extLst>
            </p:cNvPr>
            <p:cNvCxnSpPr/>
            <p:nvPr/>
          </p:nvCxnSpPr>
          <p:spPr>
            <a:xfrm>
              <a:off x="609599" y="1616241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BE7D16-B2C7-4D69-8CA6-55F438788F93}"/>
              </a:ext>
            </a:extLst>
          </p:cNvPr>
          <p:cNvGrpSpPr/>
          <p:nvPr/>
        </p:nvGrpSpPr>
        <p:grpSpPr>
          <a:xfrm>
            <a:off x="4729320" y="1373392"/>
            <a:ext cx="3012595" cy="672288"/>
            <a:chOff x="609599" y="1505881"/>
            <a:chExt cx="3012595" cy="6722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B4F52F-05EF-484C-B0BE-7D3A1E1DF3BB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Re-design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EF419F-3F83-4CF8-BC73-BD103EA5CD53}"/>
                </a:ext>
              </a:extLst>
            </p:cNvPr>
            <p:cNvCxnSpPr/>
            <p:nvPr/>
          </p:nvCxnSpPr>
          <p:spPr>
            <a:xfrm>
              <a:off x="609599" y="1616243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CADC56-4E84-4F2B-AAC4-5CF80A0B56CA}"/>
              </a:ext>
            </a:extLst>
          </p:cNvPr>
          <p:cNvGrpSpPr/>
          <p:nvPr/>
        </p:nvGrpSpPr>
        <p:grpSpPr>
          <a:xfrm>
            <a:off x="477360" y="1373392"/>
            <a:ext cx="3700501" cy="672288"/>
            <a:chOff x="609599" y="1505881"/>
            <a:chExt cx="3700501" cy="6722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A58819-692F-4ACA-BECF-2BA68908AFB1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Sustainability Challenges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FC44FF-0FAE-404E-B79C-FBAE72493569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 descr="Image result for old people walking">
            <a:extLst>
              <a:ext uri="{FF2B5EF4-FFF2-40B4-BE49-F238E27FC236}">
                <a16:creationId xmlns:a16="http://schemas.microsoft.com/office/drawing/2014/main" id="{64E7A74C-13F0-4FBD-B988-FEFBAC721A5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14678" r="9493" b="3081"/>
          <a:stretch/>
        </p:blipFill>
        <p:spPr bwMode="auto">
          <a:xfrm>
            <a:off x="90117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0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5E9DE488-1ADE-4AB2-A4F0-E576433E8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300567" y="300334"/>
            <a:ext cx="768816" cy="7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EF94B0-2A61-4158-8E3F-F27338A4B6AE}"/>
              </a:ext>
            </a:extLst>
          </p:cNvPr>
          <p:cNvSpPr txBox="1">
            <a:spLocks/>
          </p:cNvSpPr>
          <p:nvPr/>
        </p:nvSpPr>
        <p:spPr>
          <a:xfrm>
            <a:off x="1075485" y="297126"/>
            <a:ext cx="10086501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Challenges: Youth net outflow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D2B1EC-EA6D-44B1-BC6D-CA530219F937}"/>
              </a:ext>
            </a:extLst>
          </p:cNvPr>
          <p:cNvSpPr txBox="1">
            <a:spLocks/>
          </p:cNvSpPr>
          <p:nvPr/>
        </p:nvSpPr>
        <p:spPr>
          <a:xfrm>
            <a:off x="300567" y="1182415"/>
            <a:ext cx="4673726" cy="5502164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net outflow unaddressed will significantly exacerbate ageing population challenges irrespective of system redesign efforts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1F959-844D-491F-B0F3-3930CEF6C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293" y="2506717"/>
            <a:ext cx="7201941" cy="29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A3B0AE-97EA-45A5-89B2-2DB47AB4D892}"/>
              </a:ext>
            </a:extLst>
          </p:cNvPr>
          <p:cNvSpPr txBox="1">
            <a:spLocks/>
          </p:cNvSpPr>
          <p:nvPr/>
        </p:nvSpPr>
        <p:spPr>
          <a:xfrm>
            <a:off x="1075485" y="297126"/>
            <a:ext cx="3512013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0E292-0EEA-4556-9489-2130D8B9F2BD}"/>
              </a:ext>
            </a:extLst>
          </p:cNvPr>
          <p:cNvSpPr txBox="1">
            <a:spLocks/>
          </p:cNvSpPr>
          <p:nvPr/>
        </p:nvSpPr>
        <p:spPr>
          <a:xfrm>
            <a:off x="4399266" y="297126"/>
            <a:ext cx="6749361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Risk of Digital Exclusion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800B10-63ED-4D31-9778-FB3399606E63}"/>
              </a:ext>
            </a:extLst>
          </p:cNvPr>
          <p:cNvGrpSpPr>
            <a:grpSpLocks noChangeAspect="1"/>
          </p:cNvGrpSpPr>
          <p:nvPr/>
        </p:nvGrpSpPr>
        <p:grpSpPr>
          <a:xfrm>
            <a:off x="300567" y="1200150"/>
            <a:ext cx="10587424" cy="5524500"/>
            <a:chOff x="300567" y="1200150"/>
            <a:chExt cx="10587424" cy="55245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6B6131-83CD-4B6E-8917-E57E96BDC9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567" y="1200150"/>
              <a:ext cx="10587424" cy="5524500"/>
              <a:chOff x="1475407" y="1558695"/>
              <a:chExt cx="9586420" cy="500217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C2BC48C-FC9B-4E7E-A498-C12DD20A1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5407" y="1558695"/>
                <a:ext cx="9586420" cy="5002178"/>
              </a:xfrm>
              <a:prstGeom prst="rect">
                <a:avLst/>
              </a:prstGeom>
            </p:spPr>
          </p:pic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1BA4B60-C532-493D-A402-97D90AE89705}"/>
                  </a:ext>
                </a:extLst>
              </p:cNvPr>
              <p:cNvSpPr/>
              <p:nvPr/>
            </p:nvSpPr>
            <p:spPr>
              <a:xfrm>
                <a:off x="3089082" y="1945234"/>
                <a:ext cx="7722761" cy="3886200"/>
              </a:xfrm>
              <a:custGeom>
                <a:avLst/>
                <a:gdLst>
                  <a:gd name="connsiteX0" fmla="*/ 623461 w 7722761"/>
                  <a:gd name="connsiteY0" fmla="*/ 635000 h 3886200"/>
                  <a:gd name="connsiteX1" fmla="*/ 598061 w 7722761"/>
                  <a:gd name="connsiteY1" fmla="*/ 698500 h 3886200"/>
                  <a:gd name="connsiteX2" fmla="*/ 559961 w 7722761"/>
                  <a:gd name="connsiteY2" fmla="*/ 711200 h 3886200"/>
                  <a:gd name="connsiteX3" fmla="*/ 534561 w 7722761"/>
                  <a:gd name="connsiteY3" fmla="*/ 749300 h 3886200"/>
                  <a:gd name="connsiteX4" fmla="*/ 547261 w 7722761"/>
                  <a:gd name="connsiteY4" fmla="*/ 876300 h 3886200"/>
                  <a:gd name="connsiteX5" fmla="*/ 572661 w 7722761"/>
                  <a:gd name="connsiteY5" fmla="*/ 927100 h 3886200"/>
                  <a:gd name="connsiteX6" fmla="*/ 483761 w 7722761"/>
                  <a:gd name="connsiteY6" fmla="*/ 1079500 h 3886200"/>
                  <a:gd name="connsiteX7" fmla="*/ 445661 w 7722761"/>
                  <a:gd name="connsiteY7" fmla="*/ 1092200 h 3886200"/>
                  <a:gd name="connsiteX8" fmla="*/ 178961 w 7722761"/>
                  <a:gd name="connsiteY8" fmla="*/ 1066800 h 3886200"/>
                  <a:gd name="connsiteX9" fmla="*/ 140861 w 7722761"/>
                  <a:gd name="connsiteY9" fmla="*/ 1041400 h 3886200"/>
                  <a:gd name="connsiteX10" fmla="*/ 64661 w 7722761"/>
                  <a:gd name="connsiteY10" fmla="*/ 1066800 h 3886200"/>
                  <a:gd name="connsiteX11" fmla="*/ 26561 w 7722761"/>
                  <a:gd name="connsiteY11" fmla="*/ 1079500 h 3886200"/>
                  <a:gd name="connsiteX12" fmla="*/ 26561 w 7722761"/>
                  <a:gd name="connsiteY12" fmla="*/ 1193800 h 3886200"/>
                  <a:gd name="connsiteX13" fmla="*/ 39261 w 7722761"/>
                  <a:gd name="connsiteY13" fmla="*/ 1231900 h 3886200"/>
                  <a:gd name="connsiteX14" fmla="*/ 51961 w 7722761"/>
                  <a:gd name="connsiteY14" fmla="*/ 1270000 h 3886200"/>
                  <a:gd name="connsiteX15" fmla="*/ 39261 w 7722761"/>
                  <a:gd name="connsiteY15" fmla="*/ 1308100 h 3886200"/>
                  <a:gd name="connsiteX16" fmla="*/ 1161 w 7722761"/>
                  <a:gd name="connsiteY16" fmla="*/ 1346200 h 3886200"/>
                  <a:gd name="connsiteX17" fmla="*/ 51961 w 7722761"/>
                  <a:gd name="connsiteY17" fmla="*/ 1422400 h 3886200"/>
                  <a:gd name="connsiteX18" fmla="*/ 77361 w 7722761"/>
                  <a:gd name="connsiteY18" fmla="*/ 1498600 h 3886200"/>
                  <a:gd name="connsiteX19" fmla="*/ 90061 w 7722761"/>
                  <a:gd name="connsiteY19" fmla="*/ 1536700 h 3886200"/>
                  <a:gd name="connsiteX20" fmla="*/ 153561 w 7722761"/>
                  <a:gd name="connsiteY20" fmla="*/ 1612900 h 3886200"/>
                  <a:gd name="connsiteX21" fmla="*/ 229761 w 7722761"/>
                  <a:gd name="connsiteY21" fmla="*/ 1663700 h 3886200"/>
                  <a:gd name="connsiteX22" fmla="*/ 305961 w 7722761"/>
                  <a:gd name="connsiteY22" fmla="*/ 1689100 h 3886200"/>
                  <a:gd name="connsiteX23" fmla="*/ 344061 w 7722761"/>
                  <a:gd name="connsiteY23" fmla="*/ 1701800 h 3886200"/>
                  <a:gd name="connsiteX24" fmla="*/ 432961 w 7722761"/>
                  <a:gd name="connsiteY24" fmla="*/ 1727200 h 3886200"/>
                  <a:gd name="connsiteX25" fmla="*/ 509161 w 7722761"/>
                  <a:gd name="connsiteY25" fmla="*/ 1790700 h 3886200"/>
                  <a:gd name="connsiteX26" fmla="*/ 534561 w 7722761"/>
                  <a:gd name="connsiteY26" fmla="*/ 1828800 h 3886200"/>
                  <a:gd name="connsiteX27" fmla="*/ 610761 w 7722761"/>
                  <a:gd name="connsiteY27" fmla="*/ 1854200 h 3886200"/>
                  <a:gd name="connsiteX28" fmla="*/ 648861 w 7722761"/>
                  <a:gd name="connsiteY28" fmla="*/ 1879600 h 3886200"/>
                  <a:gd name="connsiteX29" fmla="*/ 725061 w 7722761"/>
                  <a:gd name="connsiteY29" fmla="*/ 1943100 h 3886200"/>
                  <a:gd name="connsiteX30" fmla="*/ 801261 w 7722761"/>
                  <a:gd name="connsiteY30" fmla="*/ 1968500 h 3886200"/>
                  <a:gd name="connsiteX31" fmla="*/ 877461 w 7722761"/>
                  <a:gd name="connsiteY31" fmla="*/ 2019300 h 3886200"/>
                  <a:gd name="connsiteX32" fmla="*/ 915561 w 7722761"/>
                  <a:gd name="connsiteY32" fmla="*/ 2032000 h 3886200"/>
                  <a:gd name="connsiteX33" fmla="*/ 953661 w 7722761"/>
                  <a:gd name="connsiteY33" fmla="*/ 2057400 h 3886200"/>
                  <a:gd name="connsiteX34" fmla="*/ 1055261 w 7722761"/>
                  <a:gd name="connsiteY34" fmla="*/ 2070100 h 3886200"/>
                  <a:gd name="connsiteX35" fmla="*/ 1118761 w 7722761"/>
                  <a:gd name="connsiteY35" fmla="*/ 2082800 h 3886200"/>
                  <a:gd name="connsiteX36" fmla="*/ 1144161 w 7722761"/>
                  <a:gd name="connsiteY36" fmla="*/ 2120900 h 3886200"/>
                  <a:gd name="connsiteX37" fmla="*/ 1118761 w 7722761"/>
                  <a:gd name="connsiteY37" fmla="*/ 2159000 h 3886200"/>
                  <a:gd name="connsiteX38" fmla="*/ 1093361 w 7722761"/>
                  <a:gd name="connsiteY38" fmla="*/ 2235200 h 3886200"/>
                  <a:gd name="connsiteX39" fmla="*/ 1080661 w 7722761"/>
                  <a:gd name="connsiteY39" fmla="*/ 2273300 h 3886200"/>
                  <a:gd name="connsiteX40" fmla="*/ 1055261 w 7722761"/>
                  <a:gd name="connsiteY40" fmla="*/ 2311400 h 3886200"/>
                  <a:gd name="connsiteX41" fmla="*/ 1067961 w 7722761"/>
                  <a:gd name="connsiteY41" fmla="*/ 2413000 h 3886200"/>
                  <a:gd name="connsiteX42" fmla="*/ 1106061 w 7722761"/>
                  <a:gd name="connsiteY42" fmla="*/ 2425700 h 3886200"/>
                  <a:gd name="connsiteX43" fmla="*/ 1182261 w 7722761"/>
                  <a:gd name="connsiteY43" fmla="*/ 2438400 h 3886200"/>
                  <a:gd name="connsiteX44" fmla="*/ 1334661 w 7722761"/>
                  <a:gd name="connsiteY44" fmla="*/ 2451100 h 3886200"/>
                  <a:gd name="connsiteX45" fmla="*/ 1575961 w 7722761"/>
                  <a:gd name="connsiteY45" fmla="*/ 2451100 h 3886200"/>
                  <a:gd name="connsiteX46" fmla="*/ 1537861 w 7722761"/>
                  <a:gd name="connsiteY46" fmla="*/ 2362200 h 3886200"/>
                  <a:gd name="connsiteX47" fmla="*/ 1652161 w 7722761"/>
                  <a:gd name="connsiteY47" fmla="*/ 2311400 h 3886200"/>
                  <a:gd name="connsiteX48" fmla="*/ 1715661 w 7722761"/>
                  <a:gd name="connsiteY48" fmla="*/ 2247900 h 3886200"/>
                  <a:gd name="connsiteX49" fmla="*/ 1855361 w 7722761"/>
                  <a:gd name="connsiteY49" fmla="*/ 2286000 h 3886200"/>
                  <a:gd name="connsiteX50" fmla="*/ 2058561 w 7722761"/>
                  <a:gd name="connsiteY50" fmla="*/ 2298700 h 3886200"/>
                  <a:gd name="connsiteX51" fmla="*/ 2096661 w 7722761"/>
                  <a:gd name="connsiteY51" fmla="*/ 2324100 h 3886200"/>
                  <a:gd name="connsiteX52" fmla="*/ 2134761 w 7722761"/>
                  <a:gd name="connsiteY52" fmla="*/ 2362200 h 3886200"/>
                  <a:gd name="connsiteX53" fmla="*/ 2172861 w 7722761"/>
                  <a:gd name="connsiteY53" fmla="*/ 2374900 h 3886200"/>
                  <a:gd name="connsiteX54" fmla="*/ 2198261 w 7722761"/>
                  <a:gd name="connsiteY54" fmla="*/ 2425700 h 3886200"/>
                  <a:gd name="connsiteX55" fmla="*/ 2185561 w 7722761"/>
                  <a:gd name="connsiteY55" fmla="*/ 2463800 h 3886200"/>
                  <a:gd name="connsiteX56" fmla="*/ 2198261 w 7722761"/>
                  <a:gd name="connsiteY56" fmla="*/ 2527300 h 3886200"/>
                  <a:gd name="connsiteX57" fmla="*/ 2210961 w 7722761"/>
                  <a:gd name="connsiteY57" fmla="*/ 2667000 h 3886200"/>
                  <a:gd name="connsiteX58" fmla="*/ 2528461 w 7722761"/>
                  <a:gd name="connsiteY58" fmla="*/ 2679700 h 3886200"/>
                  <a:gd name="connsiteX59" fmla="*/ 2566561 w 7722761"/>
                  <a:gd name="connsiteY59" fmla="*/ 2717800 h 3886200"/>
                  <a:gd name="connsiteX60" fmla="*/ 2604661 w 7722761"/>
                  <a:gd name="connsiteY60" fmla="*/ 2743200 h 3886200"/>
                  <a:gd name="connsiteX61" fmla="*/ 2655461 w 7722761"/>
                  <a:gd name="connsiteY61" fmla="*/ 2819400 h 3886200"/>
                  <a:gd name="connsiteX62" fmla="*/ 2757061 w 7722761"/>
                  <a:gd name="connsiteY62" fmla="*/ 2908300 h 3886200"/>
                  <a:gd name="connsiteX63" fmla="*/ 2833261 w 7722761"/>
                  <a:gd name="connsiteY63" fmla="*/ 2921000 h 3886200"/>
                  <a:gd name="connsiteX64" fmla="*/ 2871361 w 7722761"/>
                  <a:gd name="connsiteY64" fmla="*/ 2933700 h 3886200"/>
                  <a:gd name="connsiteX65" fmla="*/ 2960261 w 7722761"/>
                  <a:gd name="connsiteY65" fmla="*/ 2959100 h 3886200"/>
                  <a:gd name="connsiteX66" fmla="*/ 3087261 w 7722761"/>
                  <a:gd name="connsiteY66" fmla="*/ 2946400 h 3886200"/>
                  <a:gd name="connsiteX67" fmla="*/ 3188861 w 7722761"/>
                  <a:gd name="connsiteY67" fmla="*/ 2933700 h 3886200"/>
                  <a:gd name="connsiteX68" fmla="*/ 3239661 w 7722761"/>
                  <a:gd name="connsiteY68" fmla="*/ 2946400 h 3886200"/>
                  <a:gd name="connsiteX69" fmla="*/ 3201561 w 7722761"/>
                  <a:gd name="connsiteY69" fmla="*/ 3175000 h 3886200"/>
                  <a:gd name="connsiteX70" fmla="*/ 3163461 w 7722761"/>
                  <a:gd name="connsiteY70" fmla="*/ 3200400 h 3886200"/>
                  <a:gd name="connsiteX71" fmla="*/ 3150761 w 7722761"/>
                  <a:gd name="connsiteY71" fmla="*/ 3238500 h 3886200"/>
                  <a:gd name="connsiteX72" fmla="*/ 3239661 w 7722761"/>
                  <a:gd name="connsiteY72" fmla="*/ 3302000 h 3886200"/>
                  <a:gd name="connsiteX73" fmla="*/ 3557161 w 7722761"/>
                  <a:gd name="connsiteY73" fmla="*/ 3289300 h 3886200"/>
                  <a:gd name="connsiteX74" fmla="*/ 3633361 w 7722761"/>
                  <a:gd name="connsiteY74" fmla="*/ 3238500 h 3886200"/>
                  <a:gd name="connsiteX75" fmla="*/ 3709561 w 7722761"/>
                  <a:gd name="connsiteY75" fmla="*/ 3213100 h 3886200"/>
                  <a:gd name="connsiteX76" fmla="*/ 3747661 w 7722761"/>
                  <a:gd name="connsiteY76" fmla="*/ 3289300 h 3886200"/>
                  <a:gd name="connsiteX77" fmla="*/ 3785761 w 7722761"/>
                  <a:gd name="connsiteY77" fmla="*/ 3365500 h 3886200"/>
                  <a:gd name="connsiteX78" fmla="*/ 3823861 w 7722761"/>
                  <a:gd name="connsiteY78" fmla="*/ 3492500 h 3886200"/>
                  <a:gd name="connsiteX79" fmla="*/ 3836561 w 7722761"/>
                  <a:gd name="connsiteY79" fmla="*/ 3530600 h 3886200"/>
                  <a:gd name="connsiteX80" fmla="*/ 3900061 w 7722761"/>
                  <a:gd name="connsiteY80" fmla="*/ 3606800 h 3886200"/>
                  <a:gd name="connsiteX81" fmla="*/ 3938161 w 7722761"/>
                  <a:gd name="connsiteY81" fmla="*/ 3619500 h 3886200"/>
                  <a:gd name="connsiteX82" fmla="*/ 4128661 w 7722761"/>
                  <a:gd name="connsiteY82" fmla="*/ 3644900 h 3886200"/>
                  <a:gd name="connsiteX83" fmla="*/ 4154061 w 7722761"/>
                  <a:gd name="connsiteY83" fmla="*/ 3733800 h 3886200"/>
                  <a:gd name="connsiteX84" fmla="*/ 4166761 w 7722761"/>
                  <a:gd name="connsiteY84" fmla="*/ 3771900 h 3886200"/>
                  <a:gd name="connsiteX85" fmla="*/ 4255661 w 7722761"/>
                  <a:gd name="connsiteY85" fmla="*/ 3886200 h 3886200"/>
                  <a:gd name="connsiteX86" fmla="*/ 4306461 w 7722761"/>
                  <a:gd name="connsiteY86" fmla="*/ 3873500 h 3886200"/>
                  <a:gd name="connsiteX87" fmla="*/ 4420761 w 7722761"/>
                  <a:gd name="connsiteY87" fmla="*/ 3784600 h 3886200"/>
                  <a:gd name="connsiteX88" fmla="*/ 4496961 w 7722761"/>
                  <a:gd name="connsiteY88" fmla="*/ 3746500 h 3886200"/>
                  <a:gd name="connsiteX89" fmla="*/ 4573161 w 7722761"/>
                  <a:gd name="connsiteY89" fmla="*/ 3721100 h 3886200"/>
                  <a:gd name="connsiteX90" fmla="*/ 4611261 w 7722761"/>
                  <a:gd name="connsiteY90" fmla="*/ 3708400 h 3886200"/>
                  <a:gd name="connsiteX91" fmla="*/ 4712861 w 7722761"/>
                  <a:gd name="connsiteY91" fmla="*/ 3695700 h 3886200"/>
                  <a:gd name="connsiteX92" fmla="*/ 4916061 w 7722761"/>
                  <a:gd name="connsiteY92" fmla="*/ 3657600 h 3886200"/>
                  <a:gd name="connsiteX93" fmla="*/ 4992261 w 7722761"/>
                  <a:gd name="connsiteY93" fmla="*/ 3619500 h 3886200"/>
                  <a:gd name="connsiteX94" fmla="*/ 5068461 w 7722761"/>
                  <a:gd name="connsiteY94" fmla="*/ 3644900 h 3886200"/>
                  <a:gd name="connsiteX95" fmla="*/ 5182761 w 7722761"/>
                  <a:gd name="connsiteY95" fmla="*/ 3619500 h 3886200"/>
                  <a:gd name="connsiteX96" fmla="*/ 5220861 w 7722761"/>
                  <a:gd name="connsiteY96" fmla="*/ 3594100 h 3886200"/>
                  <a:gd name="connsiteX97" fmla="*/ 5297061 w 7722761"/>
                  <a:gd name="connsiteY97" fmla="*/ 3581400 h 3886200"/>
                  <a:gd name="connsiteX98" fmla="*/ 5462161 w 7722761"/>
                  <a:gd name="connsiteY98" fmla="*/ 3556000 h 3886200"/>
                  <a:gd name="connsiteX99" fmla="*/ 5576461 w 7722761"/>
                  <a:gd name="connsiteY99" fmla="*/ 3505200 h 3886200"/>
                  <a:gd name="connsiteX100" fmla="*/ 5601861 w 7722761"/>
                  <a:gd name="connsiteY100" fmla="*/ 3467100 h 3886200"/>
                  <a:gd name="connsiteX101" fmla="*/ 5766961 w 7722761"/>
                  <a:gd name="connsiteY101" fmla="*/ 3429000 h 3886200"/>
                  <a:gd name="connsiteX102" fmla="*/ 5843161 w 7722761"/>
                  <a:gd name="connsiteY102" fmla="*/ 3441700 h 3886200"/>
                  <a:gd name="connsiteX103" fmla="*/ 5881261 w 7722761"/>
                  <a:gd name="connsiteY103" fmla="*/ 3467100 h 3886200"/>
                  <a:gd name="connsiteX104" fmla="*/ 5932061 w 7722761"/>
                  <a:gd name="connsiteY104" fmla="*/ 3454400 h 3886200"/>
                  <a:gd name="connsiteX105" fmla="*/ 5944761 w 7722761"/>
                  <a:gd name="connsiteY105" fmla="*/ 3416300 h 3886200"/>
                  <a:gd name="connsiteX106" fmla="*/ 5919361 w 7722761"/>
                  <a:gd name="connsiteY106" fmla="*/ 3200400 h 3886200"/>
                  <a:gd name="connsiteX107" fmla="*/ 5944761 w 7722761"/>
                  <a:gd name="connsiteY107" fmla="*/ 3162300 h 3886200"/>
                  <a:gd name="connsiteX108" fmla="*/ 5970161 w 7722761"/>
                  <a:gd name="connsiteY108" fmla="*/ 3022600 h 3886200"/>
                  <a:gd name="connsiteX109" fmla="*/ 5982861 w 7722761"/>
                  <a:gd name="connsiteY109" fmla="*/ 2832100 h 3886200"/>
                  <a:gd name="connsiteX110" fmla="*/ 6033661 w 7722761"/>
                  <a:gd name="connsiteY110" fmla="*/ 2743200 h 3886200"/>
                  <a:gd name="connsiteX111" fmla="*/ 6059061 w 7722761"/>
                  <a:gd name="connsiteY111" fmla="*/ 2667000 h 3886200"/>
                  <a:gd name="connsiteX112" fmla="*/ 6198761 w 7722761"/>
                  <a:gd name="connsiteY112" fmla="*/ 2679700 h 3886200"/>
                  <a:gd name="connsiteX113" fmla="*/ 6236861 w 7722761"/>
                  <a:gd name="connsiteY113" fmla="*/ 2692400 h 3886200"/>
                  <a:gd name="connsiteX114" fmla="*/ 6262261 w 7722761"/>
                  <a:gd name="connsiteY114" fmla="*/ 2654300 h 3886200"/>
                  <a:gd name="connsiteX115" fmla="*/ 6274961 w 7722761"/>
                  <a:gd name="connsiteY115" fmla="*/ 2578100 h 3886200"/>
                  <a:gd name="connsiteX116" fmla="*/ 6351161 w 7722761"/>
                  <a:gd name="connsiteY116" fmla="*/ 2603500 h 3886200"/>
                  <a:gd name="connsiteX117" fmla="*/ 6503561 w 7722761"/>
                  <a:gd name="connsiteY117" fmla="*/ 2616200 h 3886200"/>
                  <a:gd name="connsiteX118" fmla="*/ 6528961 w 7722761"/>
                  <a:gd name="connsiteY118" fmla="*/ 2781300 h 3886200"/>
                  <a:gd name="connsiteX119" fmla="*/ 6592461 w 7722761"/>
                  <a:gd name="connsiteY119" fmla="*/ 2832100 h 3886200"/>
                  <a:gd name="connsiteX120" fmla="*/ 6668661 w 7722761"/>
                  <a:gd name="connsiteY120" fmla="*/ 2882900 h 3886200"/>
                  <a:gd name="connsiteX121" fmla="*/ 6706761 w 7722761"/>
                  <a:gd name="connsiteY121" fmla="*/ 2908300 h 3886200"/>
                  <a:gd name="connsiteX122" fmla="*/ 6744861 w 7722761"/>
                  <a:gd name="connsiteY122" fmla="*/ 2921000 h 3886200"/>
                  <a:gd name="connsiteX123" fmla="*/ 6757561 w 7722761"/>
                  <a:gd name="connsiteY123" fmla="*/ 2806700 h 3886200"/>
                  <a:gd name="connsiteX124" fmla="*/ 6833761 w 7722761"/>
                  <a:gd name="connsiteY124" fmla="*/ 2781300 h 3886200"/>
                  <a:gd name="connsiteX125" fmla="*/ 6897261 w 7722761"/>
                  <a:gd name="connsiteY125" fmla="*/ 2794000 h 3886200"/>
                  <a:gd name="connsiteX126" fmla="*/ 6935361 w 7722761"/>
                  <a:gd name="connsiteY126" fmla="*/ 2819400 h 3886200"/>
                  <a:gd name="connsiteX127" fmla="*/ 6986161 w 7722761"/>
                  <a:gd name="connsiteY127" fmla="*/ 2806700 h 3886200"/>
                  <a:gd name="connsiteX128" fmla="*/ 7138561 w 7722761"/>
                  <a:gd name="connsiteY128" fmla="*/ 2705100 h 3886200"/>
                  <a:gd name="connsiteX129" fmla="*/ 7176661 w 7722761"/>
                  <a:gd name="connsiteY129" fmla="*/ 2679700 h 3886200"/>
                  <a:gd name="connsiteX130" fmla="*/ 7240161 w 7722761"/>
                  <a:gd name="connsiteY130" fmla="*/ 2667000 h 3886200"/>
                  <a:gd name="connsiteX131" fmla="*/ 7227461 w 7722761"/>
                  <a:gd name="connsiteY131" fmla="*/ 2616200 h 3886200"/>
                  <a:gd name="connsiteX132" fmla="*/ 7075061 w 7722761"/>
                  <a:gd name="connsiteY132" fmla="*/ 2578100 h 3886200"/>
                  <a:gd name="connsiteX133" fmla="*/ 7087761 w 7722761"/>
                  <a:gd name="connsiteY133" fmla="*/ 2476500 h 3886200"/>
                  <a:gd name="connsiteX134" fmla="*/ 7125861 w 7722761"/>
                  <a:gd name="connsiteY134" fmla="*/ 2451100 h 3886200"/>
                  <a:gd name="connsiteX135" fmla="*/ 7163961 w 7722761"/>
                  <a:gd name="connsiteY135" fmla="*/ 2413000 h 3886200"/>
                  <a:gd name="connsiteX136" fmla="*/ 7240161 w 7722761"/>
                  <a:gd name="connsiteY136" fmla="*/ 2387600 h 3886200"/>
                  <a:gd name="connsiteX137" fmla="*/ 7278261 w 7722761"/>
                  <a:gd name="connsiteY137" fmla="*/ 2362200 h 3886200"/>
                  <a:gd name="connsiteX138" fmla="*/ 7303661 w 7722761"/>
                  <a:gd name="connsiteY138" fmla="*/ 2324100 h 3886200"/>
                  <a:gd name="connsiteX139" fmla="*/ 7316361 w 7722761"/>
                  <a:gd name="connsiteY139" fmla="*/ 2273300 h 3886200"/>
                  <a:gd name="connsiteX140" fmla="*/ 7329061 w 7722761"/>
                  <a:gd name="connsiteY140" fmla="*/ 2235200 h 3886200"/>
                  <a:gd name="connsiteX141" fmla="*/ 7290961 w 7722761"/>
                  <a:gd name="connsiteY141" fmla="*/ 2120900 h 3886200"/>
                  <a:gd name="connsiteX142" fmla="*/ 7227461 w 7722761"/>
                  <a:gd name="connsiteY142" fmla="*/ 2108200 h 3886200"/>
                  <a:gd name="connsiteX143" fmla="*/ 7240161 w 7722761"/>
                  <a:gd name="connsiteY143" fmla="*/ 2032000 h 3886200"/>
                  <a:gd name="connsiteX144" fmla="*/ 7303661 w 7722761"/>
                  <a:gd name="connsiteY144" fmla="*/ 1955800 h 3886200"/>
                  <a:gd name="connsiteX145" fmla="*/ 7341761 w 7722761"/>
                  <a:gd name="connsiteY145" fmla="*/ 1879600 h 3886200"/>
                  <a:gd name="connsiteX146" fmla="*/ 7303661 w 7722761"/>
                  <a:gd name="connsiteY146" fmla="*/ 1866900 h 3886200"/>
                  <a:gd name="connsiteX147" fmla="*/ 7265561 w 7722761"/>
                  <a:gd name="connsiteY147" fmla="*/ 1841500 h 3886200"/>
                  <a:gd name="connsiteX148" fmla="*/ 7189361 w 7722761"/>
                  <a:gd name="connsiteY148" fmla="*/ 1828800 h 3886200"/>
                  <a:gd name="connsiteX149" fmla="*/ 7151261 w 7722761"/>
                  <a:gd name="connsiteY149" fmla="*/ 1816100 h 3886200"/>
                  <a:gd name="connsiteX150" fmla="*/ 7151261 w 7722761"/>
                  <a:gd name="connsiteY150" fmla="*/ 1587500 h 3886200"/>
                  <a:gd name="connsiteX151" fmla="*/ 7189361 w 7722761"/>
                  <a:gd name="connsiteY151" fmla="*/ 1562100 h 3886200"/>
                  <a:gd name="connsiteX152" fmla="*/ 7265561 w 7722761"/>
                  <a:gd name="connsiteY152" fmla="*/ 1536700 h 3886200"/>
                  <a:gd name="connsiteX153" fmla="*/ 7290961 w 7722761"/>
                  <a:gd name="connsiteY153" fmla="*/ 1498600 h 3886200"/>
                  <a:gd name="connsiteX154" fmla="*/ 7316361 w 7722761"/>
                  <a:gd name="connsiteY154" fmla="*/ 1422400 h 3886200"/>
                  <a:gd name="connsiteX155" fmla="*/ 7367161 w 7722761"/>
                  <a:gd name="connsiteY155" fmla="*/ 1308100 h 3886200"/>
                  <a:gd name="connsiteX156" fmla="*/ 7392561 w 7722761"/>
                  <a:gd name="connsiteY156" fmla="*/ 1231900 h 3886200"/>
                  <a:gd name="connsiteX157" fmla="*/ 7405261 w 7722761"/>
                  <a:gd name="connsiteY157" fmla="*/ 1193800 h 3886200"/>
                  <a:gd name="connsiteX158" fmla="*/ 7456061 w 7722761"/>
                  <a:gd name="connsiteY158" fmla="*/ 1117600 h 3886200"/>
                  <a:gd name="connsiteX159" fmla="*/ 7532261 w 7722761"/>
                  <a:gd name="connsiteY159" fmla="*/ 1041400 h 3886200"/>
                  <a:gd name="connsiteX160" fmla="*/ 7544961 w 7722761"/>
                  <a:gd name="connsiteY160" fmla="*/ 1003300 h 3886200"/>
                  <a:gd name="connsiteX161" fmla="*/ 7595761 w 7722761"/>
                  <a:gd name="connsiteY161" fmla="*/ 914400 h 3886200"/>
                  <a:gd name="connsiteX162" fmla="*/ 7621161 w 7722761"/>
                  <a:gd name="connsiteY162" fmla="*/ 812800 h 3886200"/>
                  <a:gd name="connsiteX163" fmla="*/ 7633861 w 7722761"/>
                  <a:gd name="connsiteY163" fmla="*/ 749300 h 3886200"/>
                  <a:gd name="connsiteX164" fmla="*/ 7659261 w 7722761"/>
                  <a:gd name="connsiteY164" fmla="*/ 673100 h 3886200"/>
                  <a:gd name="connsiteX165" fmla="*/ 7684661 w 7722761"/>
                  <a:gd name="connsiteY165" fmla="*/ 546100 h 3886200"/>
                  <a:gd name="connsiteX166" fmla="*/ 7710061 w 7722761"/>
                  <a:gd name="connsiteY166" fmla="*/ 444500 h 3886200"/>
                  <a:gd name="connsiteX167" fmla="*/ 7710061 w 7722761"/>
                  <a:gd name="connsiteY167" fmla="*/ 304800 h 3886200"/>
                  <a:gd name="connsiteX168" fmla="*/ 7671961 w 7722761"/>
                  <a:gd name="connsiteY168" fmla="*/ 279400 h 3886200"/>
                  <a:gd name="connsiteX169" fmla="*/ 7595761 w 7722761"/>
                  <a:gd name="connsiteY169" fmla="*/ 254000 h 3886200"/>
                  <a:gd name="connsiteX170" fmla="*/ 7557661 w 7722761"/>
                  <a:gd name="connsiteY170" fmla="*/ 215900 h 3886200"/>
                  <a:gd name="connsiteX171" fmla="*/ 7583061 w 7722761"/>
                  <a:gd name="connsiteY171" fmla="*/ 127000 h 3886200"/>
                  <a:gd name="connsiteX172" fmla="*/ 7544961 w 7722761"/>
                  <a:gd name="connsiteY172" fmla="*/ 50800 h 3886200"/>
                  <a:gd name="connsiteX173" fmla="*/ 7506861 w 7722761"/>
                  <a:gd name="connsiteY173" fmla="*/ 38100 h 3886200"/>
                  <a:gd name="connsiteX174" fmla="*/ 7354461 w 7722761"/>
                  <a:gd name="connsiteY174" fmla="*/ 63500 h 3886200"/>
                  <a:gd name="connsiteX175" fmla="*/ 7265561 w 7722761"/>
                  <a:gd name="connsiteY175" fmla="*/ 88900 h 3886200"/>
                  <a:gd name="connsiteX176" fmla="*/ 7176661 w 7722761"/>
                  <a:gd name="connsiteY176" fmla="*/ 139700 h 3886200"/>
                  <a:gd name="connsiteX177" fmla="*/ 7138561 w 7722761"/>
                  <a:gd name="connsiteY177" fmla="*/ 152400 h 3886200"/>
                  <a:gd name="connsiteX178" fmla="*/ 7062361 w 7722761"/>
                  <a:gd name="connsiteY178" fmla="*/ 190500 h 3886200"/>
                  <a:gd name="connsiteX179" fmla="*/ 7036961 w 7722761"/>
                  <a:gd name="connsiteY179" fmla="*/ 228600 h 3886200"/>
                  <a:gd name="connsiteX180" fmla="*/ 6922661 w 7722761"/>
                  <a:gd name="connsiteY180" fmla="*/ 203200 h 3886200"/>
                  <a:gd name="connsiteX181" fmla="*/ 6859161 w 7722761"/>
                  <a:gd name="connsiteY181" fmla="*/ 215900 h 3886200"/>
                  <a:gd name="connsiteX182" fmla="*/ 6821061 w 7722761"/>
                  <a:gd name="connsiteY182" fmla="*/ 292100 h 3886200"/>
                  <a:gd name="connsiteX183" fmla="*/ 6808361 w 7722761"/>
                  <a:gd name="connsiteY183" fmla="*/ 393700 h 3886200"/>
                  <a:gd name="connsiteX184" fmla="*/ 6770261 w 7722761"/>
                  <a:gd name="connsiteY184" fmla="*/ 406400 h 3886200"/>
                  <a:gd name="connsiteX185" fmla="*/ 6732161 w 7722761"/>
                  <a:gd name="connsiteY185" fmla="*/ 431800 h 3886200"/>
                  <a:gd name="connsiteX186" fmla="*/ 6503561 w 7722761"/>
                  <a:gd name="connsiteY186" fmla="*/ 419100 h 3886200"/>
                  <a:gd name="connsiteX187" fmla="*/ 6465461 w 7722761"/>
                  <a:gd name="connsiteY187" fmla="*/ 317500 h 3886200"/>
                  <a:gd name="connsiteX188" fmla="*/ 6427361 w 7722761"/>
                  <a:gd name="connsiteY188" fmla="*/ 304800 h 3886200"/>
                  <a:gd name="connsiteX189" fmla="*/ 6325761 w 7722761"/>
                  <a:gd name="connsiteY189" fmla="*/ 254000 h 3886200"/>
                  <a:gd name="connsiteX190" fmla="*/ 6287661 w 7722761"/>
                  <a:gd name="connsiteY190" fmla="*/ 228600 h 3886200"/>
                  <a:gd name="connsiteX191" fmla="*/ 6211461 w 7722761"/>
                  <a:gd name="connsiteY191" fmla="*/ 215900 h 3886200"/>
                  <a:gd name="connsiteX192" fmla="*/ 6109861 w 7722761"/>
                  <a:gd name="connsiteY192" fmla="*/ 228600 h 3886200"/>
                  <a:gd name="connsiteX193" fmla="*/ 5957461 w 7722761"/>
                  <a:gd name="connsiteY193" fmla="*/ 304800 h 3886200"/>
                  <a:gd name="connsiteX194" fmla="*/ 5919361 w 7722761"/>
                  <a:gd name="connsiteY194" fmla="*/ 342900 h 3886200"/>
                  <a:gd name="connsiteX195" fmla="*/ 5805061 w 7722761"/>
                  <a:gd name="connsiteY195" fmla="*/ 292100 h 3886200"/>
                  <a:gd name="connsiteX196" fmla="*/ 5728861 w 7722761"/>
                  <a:gd name="connsiteY196" fmla="*/ 241300 h 3886200"/>
                  <a:gd name="connsiteX197" fmla="*/ 5665361 w 7722761"/>
                  <a:gd name="connsiteY197" fmla="*/ 190500 h 3886200"/>
                  <a:gd name="connsiteX198" fmla="*/ 5589161 w 7722761"/>
                  <a:gd name="connsiteY198" fmla="*/ 139700 h 3886200"/>
                  <a:gd name="connsiteX199" fmla="*/ 5551061 w 7722761"/>
                  <a:gd name="connsiteY199" fmla="*/ 114300 h 3886200"/>
                  <a:gd name="connsiteX200" fmla="*/ 5512961 w 7722761"/>
                  <a:gd name="connsiteY200" fmla="*/ 101600 h 3886200"/>
                  <a:gd name="connsiteX201" fmla="*/ 5474861 w 7722761"/>
                  <a:gd name="connsiteY201" fmla="*/ 76200 h 3886200"/>
                  <a:gd name="connsiteX202" fmla="*/ 5271661 w 7722761"/>
                  <a:gd name="connsiteY202" fmla="*/ 63500 h 3886200"/>
                  <a:gd name="connsiteX203" fmla="*/ 5195461 w 7722761"/>
                  <a:gd name="connsiteY203" fmla="*/ 50800 h 3886200"/>
                  <a:gd name="connsiteX204" fmla="*/ 5131961 w 7722761"/>
                  <a:gd name="connsiteY204" fmla="*/ 38100 h 3886200"/>
                  <a:gd name="connsiteX205" fmla="*/ 5017661 w 7722761"/>
                  <a:gd name="connsiteY205" fmla="*/ 25400 h 3886200"/>
                  <a:gd name="connsiteX206" fmla="*/ 4941461 w 7722761"/>
                  <a:gd name="connsiteY206" fmla="*/ 50800 h 3886200"/>
                  <a:gd name="connsiteX207" fmla="*/ 4928761 w 7722761"/>
                  <a:gd name="connsiteY207" fmla="*/ 88900 h 3886200"/>
                  <a:gd name="connsiteX208" fmla="*/ 4916061 w 7722761"/>
                  <a:gd name="connsiteY208" fmla="*/ 215900 h 3886200"/>
                  <a:gd name="connsiteX209" fmla="*/ 4662061 w 7722761"/>
                  <a:gd name="connsiteY209" fmla="*/ 203200 h 3886200"/>
                  <a:gd name="connsiteX210" fmla="*/ 4585861 w 7722761"/>
                  <a:gd name="connsiteY210" fmla="*/ 203200 h 3886200"/>
                  <a:gd name="connsiteX211" fmla="*/ 4573161 w 7722761"/>
                  <a:gd name="connsiteY211" fmla="*/ 241300 h 3886200"/>
                  <a:gd name="connsiteX212" fmla="*/ 4446161 w 7722761"/>
                  <a:gd name="connsiteY212" fmla="*/ 254000 h 3886200"/>
                  <a:gd name="connsiteX213" fmla="*/ 4395361 w 7722761"/>
                  <a:gd name="connsiteY213" fmla="*/ 228600 h 3886200"/>
                  <a:gd name="connsiteX214" fmla="*/ 4357261 w 7722761"/>
                  <a:gd name="connsiteY214" fmla="*/ 203200 h 3886200"/>
                  <a:gd name="connsiteX215" fmla="*/ 4281061 w 7722761"/>
                  <a:gd name="connsiteY215" fmla="*/ 177800 h 3886200"/>
                  <a:gd name="connsiteX216" fmla="*/ 4115961 w 7722761"/>
                  <a:gd name="connsiteY216" fmla="*/ 177800 h 3886200"/>
                  <a:gd name="connsiteX217" fmla="*/ 4103261 w 7722761"/>
                  <a:gd name="connsiteY217" fmla="*/ 139700 h 3886200"/>
                  <a:gd name="connsiteX218" fmla="*/ 4090561 w 7722761"/>
                  <a:gd name="connsiteY218" fmla="*/ 50800 h 3886200"/>
                  <a:gd name="connsiteX219" fmla="*/ 4077861 w 7722761"/>
                  <a:gd name="connsiteY219" fmla="*/ 12700 h 3886200"/>
                  <a:gd name="connsiteX220" fmla="*/ 4039761 w 7722761"/>
                  <a:gd name="connsiteY220" fmla="*/ 0 h 3886200"/>
                  <a:gd name="connsiteX221" fmla="*/ 3900061 w 7722761"/>
                  <a:gd name="connsiteY221" fmla="*/ 25400 h 3886200"/>
                  <a:gd name="connsiteX222" fmla="*/ 3836561 w 7722761"/>
                  <a:gd name="connsiteY222" fmla="*/ 101600 h 3886200"/>
                  <a:gd name="connsiteX223" fmla="*/ 3798461 w 7722761"/>
                  <a:gd name="connsiteY223" fmla="*/ 406400 h 3886200"/>
                  <a:gd name="connsiteX224" fmla="*/ 3760361 w 7722761"/>
                  <a:gd name="connsiteY224" fmla="*/ 431800 h 3886200"/>
                  <a:gd name="connsiteX225" fmla="*/ 3734961 w 7722761"/>
                  <a:gd name="connsiteY225" fmla="*/ 469900 h 3886200"/>
                  <a:gd name="connsiteX226" fmla="*/ 3709561 w 7722761"/>
                  <a:gd name="connsiteY226" fmla="*/ 546100 h 3886200"/>
                  <a:gd name="connsiteX227" fmla="*/ 3734961 w 7722761"/>
                  <a:gd name="connsiteY227" fmla="*/ 584200 h 3886200"/>
                  <a:gd name="connsiteX228" fmla="*/ 3773061 w 7722761"/>
                  <a:gd name="connsiteY228" fmla="*/ 596900 h 3886200"/>
                  <a:gd name="connsiteX229" fmla="*/ 3887361 w 7722761"/>
                  <a:gd name="connsiteY229" fmla="*/ 609600 h 3886200"/>
                  <a:gd name="connsiteX230" fmla="*/ 3861961 w 7722761"/>
                  <a:gd name="connsiteY230" fmla="*/ 647700 h 3886200"/>
                  <a:gd name="connsiteX231" fmla="*/ 3760361 w 7722761"/>
                  <a:gd name="connsiteY231" fmla="*/ 685800 h 3886200"/>
                  <a:gd name="connsiteX232" fmla="*/ 3722261 w 7722761"/>
                  <a:gd name="connsiteY232" fmla="*/ 698500 h 3886200"/>
                  <a:gd name="connsiteX233" fmla="*/ 3595261 w 7722761"/>
                  <a:gd name="connsiteY233" fmla="*/ 787400 h 3886200"/>
                  <a:gd name="connsiteX234" fmla="*/ 3557161 w 7722761"/>
                  <a:gd name="connsiteY234" fmla="*/ 812800 h 3886200"/>
                  <a:gd name="connsiteX235" fmla="*/ 3417461 w 7722761"/>
                  <a:gd name="connsiteY235" fmla="*/ 850900 h 3886200"/>
                  <a:gd name="connsiteX236" fmla="*/ 3290461 w 7722761"/>
                  <a:gd name="connsiteY236" fmla="*/ 863600 h 3886200"/>
                  <a:gd name="connsiteX237" fmla="*/ 3201561 w 7722761"/>
                  <a:gd name="connsiteY237" fmla="*/ 889000 h 3886200"/>
                  <a:gd name="connsiteX238" fmla="*/ 3150761 w 7722761"/>
                  <a:gd name="connsiteY238" fmla="*/ 914400 h 3886200"/>
                  <a:gd name="connsiteX239" fmla="*/ 3112661 w 7722761"/>
                  <a:gd name="connsiteY239" fmla="*/ 939800 h 3886200"/>
                  <a:gd name="connsiteX240" fmla="*/ 3036461 w 7722761"/>
                  <a:gd name="connsiteY240" fmla="*/ 965200 h 3886200"/>
                  <a:gd name="connsiteX241" fmla="*/ 2998361 w 7722761"/>
                  <a:gd name="connsiteY241" fmla="*/ 977900 h 3886200"/>
                  <a:gd name="connsiteX242" fmla="*/ 2960261 w 7722761"/>
                  <a:gd name="connsiteY242" fmla="*/ 990600 h 3886200"/>
                  <a:gd name="connsiteX243" fmla="*/ 2909461 w 7722761"/>
                  <a:gd name="connsiteY243" fmla="*/ 1003300 h 3886200"/>
                  <a:gd name="connsiteX244" fmla="*/ 2871361 w 7722761"/>
                  <a:gd name="connsiteY244" fmla="*/ 1028700 h 3886200"/>
                  <a:gd name="connsiteX245" fmla="*/ 2795161 w 7722761"/>
                  <a:gd name="connsiteY245" fmla="*/ 1041400 h 3886200"/>
                  <a:gd name="connsiteX246" fmla="*/ 2757061 w 7722761"/>
                  <a:gd name="connsiteY246" fmla="*/ 1054100 h 3886200"/>
                  <a:gd name="connsiteX247" fmla="*/ 2325261 w 7722761"/>
                  <a:gd name="connsiteY247" fmla="*/ 1041400 h 3886200"/>
                  <a:gd name="connsiteX248" fmla="*/ 2210961 w 7722761"/>
                  <a:gd name="connsiteY248" fmla="*/ 1003300 h 3886200"/>
                  <a:gd name="connsiteX249" fmla="*/ 2210961 w 7722761"/>
                  <a:gd name="connsiteY249" fmla="*/ 1003300 h 3886200"/>
                  <a:gd name="connsiteX250" fmla="*/ 2083961 w 7722761"/>
                  <a:gd name="connsiteY250" fmla="*/ 990600 h 3886200"/>
                  <a:gd name="connsiteX251" fmla="*/ 2045861 w 7722761"/>
                  <a:gd name="connsiteY251" fmla="*/ 952500 h 3886200"/>
                  <a:gd name="connsiteX252" fmla="*/ 2007761 w 7722761"/>
                  <a:gd name="connsiteY252" fmla="*/ 876300 h 3886200"/>
                  <a:gd name="connsiteX253" fmla="*/ 1969661 w 7722761"/>
                  <a:gd name="connsiteY253" fmla="*/ 850900 h 3886200"/>
                  <a:gd name="connsiteX254" fmla="*/ 1931561 w 7722761"/>
                  <a:gd name="connsiteY254" fmla="*/ 812800 h 3886200"/>
                  <a:gd name="connsiteX255" fmla="*/ 1880761 w 7722761"/>
                  <a:gd name="connsiteY255" fmla="*/ 825500 h 3886200"/>
                  <a:gd name="connsiteX256" fmla="*/ 1779161 w 7722761"/>
                  <a:gd name="connsiteY256" fmla="*/ 800100 h 3886200"/>
                  <a:gd name="connsiteX257" fmla="*/ 1753761 w 7722761"/>
                  <a:gd name="connsiteY257" fmla="*/ 762000 h 3886200"/>
                  <a:gd name="connsiteX258" fmla="*/ 1715661 w 7722761"/>
                  <a:gd name="connsiteY258" fmla="*/ 749300 h 3886200"/>
                  <a:gd name="connsiteX259" fmla="*/ 1652161 w 7722761"/>
                  <a:gd name="connsiteY259" fmla="*/ 736600 h 3886200"/>
                  <a:gd name="connsiteX260" fmla="*/ 1614061 w 7722761"/>
                  <a:gd name="connsiteY260" fmla="*/ 723900 h 3886200"/>
                  <a:gd name="connsiteX261" fmla="*/ 1512461 w 7722761"/>
                  <a:gd name="connsiteY261" fmla="*/ 711200 h 3886200"/>
                  <a:gd name="connsiteX262" fmla="*/ 1398161 w 7722761"/>
                  <a:gd name="connsiteY262" fmla="*/ 685800 h 3886200"/>
                  <a:gd name="connsiteX263" fmla="*/ 1309261 w 7722761"/>
                  <a:gd name="connsiteY263" fmla="*/ 698500 h 3886200"/>
                  <a:gd name="connsiteX264" fmla="*/ 1271161 w 7722761"/>
                  <a:gd name="connsiteY264" fmla="*/ 711200 h 3886200"/>
                  <a:gd name="connsiteX265" fmla="*/ 1233061 w 7722761"/>
                  <a:gd name="connsiteY265" fmla="*/ 736600 h 3886200"/>
                  <a:gd name="connsiteX266" fmla="*/ 1156861 w 7722761"/>
                  <a:gd name="connsiteY266" fmla="*/ 762000 h 3886200"/>
                  <a:gd name="connsiteX267" fmla="*/ 953661 w 7722761"/>
                  <a:gd name="connsiteY267" fmla="*/ 749300 h 3886200"/>
                  <a:gd name="connsiteX268" fmla="*/ 839361 w 7722761"/>
                  <a:gd name="connsiteY268" fmla="*/ 685800 h 3886200"/>
                  <a:gd name="connsiteX269" fmla="*/ 623461 w 7722761"/>
                  <a:gd name="connsiteY269" fmla="*/ 63500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7722761" h="3886200">
                    <a:moveTo>
                      <a:pt x="623461" y="635000"/>
                    </a:moveTo>
                    <a:cubicBezTo>
                      <a:pt x="583244" y="637117"/>
                      <a:pt x="612655" y="680987"/>
                      <a:pt x="598061" y="698500"/>
                    </a:cubicBezTo>
                    <a:cubicBezTo>
                      <a:pt x="589491" y="708784"/>
                      <a:pt x="570414" y="702837"/>
                      <a:pt x="559961" y="711200"/>
                    </a:cubicBezTo>
                    <a:cubicBezTo>
                      <a:pt x="548042" y="720735"/>
                      <a:pt x="543028" y="736600"/>
                      <a:pt x="534561" y="749300"/>
                    </a:cubicBezTo>
                    <a:cubicBezTo>
                      <a:pt x="538794" y="791633"/>
                      <a:pt x="538347" y="834700"/>
                      <a:pt x="547261" y="876300"/>
                    </a:cubicBezTo>
                    <a:cubicBezTo>
                      <a:pt x="551228" y="894812"/>
                      <a:pt x="570777" y="908262"/>
                      <a:pt x="572661" y="927100"/>
                    </a:cubicBezTo>
                    <a:cubicBezTo>
                      <a:pt x="578498" y="985467"/>
                      <a:pt x="544073" y="1059396"/>
                      <a:pt x="483761" y="1079500"/>
                    </a:cubicBezTo>
                    <a:lnTo>
                      <a:pt x="445661" y="1092200"/>
                    </a:lnTo>
                    <a:cubicBezTo>
                      <a:pt x="315706" y="1048882"/>
                      <a:pt x="531829" y="1117210"/>
                      <a:pt x="178961" y="1066800"/>
                    </a:cubicBezTo>
                    <a:cubicBezTo>
                      <a:pt x="163851" y="1064641"/>
                      <a:pt x="153561" y="1049867"/>
                      <a:pt x="140861" y="1041400"/>
                    </a:cubicBezTo>
                    <a:lnTo>
                      <a:pt x="64661" y="1066800"/>
                    </a:lnTo>
                    <a:lnTo>
                      <a:pt x="26561" y="1079500"/>
                    </a:lnTo>
                    <a:cubicBezTo>
                      <a:pt x="-13691" y="1139877"/>
                      <a:pt x="-3666" y="1103120"/>
                      <a:pt x="26561" y="1193800"/>
                    </a:cubicBezTo>
                    <a:lnTo>
                      <a:pt x="39261" y="1231900"/>
                    </a:lnTo>
                    <a:lnTo>
                      <a:pt x="51961" y="1270000"/>
                    </a:lnTo>
                    <a:cubicBezTo>
                      <a:pt x="47728" y="1282700"/>
                      <a:pt x="46687" y="1296961"/>
                      <a:pt x="39261" y="1308100"/>
                    </a:cubicBezTo>
                    <a:cubicBezTo>
                      <a:pt x="29298" y="1323044"/>
                      <a:pt x="-822" y="1328349"/>
                      <a:pt x="1161" y="1346200"/>
                    </a:cubicBezTo>
                    <a:cubicBezTo>
                      <a:pt x="4532" y="1376540"/>
                      <a:pt x="42308" y="1393440"/>
                      <a:pt x="51961" y="1422400"/>
                    </a:cubicBezTo>
                    <a:lnTo>
                      <a:pt x="77361" y="1498600"/>
                    </a:lnTo>
                    <a:cubicBezTo>
                      <a:pt x="81594" y="1511300"/>
                      <a:pt x="82635" y="1525561"/>
                      <a:pt x="90061" y="1536700"/>
                    </a:cubicBezTo>
                    <a:cubicBezTo>
                      <a:pt x="112639" y="1570567"/>
                      <a:pt x="119712" y="1586573"/>
                      <a:pt x="153561" y="1612900"/>
                    </a:cubicBezTo>
                    <a:cubicBezTo>
                      <a:pt x="177658" y="1631642"/>
                      <a:pt x="200801" y="1654047"/>
                      <a:pt x="229761" y="1663700"/>
                    </a:cubicBezTo>
                    <a:lnTo>
                      <a:pt x="305961" y="1689100"/>
                    </a:lnTo>
                    <a:cubicBezTo>
                      <a:pt x="318661" y="1693333"/>
                      <a:pt x="331074" y="1698553"/>
                      <a:pt x="344061" y="1701800"/>
                    </a:cubicBezTo>
                    <a:cubicBezTo>
                      <a:pt x="360337" y="1705869"/>
                      <a:pt x="414741" y="1718090"/>
                      <a:pt x="432961" y="1727200"/>
                    </a:cubicBezTo>
                    <a:cubicBezTo>
                      <a:pt x="461504" y="1741471"/>
                      <a:pt x="489099" y="1766625"/>
                      <a:pt x="509161" y="1790700"/>
                    </a:cubicBezTo>
                    <a:cubicBezTo>
                      <a:pt x="518932" y="1802426"/>
                      <a:pt x="521618" y="1820710"/>
                      <a:pt x="534561" y="1828800"/>
                    </a:cubicBezTo>
                    <a:cubicBezTo>
                      <a:pt x="557265" y="1842990"/>
                      <a:pt x="588484" y="1839348"/>
                      <a:pt x="610761" y="1854200"/>
                    </a:cubicBezTo>
                    <a:cubicBezTo>
                      <a:pt x="623461" y="1862667"/>
                      <a:pt x="637135" y="1869829"/>
                      <a:pt x="648861" y="1879600"/>
                    </a:cubicBezTo>
                    <a:cubicBezTo>
                      <a:pt x="683041" y="1908084"/>
                      <a:pt x="684520" y="1925082"/>
                      <a:pt x="725061" y="1943100"/>
                    </a:cubicBezTo>
                    <a:cubicBezTo>
                      <a:pt x="749527" y="1953974"/>
                      <a:pt x="778984" y="1953648"/>
                      <a:pt x="801261" y="1968500"/>
                    </a:cubicBezTo>
                    <a:cubicBezTo>
                      <a:pt x="826661" y="1985433"/>
                      <a:pt x="848501" y="2009647"/>
                      <a:pt x="877461" y="2019300"/>
                    </a:cubicBezTo>
                    <a:cubicBezTo>
                      <a:pt x="890161" y="2023533"/>
                      <a:pt x="903587" y="2026013"/>
                      <a:pt x="915561" y="2032000"/>
                    </a:cubicBezTo>
                    <a:cubicBezTo>
                      <a:pt x="929213" y="2038826"/>
                      <a:pt x="938935" y="2053384"/>
                      <a:pt x="953661" y="2057400"/>
                    </a:cubicBezTo>
                    <a:cubicBezTo>
                      <a:pt x="986589" y="2066380"/>
                      <a:pt x="1021528" y="2064910"/>
                      <a:pt x="1055261" y="2070100"/>
                    </a:cubicBezTo>
                    <a:cubicBezTo>
                      <a:pt x="1076596" y="2073382"/>
                      <a:pt x="1097594" y="2078567"/>
                      <a:pt x="1118761" y="2082800"/>
                    </a:cubicBezTo>
                    <a:cubicBezTo>
                      <a:pt x="1127228" y="2095500"/>
                      <a:pt x="1144161" y="2105636"/>
                      <a:pt x="1144161" y="2120900"/>
                    </a:cubicBezTo>
                    <a:cubicBezTo>
                      <a:pt x="1144161" y="2136164"/>
                      <a:pt x="1124960" y="2145052"/>
                      <a:pt x="1118761" y="2159000"/>
                    </a:cubicBezTo>
                    <a:cubicBezTo>
                      <a:pt x="1107887" y="2183466"/>
                      <a:pt x="1101828" y="2209800"/>
                      <a:pt x="1093361" y="2235200"/>
                    </a:cubicBezTo>
                    <a:cubicBezTo>
                      <a:pt x="1089128" y="2247900"/>
                      <a:pt x="1088087" y="2262161"/>
                      <a:pt x="1080661" y="2273300"/>
                    </a:cubicBezTo>
                    <a:lnTo>
                      <a:pt x="1055261" y="2311400"/>
                    </a:lnTo>
                    <a:cubicBezTo>
                      <a:pt x="1059494" y="2345267"/>
                      <a:pt x="1054099" y="2381811"/>
                      <a:pt x="1067961" y="2413000"/>
                    </a:cubicBezTo>
                    <a:cubicBezTo>
                      <a:pt x="1073398" y="2425233"/>
                      <a:pt x="1092993" y="2422796"/>
                      <a:pt x="1106061" y="2425700"/>
                    </a:cubicBezTo>
                    <a:cubicBezTo>
                      <a:pt x="1131198" y="2431286"/>
                      <a:pt x="1156668" y="2435556"/>
                      <a:pt x="1182261" y="2438400"/>
                    </a:cubicBezTo>
                    <a:cubicBezTo>
                      <a:pt x="1232925" y="2444029"/>
                      <a:pt x="1283861" y="2446867"/>
                      <a:pt x="1334661" y="2451100"/>
                    </a:cubicBezTo>
                    <a:cubicBezTo>
                      <a:pt x="1419790" y="2479476"/>
                      <a:pt x="1447378" y="2493961"/>
                      <a:pt x="1575961" y="2451100"/>
                    </a:cubicBezTo>
                    <a:cubicBezTo>
                      <a:pt x="1598327" y="2443645"/>
                      <a:pt x="1539041" y="2363970"/>
                      <a:pt x="1537861" y="2362200"/>
                    </a:cubicBezTo>
                    <a:cubicBezTo>
                      <a:pt x="1628541" y="2331973"/>
                      <a:pt x="1591784" y="2351652"/>
                      <a:pt x="1652161" y="2311400"/>
                    </a:cubicBezTo>
                    <a:cubicBezTo>
                      <a:pt x="1666016" y="2290618"/>
                      <a:pt x="1684873" y="2251748"/>
                      <a:pt x="1715661" y="2247900"/>
                    </a:cubicBezTo>
                    <a:cubicBezTo>
                      <a:pt x="1762428" y="2242054"/>
                      <a:pt x="1812002" y="2283290"/>
                      <a:pt x="1855361" y="2286000"/>
                    </a:cubicBezTo>
                    <a:lnTo>
                      <a:pt x="2058561" y="2298700"/>
                    </a:lnTo>
                    <a:cubicBezTo>
                      <a:pt x="2071261" y="2307167"/>
                      <a:pt x="2084935" y="2314329"/>
                      <a:pt x="2096661" y="2324100"/>
                    </a:cubicBezTo>
                    <a:cubicBezTo>
                      <a:pt x="2110459" y="2335598"/>
                      <a:pt x="2119817" y="2352237"/>
                      <a:pt x="2134761" y="2362200"/>
                    </a:cubicBezTo>
                    <a:cubicBezTo>
                      <a:pt x="2145900" y="2369626"/>
                      <a:pt x="2160161" y="2370667"/>
                      <a:pt x="2172861" y="2374900"/>
                    </a:cubicBezTo>
                    <a:cubicBezTo>
                      <a:pt x="2181328" y="2391833"/>
                      <a:pt x="2195584" y="2406958"/>
                      <a:pt x="2198261" y="2425700"/>
                    </a:cubicBezTo>
                    <a:cubicBezTo>
                      <a:pt x="2200154" y="2438952"/>
                      <a:pt x="2185561" y="2450413"/>
                      <a:pt x="2185561" y="2463800"/>
                    </a:cubicBezTo>
                    <a:cubicBezTo>
                      <a:pt x="2185561" y="2485386"/>
                      <a:pt x="2194028" y="2506133"/>
                      <a:pt x="2198261" y="2527300"/>
                    </a:cubicBezTo>
                    <a:cubicBezTo>
                      <a:pt x="2202494" y="2573867"/>
                      <a:pt x="2168506" y="2647405"/>
                      <a:pt x="2210961" y="2667000"/>
                    </a:cubicBezTo>
                    <a:cubicBezTo>
                      <a:pt x="2307130" y="2711386"/>
                      <a:pt x="2423608" y="2664721"/>
                      <a:pt x="2528461" y="2679700"/>
                    </a:cubicBezTo>
                    <a:cubicBezTo>
                      <a:pt x="2546241" y="2682240"/>
                      <a:pt x="2552763" y="2706302"/>
                      <a:pt x="2566561" y="2717800"/>
                    </a:cubicBezTo>
                    <a:cubicBezTo>
                      <a:pt x="2578287" y="2727571"/>
                      <a:pt x="2591961" y="2734733"/>
                      <a:pt x="2604661" y="2743200"/>
                    </a:cubicBezTo>
                    <a:cubicBezTo>
                      <a:pt x="2626980" y="2810157"/>
                      <a:pt x="2602610" y="2755979"/>
                      <a:pt x="2655461" y="2819400"/>
                    </a:cubicBezTo>
                    <a:cubicBezTo>
                      <a:pt x="2688577" y="2859139"/>
                      <a:pt x="2686596" y="2896556"/>
                      <a:pt x="2757061" y="2908300"/>
                    </a:cubicBezTo>
                    <a:cubicBezTo>
                      <a:pt x="2782461" y="2912533"/>
                      <a:pt x="2808124" y="2915414"/>
                      <a:pt x="2833261" y="2921000"/>
                    </a:cubicBezTo>
                    <a:cubicBezTo>
                      <a:pt x="2846329" y="2923904"/>
                      <a:pt x="2858489" y="2930022"/>
                      <a:pt x="2871361" y="2933700"/>
                    </a:cubicBezTo>
                    <a:cubicBezTo>
                      <a:pt x="2982989" y="2965594"/>
                      <a:pt x="2868910" y="2928650"/>
                      <a:pt x="2960261" y="2959100"/>
                    </a:cubicBezTo>
                    <a:lnTo>
                      <a:pt x="3087261" y="2946400"/>
                    </a:lnTo>
                    <a:cubicBezTo>
                      <a:pt x="3121182" y="2942631"/>
                      <a:pt x="3154731" y="2933700"/>
                      <a:pt x="3188861" y="2933700"/>
                    </a:cubicBezTo>
                    <a:cubicBezTo>
                      <a:pt x="3206315" y="2933700"/>
                      <a:pt x="3222728" y="2942167"/>
                      <a:pt x="3239661" y="2946400"/>
                    </a:cubicBezTo>
                    <a:cubicBezTo>
                      <a:pt x="3234985" y="3016543"/>
                      <a:pt x="3260095" y="3116466"/>
                      <a:pt x="3201561" y="3175000"/>
                    </a:cubicBezTo>
                    <a:cubicBezTo>
                      <a:pt x="3190768" y="3185793"/>
                      <a:pt x="3176161" y="3191933"/>
                      <a:pt x="3163461" y="3200400"/>
                    </a:cubicBezTo>
                    <a:cubicBezTo>
                      <a:pt x="3159228" y="3213100"/>
                      <a:pt x="3144774" y="3226526"/>
                      <a:pt x="3150761" y="3238500"/>
                    </a:cubicBezTo>
                    <a:cubicBezTo>
                      <a:pt x="3154699" y="3246376"/>
                      <a:pt x="3226547" y="3293257"/>
                      <a:pt x="3239661" y="3302000"/>
                    </a:cubicBezTo>
                    <a:cubicBezTo>
                      <a:pt x="3345494" y="3297767"/>
                      <a:pt x="3451512" y="3296846"/>
                      <a:pt x="3557161" y="3289300"/>
                    </a:cubicBezTo>
                    <a:cubicBezTo>
                      <a:pt x="3615018" y="3285167"/>
                      <a:pt x="3582148" y="3266952"/>
                      <a:pt x="3633361" y="3238500"/>
                    </a:cubicBezTo>
                    <a:cubicBezTo>
                      <a:pt x="3656766" y="3225497"/>
                      <a:pt x="3709561" y="3213100"/>
                      <a:pt x="3709561" y="3213100"/>
                    </a:cubicBezTo>
                    <a:cubicBezTo>
                      <a:pt x="3782354" y="3322289"/>
                      <a:pt x="3695081" y="3184140"/>
                      <a:pt x="3747661" y="3289300"/>
                    </a:cubicBezTo>
                    <a:cubicBezTo>
                      <a:pt x="3784767" y="3363513"/>
                      <a:pt x="3764480" y="3291016"/>
                      <a:pt x="3785761" y="3365500"/>
                    </a:cubicBezTo>
                    <a:cubicBezTo>
                      <a:pt x="3824148" y="3499855"/>
                      <a:pt x="3763500" y="3311416"/>
                      <a:pt x="3823861" y="3492500"/>
                    </a:cubicBezTo>
                    <a:cubicBezTo>
                      <a:pt x="3828094" y="3505200"/>
                      <a:pt x="3829135" y="3519461"/>
                      <a:pt x="3836561" y="3530600"/>
                    </a:cubicBezTo>
                    <a:cubicBezTo>
                      <a:pt x="3855303" y="3558713"/>
                      <a:pt x="3870725" y="3587243"/>
                      <a:pt x="3900061" y="3606800"/>
                    </a:cubicBezTo>
                    <a:cubicBezTo>
                      <a:pt x="3911200" y="3614226"/>
                      <a:pt x="3924956" y="3617299"/>
                      <a:pt x="3938161" y="3619500"/>
                    </a:cubicBezTo>
                    <a:cubicBezTo>
                      <a:pt x="4001351" y="3630032"/>
                      <a:pt x="4065161" y="3636433"/>
                      <a:pt x="4128661" y="3644900"/>
                    </a:cubicBezTo>
                    <a:cubicBezTo>
                      <a:pt x="4159111" y="3736251"/>
                      <a:pt x="4122167" y="3622172"/>
                      <a:pt x="4154061" y="3733800"/>
                    </a:cubicBezTo>
                    <a:cubicBezTo>
                      <a:pt x="4157739" y="3746672"/>
                      <a:pt x="4160260" y="3760198"/>
                      <a:pt x="4166761" y="3771900"/>
                    </a:cubicBezTo>
                    <a:cubicBezTo>
                      <a:pt x="4204738" y="3840258"/>
                      <a:pt x="4209381" y="3839920"/>
                      <a:pt x="4255661" y="3886200"/>
                    </a:cubicBezTo>
                    <a:cubicBezTo>
                      <a:pt x="4272594" y="3881967"/>
                      <a:pt x="4291306" y="3882160"/>
                      <a:pt x="4306461" y="3873500"/>
                    </a:cubicBezTo>
                    <a:cubicBezTo>
                      <a:pt x="4398507" y="3820902"/>
                      <a:pt x="4274615" y="3833315"/>
                      <a:pt x="4420761" y="3784600"/>
                    </a:cubicBezTo>
                    <a:cubicBezTo>
                      <a:pt x="4559712" y="3738283"/>
                      <a:pt x="4349245" y="3812152"/>
                      <a:pt x="4496961" y="3746500"/>
                    </a:cubicBezTo>
                    <a:cubicBezTo>
                      <a:pt x="4521427" y="3735626"/>
                      <a:pt x="4547761" y="3729567"/>
                      <a:pt x="4573161" y="3721100"/>
                    </a:cubicBezTo>
                    <a:cubicBezTo>
                      <a:pt x="4585861" y="3716867"/>
                      <a:pt x="4597977" y="3710060"/>
                      <a:pt x="4611261" y="3708400"/>
                    </a:cubicBezTo>
                    <a:lnTo>
                      <a:pt x="4712861" y="3695700"/>
                    </a:lnTo>
                    <a:cubicBezTo>
                      <a:pt x="4829422" y="3656846"/>
                      <a:pt x="4762420" y="3672964"/>
                      <a:pt x="4916061" y="3657600"/>
                    </a:cubicBezTo>
                    <a:cubicBezTo>
                      <a:pt x="4931042" y="3647613"/>
                      <a:pt x="4969727" y="3616996"/>
                      <a:pt x="4992261" y="3619500"/>
                    </a:cubicBezTo>
                    <a:cubicBezTo>
                      <a:pt x="5018871" y="3622457"/>
                      <a:pt x="5068461" y="3644900"/>
                      <a:pt x="5068461" y="3644900"/>
                    </a:cubicBezTo>
                    <a:cubicBezTo>
                      <a:pt x="5097727" y="3640022"/>
                      <a:pt x="5151497" y="3635132"/>
                      <a:pt x="5182761" y="3619500"/>
                    </a:cubicBezTo>
                    <a:cubicBezTo>
                      <a:pt x="5196413" y="3612674"/>
                      <a:pt x="5206381" y="3598927"/>
                      <a:pt x="5220861" y="3594100"/>
                    </a:cubicBezTo>
                    <a:cubicBezTo>
                      <a:pt x="5245290" y="3585957"/>
                      <a:pt x="5271726" y="3586006"/>
                      <a:pt x="5297061" y="3581400"/>
                    </a:cubicBezTo>
                    <a:cubicBezTo>
                      <a:pt x="5425058" y="3558128"/>
                      <a:pt x="5290080" y="3577510"/>
                      <a:pt x="5462161" y="3556000"/>
                    </a:cubicBezTo>
                    <a:cubicBezTo>
                      <a:pt x="5552841" y="3525773"/>
                      <a:pt x="5516084" y="3545452"/>
                      <a:pt x="5576461" y="3505200"/>
                    </a:cubicBezTo>
                    <a:cubicBezTo>
                      <a:pt x="5584928" y="3492500"/>
                      <a:pt x="5588918" y="3475190"/>
                      <a:pt x="5601861" y="3467100"/>
                    </a:cubicBezTo>
                    <a:cubicBezTo>
                      <a:pt x="5643184" y="3441273"/>
                      <a:pt x="5722300" y="3435380"/>
                      <a:pt x="5766961" y="3429000"/>
                    </a:cubicBezTo>
                    <a:cubicBezTo>
                      <a:pt x="5792361" y="3433233"/>
                      <a:pt x="5818732" y="3433557"/>
                      <a:pt x="5843161" y="3441700"/>
                    </a:cubicBezTo>
                    <a:cubicBezTo>
                      <a:pt x="5857641" y="3446527"/>
                      <a:pt x="5866151" y="3464941"/>
                      <a:pt x="5881261" y="3467100"/>
                    </a:cubicBezTo>
                    <a:cubicBezTo>
                      <a:pt x="5898540" y="3469568"/>
                      <a:pt x="5915128" y="3458633"/>
                      <a:pt x="5932061" y="3454400"/>
                    </a:cubicBezTo>
                    <a:cubicBezTo>
                      <a:pt x="5936294" y="3441700"/>
                      <a:pt x="5944761" y="3429687"/>
                      <a:pt x="5944761" y="3416300"/>
                    </a:cubicBezTo>
                    <a:cubicBezTo>
                      <a:pt x="5944761" y="3341143"/>
                      <a:pt x="5931470" y="3273055"/>
                      <a:pt x="5919361" y="3200400"/>
                    </a:cubicBezTo>
                    <a:cubicBezTo>
                      <a:pt x="5927828" y="3187700"/>
                      <a:pt x="5937935" y="3175952"/>
                      <a:pt x="5944761" y="3162300"/>
                    </a:cubicBezTo>
                    <a:cubicBezTo>
                      <a:pt x="5963706" y="3124410"/>
                      <a:pt x="5967396" y="3054397"/>
                      <a:pt x="5970161" y="3022600"/>
                    </a:cubicBezTo>
                    <a:cubicBezTo>
                      <a:pt x="5975674" y="2959198"/>
                      <a:pt x="5972935" y="2894962"/>
                      <a:pt x="5982861" y="2832100"/>
                    </a:cubicBezTo>
                    <a:cubicBezTo>
                      <a:pt x="5989067" y="2792795"/>
                      <a:pt x="6018737" y="2776778"/>
                      <a:pt x="6033661" y="2743200"/>
                    </a:cubicBezTo>
                    <a:cubicBezTo>
                      <a:pt x="6044535" y="2718734"/>
                      <a:pt x="6059061" y="2667000"/>
                      <a:pt x="6059061" y="2667000"/>
                    </a:cubicBezTo>
                    <a:cubicBezTo>
                      <a:pt x="6105628" y="2671233"/>
                      <a:pt x="6152472" y="2673087"/>
                      <a:pt x="6198761" y="2679700"/>
                    </a:cubicBezTo>
                    <a:cubicBezTo>
                      <a:pt x="6212013" y="2681593"/>
                      <a:pt x="6224432" y="2697372"/>
                      <a:pt x="6236861" y="2692400"/>
                    </a:cubicBezTo>
                    <a:cubicBezTo>
                      <a:pt x="6251033" y="2686731"/>
                      <a:pt x="6253794" y="2667000"/>
                      <a:pt x="6262261" y="2654300"/>
                    </a:cubicBezTo>
                    <a:cubicBezTo>
                      <a:pt x="6266494" y="2628900"/>
                      <a:pt x="6252603" y="2590876"/>
                      <a:pt x="6274961" y="2578100"/>
                    </a:cubicBezTo>
                    <a:cubicBezTo>
                      <a:pt x="6298207" y="2564816"/>
                      <a:pt x="6324480" y="2601277"/>
                      <a:pt x="6351161" y="2603500"/>
                    </a:cubicBezTo>
                    <a:lnTo>
                      <a:pt x="6503561" y="2616200"/>
                    </a:lnTo>
                    <a:cubicBezTo>
                      <a:pt x="6506111" y="2639146"/>
                      <a:pt x="6512463" y="2742804"/>
                      <a:pt x="6528961" y="2781300"/>
                    </a:cubicBezTo>
                    <a:cubicBezTo>
                      <a:pt x="6553894" y="2839476"/>
                      <a:pt x="6546804" y="2806735"/>
                      <a:pt x="6592461" y="2832100"/>
                    </a:cubicBezTo>
                    <a:cubicBezTo>
                      <a:pt x="6619146" y="2846925"/>
                      <a:pt x="6643261" y="2865967"/>
                      <a:pt x="6668661" y="2882900"/>
                    </a:cubicBezTo>
                    <a:cubicBezTo>
                      <a:pt x="6681361" y="2891367"/>
                      <a:pt x="6692281" y="2903473"/>
                      <a:pt x="6706761" y="2908300"/>
                    </a:cubicBezTo>
                    <a:lnTo>
                      <a:pt x="6744861" y="2921000"/>
                    </a:lnTo>
                    <a:cubicBezTo>
                      <a:pt x="6749094" y="2882900"/>
                      <a:pt x="6736980" y="2839041"/>
                      <a:pt x="6757561" y="2806700"/>
                    </a:cubicBezTo>
                    <a:cubicBezTo>
                      <a:pt x="6771935" y="2784112"/>
                      <a:pt x="6833761" y="2781300"/>
                      <a:pt x="6833761" y="2781300"/>
                    </a:cubicBezTo>
                    <a:cubicBezTo>
                      <a:pt x="6854928" y="2785533"/>
                      <a:pt x="6877050" y="2786421"/>
                      <a:pt x="6897261" y="2794000"/>
                    </a:cubicBezTo>
                    <a:cubicBezTo>
                      <a:pt x="6911553" y="2799359"/>
                      <a:pt x="6920251" y="2817241"/>
                      <a:pt x="6935361" y="2819400"/>
                    </a:cubicBezTo>
                    <a:cubicBezTo>
                      <a:pt x="6952640" y="2821868"/>
                      <a:pt x="6969228" y="2810933"/>
                      <a:pt x="6986161" y="2806700"/>
                    </a:cubicBezTo>
                    <a:lnTo>
                      <a:pt x="7138561" y="2705100"/>
                    </a:lnTo>
                    <a:cubicBezTo>
                      <a:pt x="7151261" y="2696633"/>
                      <a:pt x="7161694" y="2682693"/>
                      <a:pt x="7176661" y="2679700"/>
                    </a:cubicBezTo>
                    <a:lnTo>
                      <a:pt x="7240161" y="2667000"/>
                    </a:lnTo>
                    <a:cubicBezTo>
                      <a:pt x="7235928" y="2650067"/>
                      <a:pt x="7237143" y="2630723"/>
                      <a:pt x="7227461" y="2616200"/>
                    </a:cubicBezTo>
                    <a:cubicBezTo>
                      <a:pt x="7199463" y="2574202"/>
                      <a:pt x="7099053" y="2580766"/>
                      <a:pt x="7075061" y="2578100"/>
                    </a:cubicBezTo>
                    <a:cubicBezTo>
                      <a:pt x="7079294" y="2544233"/>
                      <a:pt x="7075085" y="2508189"/>
                      <a:pt x="7087761" y="2476500"/>
                    </a:cubicBezTo>
                    <a:cubicBezTo>
                      <a:pt x="7093430" y="2462328"/>
                      <a:pt x="7114135" y="2460871"/>
                      <a:pt x="7125861" y="2451100"/>
                    </a:cubicBezTo>
                    <a:cubicBezTo>
                      <a:pt x="7139659" y="2439602"/>
                      <a:pt x="7148261" y="2421722"/>
                      <a:pt x="7163961" y="2413000"/>
                    </a:cubicBezTo>
                    <a:cubicBezTo>
                      <a:pt x="7187366" y="2399997"/>
                      <a:pt x="7217884" y="2402452"/>
                      <a:pt x="7240161" y="2387600"/>
                    </a:cubicBezTo>
                    <a:lnTo>
                      <a:pt x="7278261" y="2362200"/>
                    </a:lnTo>
                    <a:cubicBezTo>
                      <a:pt x="7286728" y="2349500"/>
                      <a:pt x="7297648" y="2338129"/>
                      <a:pt x="7303661" y="2324100"/>
                    </a:cubicBezTo>
                    <a:cubicBezTo>
                      <a:pt x="7310537" y="2308057"/>
                      <a:pt x="7311566" y="2290083"/>
                      <a:pt x="7316361" y="2273300"/>
                    </a:cubicBezTo>
                    <a:cubicBezTo>
                      <a:pt x="7320039" y="2260428"/>
                      <a:pt x="7324828" y="2247900"/>
                      <a:pt x="7329061" y="2235200"/>
                    </a:cubicBezTo>
                    <a:cubicBezTo>
                      <a:pt x="7325303" y="2212655"/>
                      <a:pt x="7323857" y="2139698"/>
                      <a:pt x="7290961" y="2120900"/>
                    </a:cubicBezTo>
                    <a:cubicBezTo>
                      <a:pt x="7272219" y="2110190"/>
                      <a:pt x="7248628" y="2112433"/>
                      <a:pt x="7227461" y="2108200"/>
                    </a:cubicBezTo>
                    <a:cubicBezTo>
                      <a:pt x="7231694" y="2082800"/>
                      <a:pt x="7232018" y="2056429"/>
                      <a:pt x="7240161" y="2032000"/>
                    </a:cubicBezTo>
                    <a:cubicBezTo>
                      <a:pt x="7250672" y="2000468"/>
                      <a:pt x="7284012" y="1979379"/>
                      <a:pt x="7303661" y="1955800"/>
                    </a:cubicBezTo>
                    <a:cubicBezTo>
                      <a:pt x="7331016" y="1922974"/>
                      <a:pt x="7329033" y="1917785"/>
                      <a:pt x="7341761" y="1879600"/>
                    </a:cubicBezTo>
                    <a:cubicBezTo>
                      <a:pt x="7329061" y="1875367"/>
                      <a:pt x="7315635" y="1872887"/>
                      <a:pt x="7303661" y="1866900"/>
                    </a:cubicBezTo>
                    <a:cubicBezTo>
                      <a:pt x="7290009" y="1860074"/>
                      <a:pt x="7280041" y="1846327"/>
                      <a:pt x="7265561" y="1841500"/>
                    </a:cubicBezTo>
                    <a:cubicBezTo>
                      <a:pt x="7241132" y="1833357"/>
                      <a:pt x="7214498" y="1834386"/>
                      <a:pt x="7189361" y="1828800"/>
                    </a:cubicBezTo>
                    <a:cubicBezTo>
                      <a:pt x="7176293" y="1825896"/>
                      <a:pt x="7163961" y="1820333"/>
                      <a:pt x="7151261" y="1816100"/>
                    </a:cubicBezTo>
                    <a:cubicBezTo>
                      <a:pt x="7122675" y="1730342"/>
                      <a:pt x="7117519" y="1730903"/>
                      <a:pt x="7151261" y="1587500"/>
                    </a:cubicBezTo>
                    <a:cubicBezTo>
                      <a:pt x="7154757" y="1572642"/>
                      <a:pt x="7175413" y="1568299"/>
                      <a:pt x="7189361" y="1562100"/>
                    </a:cubicBezTo>
                    <a:cubicBezTo>
                      <a:pt x="7213827" y="1551226"/>
                      <a:pt x="7265561" y="1536700"/>
                      <a:pt x="7265561" y="1536700"/>
                    </a:cubicBezTo>
                    <a:cubicBezTo>
                      <a:pt x="7274028" y="1524000"/>
                      <a:pt x="7284762" y="1512548"/>
                      <a:pt x="7290961" y="1498600"/>
                    </a:cubicBezTo>
                    <a:cubicBezTo>
                      <a:pt x="7301835" y="1474134"/>
                      <a:pt x="7301509" y="1444677"/>
                      <a:pt x="7316361" y="1422400"/>
                    </a:cubicBezTo>
                    <a:cubicBezTo>
                      <a:pt x="7356613" y="1362023"/>
                      <a:pt x="7336934" y="1398780"/>
                      <a:pt x="7367161" y="1308100"/>
                    </a:cubicBezTo>
                    <a:lnTo>
                      <a:pt x="7392561" y="1231900"/>
                    </a:lnTo>
                    <a:cubicBezTo>
                      <a:pt x="7396794" y="1219200"/>
                      <a:pt x="7397835" y="1204939"/>
                      <a:pt x="7405261" y="1193800"/>
                    </a:cubicBezTo>
                    <a:cubicBezTo>
                      <a:pt x="7422194" y="1168400"/>
                      <a:pt x="7434475" y="1139186"/>
                      <a:pt x="7456061" y="1117600"/>
                    </a:cubicBezTo>
                    <a:lnTo>
                      <a:pt x="7532261" y="1041400"/>
                    </a:lnTo>
                    <a:cubicBezTo>
                      <a:pt x="7536494" y="1028700"/>
                      <a:pt x="7538319" y="1014923"/>
                      <a:pt x="7544961" y="1003300"/>
                    </a:cubicBezTo>
                    <a:cubicBezTo>
                      <a:pt x="7590456" y="923683"/>
                      <a:pt x="7576770" y="984032"/>
                      <a:pt x="7595761" y="914400"/>
                    </a:cubicBezTo>
                    <a:cubicBezTo>
                      <a:pt x="7604946" y="880721"/>
                      <a:pt x="7614315" y="847031"/>
                      <a:pt x="7621161" y="812800"/>
                    </a:cubicBezTo>
                    <a:cubicBezTo>
                      <a:pt x="7625394" y="791633"/>
                      <a:pt x="7628181" y="770125"/>
                      <a:pt x="7633861" y="749300"/>
                    </a:cubicBezTo>
                    <a:cubicBezTo>
                      <a:pt x="7640906" y="723469"/>
                      <a:pt x="7654859" y="699510"/>
                      <a:pt x="7659261" y="673100"/>
                    </a:cubicBezTo>
                    <a:cubicBezTo>
                      <a:pt x="7684147" y="523783"/>
                      <a:pt x="7659400" y="659772"/>
                      <a:pt x="7684661" y="546100"/>
                    </a:cubicBezTo>
                    <a:cubicBezTo>
                      <a:pt x="7705095" y="454148"/>
                      <a:pt x="7687367" y="512583"/>
                      <a:pt x="7710061" y="444500"/>
                    </a:cubicBezTo>
                    <a:cubicBezTo>
                      <a:pt x="7715161" y="408797"/>
                      <a:pt x="7735892" y="343546"/>
                      <a:pt x="7710061" y="304800"/>
                    </a:cubicBezTo>
                    <a:cubicBezTo>
                      <a:pt x="7701594" y="292100"/>
                      <a:pt x="7685909" y="285599"/>
                      <a:pt x="7671961" y="279400"/>
                    </a:cubicBezTo>
                    <a:cubicBezTo>
                      <a:pt x="7647495" y="268526"/>
                      <a:pt x="7595761" y="254000"/>
                      <a:pt x="7595761" y="254000"/>
                    </a:cubicBezTo>
                    <a:cubicBezTo>
                      <a:pt x="7583061" y="241300"/>
                      <a:pt x="7562595" y="233169"/>
                      <a:pt x="7557661" y="215900"/>
                    </a:cubicBezTo>
                    <a:cubicBezTo>
                      <a:pt x="7555208" y="207313"/>
                      <a:pt x="7578954" y="139322"/>
                      <a:pt x="7583061" y="127000"/>
                    </a:cubicBezTo>
                    <a:cubicBezTo>
                      <a:pt x="7574695" y="101901"/>
                      <a:pt x="7567342" y="68705"/>
                      <a:pt x="7544961" y="50800"/>
                    </a:cubicBezTo>
                    <a:cubicBezTo>
                      <a:pt x="7534508" y="42437"/>
                      <a:pt x="7519561" y="42333"/>
                      <a:pt x="7506861" y="38100"/>
                    </a:cubicBezTo>
                    <a:cubicBezTo>
                      <a:pt x="7321099" y="58740"/>
                      <a:pt x="7449238" y="36421"/>
                      <a:pt x="7354461" y="63500"/>
                    </a:cubicBezTo>
                    <a:cubicBezTo>
                      <a:pt x="7335472" y="68925"/>
                      <a:pt x="7285861" y="78750"/>
                      <a:pt x="7265561" y="88900"/>
                    </a:cubicBezTo>
                    <a:cubicBezTo>
                      <a:pt x="7138016" y="152673"/>
                      <a:pt x="7332518" y="72904"/>
                      <a:pt x="7176661" y="139700"/>
                    </a:cubicBezTo>
                    <a:cubicBezTo>
                      <a:pt x="7164356" y="144973"/>
                      <a:pt x="7150535" y="146413"/>
                      <a:pt x="7138561" y="152400"/>
                    </a:cubicBezTo>
                    <a:cubicBezTo>
                      <a:pt x="7040084" y="201639"/>
                      <a:pt x="7158126" y="158578"/>
                      <a:pt x="7062361" y="190500"/>
                    </a:cubicBezTo>
                    <a:cubicBezTo>
                      <a:pt x="7053894" y="203200"/>
                      <a:pt x="7051769" y="224898"/>
                      <a:pt x="7036961" y="228600"/>
                    </a:cubicBezTo>
                    <a:cubicBezTo>
                      <a:pt x="7011417" y="234986"/>
                      <a:pt x="6951990" y="212976"/>
                      <a:pt x="6922661" y="203200"/>
                    </a:cubicBezTo>
                    <a:cubicBezTo>
                      <a:pt x="6901494" y="207433"/>
                      <a:pt x="6877903" y="205190"/>
                      <a:pt x="6859161" y="215900"/>
                    </a:cubicBezTo>
                    <a:cubicBezTo>
                      <a:pt x="6838886" y="227486"/>
                      <a:pt x="6827580" y="272544"/>
                      <a:pt x="6821061" y="292100"/>
                    </a:cubicBezTo>
                    <a:cubicBezTo>
                      <a:pt x="6816828" y="325967"/>
                      <a:pt x="6822223" y="362511"/>
                      <a:pt x="6808361" y="393700"/>
                    </a:cubicBezTo>
                    <a:cubicBezTo>
                      <a:pt x="6802924" y="405933"/>
                      <a:pt x="6782235" y="400413"/>
                      <a:pt x="6770261" y="406400"/>
                    </a:cubicBezTo>
                    <a:cubicBezTo>
                      <a:pt x="6756609" y="413226"/>
                      <a:pt x="6744861" y="423333"/>
                      <a:pt x="6732161" y="431800"/>
                    </a:cubicBezTo>
                    <a:cubicBezTo>
                      <a:pt x="6655961" y="427567"/>
                      <a:pt x="6578396" y="434067"/>
                      <a:pt x="6503561" y="419100"/>
                    </a:cubicBezTo>
                    <a:cubicBezTo>
                      <a:pt x="6473685" y="413125"/>
                      <a:pt x="6470552" y="325136"/>
                      <a:pt x="6465461" y="317500"/>
                    </a:cubicBezTo>
                    <a:cubicBezTo>
                      <a:pt x="6458035" y="306361"/>
                      <a:pt x="6439548" y="310340"/>
                      <a:pt x="6427361" y="304800"/>
                    </a:cubicBezTo>
                    <a:cubicBezTo>
                      <a:pt x="6392891" y="289132"/>
                      <a:pt x="6357266" y="275003"/>
                      <a:pt x="6325761" y="254000"/>
                    </a:cubicBezTo>
                    <a:cubicBezTo>
                      <a:pt x="6313061" y="245533"/>
                      <a:pt x="6302141" y="233427"/>
                      <a:pt x="6287661" y="228600"/>
                    </a:cubicBezTo>
                    <a:cubicBezTo>
                      <a:pt x="6263232" y="220457"/>
                      <a:pt x="6236861" y="220133"/>
                      <a:pt x="6211461" y="215900"/>
                    </a:cubicBezTo>
                    <a:cubicBezTo>
                      <a:pt x="6177594" y="220133"/>
                      <a:pt x="6143234" y="221449"/>
                      <a:pt x="6109861" y="228600"/>
                    </a:cubicBezTo>
                    <a:cubicBezTo>
                      <a:pt x="6057276" y="239868"/>
                      <a:pt x="5995993" y="266268"/>
                      <a:pt x="5957461" y="304800"/>
                    </a:cubicBezTo>
                    <a:lnTo>
                      <a:pt x="5919361" y="342900"/>
                    </a:lnTo>
                    <a:cubicBezTo>
                      <a:pt x="5745029" y="317995"/>
                      <a:pt x="5882923" y="360229"/>
                      <a:pt x="5805061" y="292100"/>
                    </a:cubicBezTo>
                    <a:cubicBezTo>
                      <a:pt x="5782087" y="271998"/>
                      <a:pt x="5728861" y="241300"/>
                      <a:pt x="5728861" y="241300"/>
                    </a:cubicBezTo>
                    <a:cubicBezTo>
                      <a:pt x="5681929" y="170902"/>
                      <a:pt x="5730313" y="226584"/>
                      <a:pt x="5665361" y="190500"/>
                    </a:cubicBezTo>
                    <a:cubicBezTo>
                      <a:pt x="5638676" y="175675"/>
                      <a:pt x="5614561" y="156633"/>
                      <a:pt x="5589161" y="139700"/>
                    </a:cubicBezTo>
                    <a:cubicBezTo>
                      <a:pt x="5576461" y="131233"/>
                      <a:pt x="5565541" y="119127"/>
                      <a:pt x="5551061" y="114300"/>
                    </a:cubicBezTo>
                    <a:cubicBezTo>
                      <a:pt x="5538361" y="110067"/>
                      <a:pt x="5524935" y="107587"/>
                      <a:pt x="5512961" y="101600"/>
                    </a:cubicBezTo>
                    <a:cubicBezTo>
                      <a:pt x="5499309" y="94774"/>
                      <a:pt x="5489938" y="78581"/>
                      <a:pt x="5474861" y="76200"/>
                    </a:cubicBezTo>
                    <a:cubicBezTo>
                      <a:pt x="5407826" y="65616"/>
                      <a:pt x="5339394" y="67733"/>
                      <a:pt x="5271661" y="63500"/>
                    </a:cubicBezTo>
                    <a:lnTo>
                      <a:pt x="5195461" y="50800"/>
                    </a:lnTo>
                    <a:cubicBezTo>
                      <a:pt x="5174223" y="46939"/>
                      <a:pt x="5153330" y="41153"/>
                      <a:pt x="5131961" y="38100"/>
                    </a:cubicBezTo>
                    <a:cubicBezTo>
                      <a:pt x="5094012" y="32679"/>
                      <a:pt x="5055761" y="29633"/>
                      <a:pt x="5017661" y="25400"/>
                    </a:cubicBezTo>
                    <a:cubicBezTo>
                      <a:pt x="4992261" y="33867"/>
                      <a:pt x="4963248" y="35238"/>
                      <a:pt x="4941461" y="50800"/>
                    </a:cubicBezTo>
                    <a:cubicBezTo>
                      <a:pt x="4930568" y="58581"/>
                      <a:pt x="4930797" y="75669"/>
                      <a:pt x="4928761" y="88900"/>
                    </a:cubicBezTo>
                    <a:cubicBezTo>
                      <a:pt x="4922292" y="130950"/>
                      <a:pt x="4920294" y="173567"/>
                      <a:pt x="4916061" y="215900"/>
                    </a:cubicBezTo>
                    <a:cubicBezTo>
                      <a:pt x="4831394" y="211667"/>
                      <a:pt x="4746515" y="210544"/>
                      <a:pt x="4662061" y="203200"/>
                    </a:cubicBezTo>
                    <a:cubicBezTo>
                      <a:pt x="4581482" y="196193"/>
                      <a:pt x="4666440" y="176340"/>
                      <a:pt x="4585861" y="203200"/>
                    </a:cubicBezTo>
                    <a:cubicBezTo>
                      <a:pt x="4581628" y="215900"/>
                      <a:pt x="4581524" y="230847"/>
                      <a:pt x="4573161" y="241300"/>
                    </a:cubicBezTo>
                    <a:cubicBezTo>
                      <a:pt x="4536542" y="287074"/>
                      <a:pt x="4498421" y="261466"/>
                      <a:pt x="4446161" y="254000"/>
                    </a:cubicBezTo>
                    <a:cubicBezTo>
                      <a:pt x="4429228" y="245533"/>
                      <a:pt x="4411799" y="237993"/>
                      <a:pt x="4395361" y="228600"/>
                    </a:cubicBezTo>
                    <a:cubicBezTo>
                      <a:pt x="4382109" y="221027"/>
                      <a:pt x="4371209" y="209399"/>
                      <a:pt x="4357261" y="203200"/>
                    </a:cubicBezTo>
                    <a:cubicBezTo>
                      <a:pt x="4332795" y="192326"/>
                      <a:pt x="4281061" y="177800"/>
                      <a:pt x="4281061" y="177800"/>
                    </a:cubicBezTo>
                    <a:cubicBezTo>
                      <a:pt x="4219712" y="193137"/>
                      <a:pt x="4189099" y="207055"/>
                      <a:pt x="4115961" y="177800"/>
                    </a:cubicBezTo>
                    <a:cubicBezTo>
                      <a:pt x="4103532" y="172828"/>
                      <a:pt x="4107494" y="152400"/>
                      <a:pt x="4103261" y="139700"/>
                    </a:cubicBezTo>
                    <a:cubicBezTo>
                      <a:pt x="4099028" y="110067"/>
                      <a:pt x="4096432" y="80153"/>
                      <a:pt x="4090561" y="50800"/>
                    </a:cubicBezTo>
                    <a:cubicBezTo>
                      <a:pt x="4087936" y="37673"/>
                      <a:pt x="4087327" y="22166"/>
                      <a:pt x="4077861" y="12700"/>
                    </a:cubicBezTo>
                    <a:cubicBezTo>
                      <a:pt x="4068395" y="3234"/>
                      <a:pt x="4052461" y="4233"/>
                      <a:pt x="4039761" y="0"/>
                    </a:cubicBezTo>
                    <a:cubicBezTo>
                      <a:pt x="4037554" y="368"/>
                      <a:pt x="3908936" y="20962"/>
                      <a:pt x="3900061" y="25400"/>
                    </a:cubicBezTo>
                    <a:cubicBezTo>
                      <a:pt x="3875615" y="37623"/>
                      <a:pt x="3851148" y="79719"/>
                      <a:pt x="3836561" y="101600"/>
                    </a:cubicBezTo>
                    <a:cubicBezTo>
                      <a:pt x="3834034" y="154660"/>
                      <a:pt x="3871361" y="333500"/>
                      <a:pt x="3798461" y="406400"/>
                    </a:cubicBezTo>
                    <a:cubicBezTo>
                      <a:pt x="3787668" y="417193"/>
                      <a:pt x="3773061" y="423333"/>
                      <a:pt x="3760361" y="431800"/>
                    </a:cubicBezTo>
                    <a:cubicBezTo>
                      <a:pt x="3751894" y="444500"/>
                      <a:pt x="3741160" y="455952"/>
                      <a:pt x="3734961" y="469900"/>
                    </a:cubicBezTo>
                    <a:cubicBezTo>
                      <a:pt x="3724087" y="494366"/>
                      <a:pt x="3709561" y="546100"/>
                      <a:pt x="3709561" y="546100"/>
                    </a:cubicBezTo>
                    <a:cubicBezTo>
                      <a:pt x="3718028" y="558800"/>
                      <a:pt x="3723042" y="574665"/>
                      <a:pt x="3734961" y="584200"/>
                    </a:cubicBezTo>
                    <a:cubicBezTo>
                      <a:pt x="3745414" y="592563"/>
                      <a:pt x="3759856" y="594699"/>
                      <a:pt x="3773061" y="596900"/>
                    </a:cubicBezTo>
                    <a:cubicBezTo>
                      <a:pt x="3810874" y="603202"/>
                      <a:pt x="3849261" y="605367"/>
                      <a:pt x="3887361" y="609600"/>
                    </a:cubicBezTo>
                    <a:cubicBezTo>
                      <a:pt x="3878894" y="622300"/>
                      <a:pt x="3873687" y="637929"/>
                      <a:pt x="3861961" y="647700"/>
                    </a:cubicBezTo>
                    <a:cubicBezTo>
                      <a:pt x="3831081" y="673433"/>
                      <a:pt x="3796769" y="675398"/>
                      <a:pt x="3760361" y="685800"/>
                    </a:cubicBezTo>
                    <a:cubicBezTo>
                      <a:pt x="3747489" y="689478"/>
                      <a:pt x="3734961" y="694267"/>
                      <a:pt x="3722261" y="698500"/>
                    </a:cubicBezTo>
                    <a:cubicBezTo>
                      <a:pt x="3647039" y="754916"/>
                      <a:pt x="3689073" y="724859"/>
                      <a:pt x="3595261" y="787400"/>
                    </a:cubicBezTo>
                    <a:cubicBezTo>
                      <a:pt x="3582561" y="795867"/>
                      <a:pt x="3571641" y="807973"/>
                      <a:pt x="3557161" y="812800"/>
                    </a:cubicBezTo>
                    <a:cubicBezTo>
                      <a:pt x="3514192" y="827123"/>
                      <a:pt x="3458385" y="846808"/>
                      <a:pt x="3417461" y="850900"/>
                    </a:cubicBezTo>
                    <a:lnTo>
                      <a:pt x="3290461" y="863600"/>
                    </a:lnTo>
                    <a:cubicBezTo>
                      <a:pt x="3264682" y="870045"/>
                      <a:pt x="3227068" y="878068"/>
                      <a:pt x="3201561" y="889000"/>
                    </a:cubicBezTo>
                    <a:cubicBezTo>
                      <a:pt x="3184160" y="896458"/>
                      <a:pt x="3167199" y="905007"/>
                      <a:pt x="3150761" y="914400"/>
                    </a:cubicBezTo>
                    <a:cubicBezTo>
                      <a:pt x="3137509" y="921973"/>
                      <a:pt x="3126609" y="933601"/>
                      <a:pt x="3112661" y="939800"/>
                    </a:cubicBezTo>
                    <a:cubicBezTo>
                      <a:pt x="3088195" y="950674"/>
                      <a:pt x="3061861" y="956733"/>
                      <a:pt x="3036461" y="965200"/>
                    </a:cubicBezTo>
                    <a:lnTo>
                      <a:pt x="2998361" y="977900"/>
                    </a:lnTo>
                    <a:cubicBezTo>
                      <a:pt x="2985661" y="982133"/>
                      <a:pt x="2973248" y="987353"/>
                      <a:pt x="2960261" y="990600"/>
                    </a:cubicBezTo>
                    <a:lnTo>
                      <a:pt x="2909461" y="1003300"/>
                    </a:lnTo>
                    <a:cubicBezTo>
                      <a:pt x="2896761" y="1011767"/>
                      <a:pt x="2885841" y="1023873"/>
                      <a:pt x="2871361" y="1028700"/>
                    </a:cubicBezTo>
                    <a:cubicBezTo>
                      <a:pt x="2846932" y="1036843"/>
                      <a:pt x="2820298" y="1035814"/>
                      <a:pt x="2795161" y="1041400"/>
                    </a:cubicBezTo>
                    <a:cubicBezTo>
                      <a:pt x="2782093" y="1044304"/>
                      <a:pt x="2769761" y="1049867"/>
                      <a:pt x="2757061" y="1054100"/>
                    </a:cubicBezTo>
                    <a:cubicBezTo>
                      <a:pt x="2613128" y="1049867"/>
                      <a:pt x="2468853" y="1052169"/>
                      <a:pt x="2325261" y="1041400"/>
                    </a:cubicBezTo>
                    <a:lnTo>
                      <a:pt x="2210961" y="1003300"/>
                    </a:lnTo>
                    <a:lnTo>
                      <a:pt x="2210961" y="1003300"/>
                    </a:lnTo>
                    <a:lnTo>
                      <a:pt x="2083961" y="990600"/>
                    </a:lnTo>
                    <a:cubicBezTo>
                      <a:pt x="2071261" y="977900"/>
                      <a:pt x="2055824" y="967444"/>
                      <a:pt x="2045861" y="952500"/>
                    </a:cubicBezTo>
                    <a:cubicBezTo>
                      <a:pt x="2004544" y="890525"/>
                      <a:pt x="2067712" y="936251"/>
                      <a:pt x="2007761" y="876300"/>
                    </a:cubicBezTo>
                    <a:cubicBezTo>
                      <a:pt x="1996968" y="865507"/>
                      <a:pt x="1981387" y="860671"/>
                      <a:pt x="1969661" y="850900"/>
                    </a:cubicBezTo>
                    <a:cubicBezTo>
                      <a:pt x="1955863" y="839402"/>
                      <a:pt x="1944261" y="825500"/>
                      <a:pt x="1931561" y="812800"/>
                    </a:cubicBezTo>
                    <a:cubicBezTo>
                      <a:pt x="1914628" y="817033"/>
                      <a:pt x="1898215" y="825500"/>
                      <a:pt x="1880761" y="825500"/>
                    </a:cubicBezTo>
                    <a:cubicBezTo>
                      <a:pt x="1850110" y="825500"/>
                      <a:pt x="1809226" y="810122"/>
                      <a:pt x="1779161" y="800100"/>
                    </a:cubicBezTo>
                    <a:cubicBezTo>
                      <a:pt x="1770694" y="787400"/>
                      <a:pt x="1765680" y="771535"/>
                      <a:pt x="1753761" y="762000"/>
                    </a:cubicBezTo>
                    <a:cubicBezTo>
                      <a:pt x="1743308" y="753637"/>
                      <a:pt x="1728648" y="752547"/>
                      <a:pt x="1715661" y="749300"/>
                    </a:cubicBezTo>
                    <a:cubicBezTo>
                      <a:pt x="1694720" y="744065"/>
                      <a:pt x="1673102" y="741835"/>
                      <a:pt x="1652161" y="736600"/>
                    </a:cubicBezTo>
                    <a:cubicBezTo>
                      <a:pt x="1639174" y="733353"/>
                      <a:pt x="1627232" y="726295"/>
                      <a:pt x="1614061" y="723900"/>
                    </a:cubicBezTo>
                    <a:cubicBezTo>
                      <a:pt x="1580481" y="717795"/>
                      <a:pt x="1546328" y="715433"/>
                      <a:pt x="1512461" y="711200"/>
                    </a:cubicBezTo>
                    <a:cubicBezTo>
                      <a:pt x="1473172" y="698104"/>
                      <a:pt x="1442863" y="685800"/>
                      <a:pt x="1398161" y="685800"/>
                    </a:cubicBezTo>
                    <a:cubicBezTo>
                      <a:pt x="1368227" y="685800"/>
                      <a:pt x="1338894" y="694267"/>
                      <a:pt x="1309261" y="698500"/>
                    </a:cubicBezTo>
                    <a:cubicBezTo>
                      <a:pt x="1296561" y="702733"/>
                      <a:pt x="1283135" y="705213"/>
                      <a:pt x="1271161" y="711200"/>
                    </a:cubicBezTo>
                    <a:cubicBezTo>
                      <a:pt x="1257509" y="718026"/>
                      <a:pt x="1247009" y="730401"/>
                      <a:pt x="1233061" y="736600"/>
                    </a:cubicBezTo>
                    <a:cubicBezTo>
                      <a:pt x="1208595" y="747474"/>
                      <a:pt x="1156861" y="762000"/>
                      <a:pt x="1156861" y="762000"/>
                    </a:cubicBezTo>
                    <a:cubicBezTo>
                      <a:pt x="1089128" y="757767"/>
                      <a:pt x="1019839" y="764340"/>
                      <a:pt x="953661" y="749300"/>
                    </a:cubicBezTo>
                    <a:cubicBezTo>
                      <a:pt x="802596" y="714967"/>
                      <a:pt x="934367" y="697676"/>
                      <a:pt x="839361" y="685800"/>
                    </a:cubicBezTo>
                    <a:cubicBezTo>
                      <a:pt x="652595" y="662454"/>
                      <a:pt x="663678" y="632883"/>
                      <a:pt x="623461" y="635000"/>
                    </a:cubicBez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D1F688-7563-4583-A5FA-6767C3249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567" y="5134322"/>
              <a:ext cx="2323260" cy="15903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EF2D45-CF87-420D-A6F9-AE952657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567" y="3625940"/>
              <a:ext cx="2323260" cy="15211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Picture 6" descr="Related image">
            <a:extLst>
              <a:ext uri="{FF2B5EF4-FFF2-40B4-BE49-F238E27FC236}">
                <a16:creationId xmlns:a16="http://schemas.microsoft.com/office/drawing/2014/main" id="{FBA64E26-CB78-48D3-AA07-B2A776EC4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300567" y="300334"/>
            <a:ext cx="768816" cy="7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BEAF117-7A08-46EF-957A-A3F0FB757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7" y="1180080"/>
            <a:ext cx="10587423" cy="5544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BFAA50-7F6A-44F5-B26B-C1BA324E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7" y="5036343"/>
            <a:ext cx="2436289" cy="16883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75C61D-0D4F-4939-B3A8-7F8284CA1D75}"/>
              </a:ext>
            </a:extLst>
          </p:cNvPr>
          <p:cNvGrpSpPr>
            <a:grpSpLocks noChangeAspect="1"/>
          </p:cNvGrpSpPr>
          <p:nvPr/>
        </p:nvGrpSpPr>
        <p:grpSpPr>
          <a:xfrm>
            <a:off x="7538273" y="1180080"/>
            <a:ext cx="4353160" cy="2271471"/>
            <a:chOff x="300567" y="1200150"/>
            <a:chExt cx="10587424" cy="55245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DAD683-6CCE-4B94-8413-92CBCB7123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567" y="1200150"/>
              <a:ext cx="10587424" cy="5524500"/>
              <a:chOff x="1475407" y="1558695"/>
              <a:chExt cx="9586420" cy="500217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3B53C7F-0784-4B05-BB2F-1DE0F1D33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5407" y="1558695"/>
                <a:ext cx="9586420" cy="5002178"/>
              </a:xfrm>
              <a:prstGeom prst="rect">
                <a:avLst/>
              </a:prstGeom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DC7D055-F345-428C-99C3-76E67D6437DD}"/>
                  </a:ext>
                </a:extLst>
              </p:cNvPr>
              <p:cNvSpPr/>
              <p:nvPr/>
            </p:nvSpPr>
            <p:spPr>
              <a:xfrm>
                <a:off x="3089082" y="1945234"/>
                <a:ext cx="7722761" cy="3886200"/>
              </a:xfrm>
              <a:custGeom>
                <a:avLst/>
                <a:gdLst>
                  <a:gd name="connsiteX0" fmla="*/ 623461 w 7722761"/>
                  <a:gd name="connsiteY0" fmla="*/ 635000 h 3886200"/>
                  <a:gd name="connsiteX1" fmla="*/ 598061 w 7722761"/>
                  <a:gd name="connsiteY1" fmla="*/ 698500 h 3886200"/>
                  <a:gd name="connsiteX2" fmla="*/ 559961 w 7722761"/>
                  <a:gd name="connsiteY2" fmla="*/ 711200 h 3886200"/>
                  <a:gd name="connsiteX3" fmla="*/ 534561 w 7722761"/>
                  <a:gd name="connsiteY3" fmla="*/ 749300 h 3886200"/>
                  <a:gd name="connsiteX4" fmla="*/ 547261 w 7722761"/>
                  <a:gd name="connsiteY4" fmla="*/ 876300 h 3886200"/>
                  <a:gd name="connsiteX5" fmla="*/ 572661 w 7722761"/>
                  <a:gd name="connsiteY5" fmla="*/ 927100 h 3886200"/>
                  <a:gd name="connsiteX6" fmla="*/ 483761 w 7722761"/>
                  <a:gd name="connsiteY6" fmla="*/ 1079500 h 3886200"/>
                  <a:gd name="connsiteX7" fmla="*/ 445661 w 7722761"/>
                  <a:gd name="connsiteY7" fmla="*/ 1092200 h 3886200"/>
                  <a:gd name="connsiteX8" fmla="*/ 178961 w 7722761"/>
                  <a:gd name="connsiteY8" fmla="*/ 1066800 h 3886200"/>
                  <a:gd name="connsiteX9" fmla="*/ 140861 w 7722761"/>
                  <a:gd name="connsiteY9" fmla="*/ 1041400 h 3886200"/>
                  <a:gd name="connsiteX10" fmla="*/ 64661 w 7722761"/>
                  <a:gd name="connsiteY10" fmla="*/ 1066800 h 3886200"/>
                  <a:gd name="connsiteX11" fmla="*/ 26561 w 7722761"/>
                  <a:gd name="connsiteY11" fmla="*/ 1079500 h 3886200"/>
                  <a:gd name="connsiteX12" fmla="*/ 26561 w 7722761"/>
                  <a:gd name="connsiteY12" fmla="*/ 1193800 h 3886200"/>
                  <a:gd name="connsiteX13" fmla="*/ 39261 w 7722761"/>
                  <a:gd name="connsiteY13" fmla="*/ 1231900 h 3886200"/>
                  <a:gd name="connsiteX14" fmla="*/ 51961 w 7722761"/>
                  <a:gd name="connsiteY14" fmla="*/ 1270000 h 3886200"/>
                  <a:gd name="connsiteX15" fmla="*/ 39261 w 7722761"/>
                  <a:gd name="connsiteY15" fmla="*/ 1308100 h 3886200"/>
                  <a:gd name="connsiteX16" fmla="*/ 1161 w 7722761"/>
                  <a:gd name="connsiteY16" fmla="*/ 1346200 h 3886200"/>
                  <a:gd name="connsiteX17" fmla="*/ 51961 w 7722761"/>
                  <a:gd name="connsiteY17" fmla="*/ 1422400 h 3886200"/>
                  <a:gd name="connsiteX18" fmla="*/ 77361 w 7722761"/>
                  <a:gd name="connsiteY18" fmla="*/ 1498600 h 3886200"/>
                  <a:gd name="connsiteX19" fmla="*/ 90061 w 7722761"/>
                  <a:gd name="connsiteY19" fmla="*/ 1536700 h 3886200"/>
                  <a:gd name="connsiteX20" fmla="*/ 153561 w 7722761"/>
                  <a:gd name="connsiteY20" fmla="*/ 1612900 h 3886200"/>
                  <a:gd name="connsiteX21" fmla="*/ 229761 w 7722761"/>
                  <a:gd name="connsiteY21" fmla="*/ 1663700 h 3886200"/>
                  <a:gd name="connsiteX22" fmla="*/ 305961 w 7722761"/>
                  <a:gd name="connsiteY22" fmla="*/ 1689100 h 3886200"/>
                  <a:gd name="connsiteX23" fmla="*/ 344061 w 7722761"/>
                  <a:gd name="connsiteY23" fmla="*/ 1701800 h 3886200"/>
                  <a:gd name="connsiteX24" fmla="*/ 432961 w 7722761"/>
                  <a:gd name="connsiteY24" fmla="*/ 1727200 h 3886200"/>
                  <a:gd name="connsiteX25" fmla="*/ 509161 w 7722761"/>
                  <a:gd name="connsiteY25" fmla="*/ 1790700 h 3886200"/>
                  <a:gd name="connsiteX26" fmla="*/ 534561 w 7722761"/>
                  <a:gd name="connsiteY26" fmla="*/ 1828800 h 3886200"/>
                  <a:gd name="connsiteX27" fmla="*/ 610761 w 7722761"/>
                  <a:gd name="connsiteY27" fmla="*/ 1854200 h 3886200"/>
                  <a:gd name="connsiteX28" fmla="*/ 648861 w 7722761"/>
                  <a:gd name="connsiteY28" fmla="*/ 1879600 h 3886200"/>
                  <a:gd name="connsiteX29" fmla="*/ 725061 w 7722761"/>
                  <a:gd name="connsiteY29" fmla="*/ 1943100 h 3886200"/>
                  <a:gd name="connsiteX30" fmla="*/ 801261 w 7722761"/>
                  <a:gd name="connsiteY30" fmla="*/ 1968500 h 3886200"/>
                  <a:gd name="connsiteX31" fmla="*/ 877461 w 7722761"/>
                  <a:gd name="connsiteY31" fmla="*/ 2019300 h 3886200"/>
                  <a:gd name="connsiteX32" fmla="*/ 915561 w 7722761"/>
                  <a:gd name="connsiteY32" fmla="*/ 2032000 h 3886200"/>
                  <a:gd name="connsiteX33" fmla="*/ 953661 w 7722761"/>
                  <a:gd name="connsiteY33" fmla="*/ 2057400 h 3886200"/>
                  <a:gd name="connsiteX34" fmla="*/ 1055261 w 7722761"/>
                  <a:gd name="connsiteY34" fmla="*/ 2070100 h 3886200"/>
                  <a:gd name="connsiteX35" fmla="*/ 1118761 w 7722761"/>
                  <a:gd name="connsiteY35" fmla="*/ 2082800 h 3886200"/>
                  <a:gd name="connsiteX36" fmla="*/ 1144161 w 7722761"/>
                  <a:gd name="connsiteY36" fmla="*/ 2120900 h 3886200"/>
                  <a:gd name="connsiteX37" fmla="*/ 1118761 w 7722761"/>
                  <a:gd name="connsiteY37" fmla="*/ 2159000 h 3886200"/>
                  <a:gd name="connsiteX38" fmla="*/ 1093361 w 7722761"/>
                  <a:gd name="connsiteY38" fmla="*/ 2235200 h 3886200"/>
                  <a:gd name="connsiteX39" fmla="*/ 1080661 w 7722761"/>
                  <a:gd name="connsiteY39" fmla="*/ 2273300 h 3886200"/>
                  <a:gd name="connsiteX40" fmla="*/ 1055261 w 7722761"/>
                  <a:gd name="connsiteY40" fmla="*/ 2311400 h 3886200"/>
                  <a:gd name="connsiteX41" fmla="*/ 1067961 w 7722761"/>
                  <a:gd name="connsiteY41" fmla="*/ 2413000 h 3886200"/>
                  <a:gd name="connsiteX42" fmla="*/ 1106061 w 7722761"/>
                  <a:gd name="connsiteY42" fmla="*/ 2425700 h 3886200"/>
                  <a:gd name="connsiteX43" fmla="*/ 1182261 w 7722761"/>
                  <a:gd name="connsiteY43" fmla="*/ 2438400 h 3886200"/>
                  <a:gd name="connsiteX44" fmla="*/ 1334661 w 7722761"/>
                  <a:gd name="connsiteY44" fmla="*/ 2451100 h 3886200"/>
                  <a:gd name="connsiteX45" fmla="*/ 1575961 w 7722761"/>
                  <a:gd name="connsiteY45" fmla="*/ 2451100 h 3886200"/>
                  <a:gd name="connsiteX46" fmla="*/ 1537861 w 7722761"/>
                  <a:gd name="connsiteY46" fmla="*/ 2362200 h 3886200"/>
                  <a:gd name="connsiteX47" fmla="*/ 1652161 w 7722761"/>
                  <a:gd name="connsiteY47" fmla="*/ 2311400 h 3886200"/>
                  <a:gd name="connsiteX48" fmla="*/ 1715661 w 7722761"/>
                  <a:gd name="connsiteY48" fmla="*/ 2247900 h 3886200"/>
                  <a:gd name="connsiteX49" fmla="*/ 1855361 w 7722761"/>
                  <a:gd name="connsiteY49" fmla="*/ 2286000 h 3886200"/>
                  <a:gd name="connsiteX50" fmla="*/ 2058561 w 7722761"/>
                  <a:gd name="connsiteY50" fmla="*/ 2298700 h 3886200"/>
                  <a:gd name="connsiteX51" fmla="*/ 2096661 w 7722761"/>
                  <a:gd name="connsiteY51" fmla="*/ 2324100 h 3886200"/>
                  <a:gd name="connsiteX52" fmla="*/ 2134761 w 7722761"/>
                  <a:gd name="connsiteY52" fmla="*/ 2362200 h 3886200"/>
                  <a:gd name="connsiteX53" fmla="*/ 2172861 w 7722761"/>
                  <a:gd name="connsiteY53" fmla="*/ 2374900 h 3886200"/>
                  <a:gd name="connsiteX54" fmla="*/ 2198261 w 7722761"/>
                  <a:gd name="connsiteY54" fmla="*/ 2425700 h 3886200"/>
                  <a:gd name="connsiteX55" fmla="*/ 2185561 w 7722761"/>
                  <a:gd name="connsiteY55" fmla="*/ 2463800 h 3886200"/>
                  <a:gd name="connsiteX56" fmla="*/ 2198261 w 7722761"/>
                  <a:gd name="connsiteY56" fmla="*/ 2527300 h 3886200"/>
                  <a:gd name="connsiteX57" fmla="*/ 2210961 w 7722761"/>
                  <a:gd name="connsiteY57" fmla="*/ 2667000 h 3886200"/>
                  <a:gd name="connsiteX58" fmla="*/ 2528461 w 7722761"/>
                  <a:gd name="connsiteY58" fmla="*/ 2679700 h 3886200"/>
                  <a:gd name="connsiteX59" fmla="*/ 2566561 w 7722761"/>
                  <a:gd name="connsiteY59" fmla="*/ 2717800 h 3886200"/>
                  <a:gd name="connsiteX60" fmla="*/ 2604661 w 7722761"/>
                  <a:gd name="connsiteY60" fmla="*/ 2743200 h 3886200"/>
                  <a:gd name="connsiteX61" fmla="*/ 2655461 w 7722761"/>
                  <a:gd name="connsiteY61" fmla="*/ 2819400 h 3886200"/>
                  <a:gd name="connsiteX62" fmla="*/ 2757061 w 7722761"/>
                  <a:gd name="connsiteY62" fmla="*/ 2908300 h 3886200"/>
                  <a:gd name="connsiteX63" fmla="*/ 2833261 w 7722761"/>
                  <a:gd name="connsiteY63" fmla="*/ 2921000 h 3886200"/>
                  <a:gd name="connsiteX64" fmla="*/ 2871361 w 7722761"/>
                  <a:gd name="connsiteY64" fmla="*/ 2933700 h 3886200"/>
                  <a:gd name="connsiteX65" fmla="*/ 2960261 w 7722761"/>
                  <a:gd name="connsiteY65" fmla="*/ 2959100 h 3886200"/>
                  <a:gd name="connsiteX66" fmla="*/ 3087261 w 7722761"/>
                  <a:gd name="connsiteY66" fmla="*/ 2946400 h 3886200"/>
                  <a:gd name="connsiteX67" fmla="*/ 3188861 w 7722761"/>
                  <a:gd name="connsiteY67" fmla="*/ 2933700 h 3886200"/>
                  <a:gd name="connsiteX68" fmla="*/ 3239661 w 7722761"/>
                  <a:gd name="connsiteY68" fmla="*/ 2946400 h 3886200"/>
                  <a:gd name="connsiteX69" fmla="*/ 3201561 w 7722761"/>
                  <a:gd name="connsiteY69" fmla="*/ 3175000 h 3886200"/>
                  <a:gd name="connsiteX70" fmla="*/ 3163461 w 7722761"/>
                  <a:gd name="connsiteY70" fmla="*/ 3200400 h 3886200"/>
                  <a:gd name="connsiteX71" fmla="*/ 3150761 w 7722761"/>
                  <a:gd name="connsiteY71" fmla="*/ 3238500 h 3886200"/>
                  <a:gd name="connsiteX72" fmla="*/ 3239661 w 7722761"/>
                  <a:gd name="connsiteY72" fmla="*/ 3302000 h 3886200"/>
                  <a:gd name="connsiteX73" fmla="*/ 3557161 w 7722761"/>
                  <a:gd name="connsiteY73" fmla="*/ 3289300 h 3886200"/>
                  <a:gd name="connsiteX74" fmla="*/ 3633361 w 7722761"/>
                  <a:gd name="connsiteY74" fmla="*/ 3238500 h 3886200"/>
                  <a:gd name="connsiteX75" fmla="*/ 3709561 w 7722761"/>
                  <a:gd name="connsiteY75" fmla="*/ 3213100 h 3886200"/>
                  <a:gd name="connsiteX76" fmla="*/ 3747661 w 7722761"/>
                  <a:gd name="connsiteY76" fmla="*/ 3289300 h 3886200"/>
                  <a:gd name="connsiteX77" fmla="*/ 3785761 w 7722761"/>
                  <a:gd name="connsiteY77" fmla="*/ 3365500 h 3886200"/>
                  <a:gd name="connsiteX78" fmla="*/ 3823861 w 7722761"/>
                  <a:gd name="connsiteY78" fmla="*/ 3492500 h 3886200"/>
                  <a:gd name="connsiteX79" fmla="*/ 3836561 w 7722761"/>
                  <a:gd name="connsiteY79" fmla="*/ 3530600 h 3886200"/>
                  <a:gd name="connsiteX80" fmla="*/ 3900061 w 7722761"/>
                  <a:gd name="connsiteY80" fmla="*/ 3606800 h 3886200"/>
                  <a:gd name="connsiteX81" fmla="*/ 3938161 w 7722761"/>
                  <a:gd name="connsiteY81" fmla="*/ 3619500 h 3886200"/>
                  <a:gd name="connsiteX82" fmla="*/ 4128661 w 7722761"/>
                  <a:gd name="connsiteY82" fmla="*/ 3644900 h 3886200"/>
                  <a:gd name="connsiteX83" fmla="*/ 4154061 w 7722761"/>
                  <a:gd name="connsiteY83" fmla="*/ 3733800 h 3886200"/>
                  <a:gd name="connsiteX84" fmla="*/ 4166761 w 7722761"/>
                  <a:gd name="connsiteY84" fmla="*/ 3771900 h 3886200"/>
                  <a:gd name="connsiteX85" fmla="*/ 4255661 w 7722761"/>
                  <a:gd name="connsiteY85" fmla="*/ 3886200 h 3886200"/>
                  <a:gd name="connsiteX86" fmla="*/ 4306461 w 7722761"/>
                  <a:gd name="connsiteY86" fmla="*/ 3873500 h 3886200"/>
                  <a:gd name="connsiteX87" fmla="*/ 4420761 w 7722761"/>
                  <a:gd name="connsiteY87" fmla="*/ 3784600 h 3886200"/>
                  <a:gd name="connsiteX88" fmla="*/ 4496961 w 7722761"/>
                  <a:gd name="connsiteY88" fmla="*/ 3746500 h 3886200"/>
                  <a:gd name="connsiteX89" fmla="*/ 4573161 w 7722761"/>
                  <a:gd name="connsiteY89" fmla="*/ 3721100 h 3886200"/>
                  <a:gd name="connsiteX90" fmla="*/ 4611261 w 7722761"/>
                  <a:gd name="connsiteY90" fmla="*/ 3708400 h 3886200"/>
                  <a:gd name="connsiteX91" fmla="*/ 4712861 w 7722761"/>
                  <a:gd name="connsiteY91" fmla="*/ 3695700 h 3886200"/>
                  <a:gd name="connsiteX92" fmla="*/ 4916061 w 7722761"/>
                  <a:gd name="connsiteY92" fmla="*/ 3657600 h 3886200"/>
                  <a:gd name="connsiteX93" fmla="*/ 4992261 w 7722761"/>
                  <a:gd name="connsiteY93" fmla="*/ 3619500 h 3886200"/>
                  <a:gd name="connsiteX94" fmla="*/ 5068461 w 7722761"/>
                  <a:gd name="connsiteY94" fmla="*/ 3644900 h 3886200"/>
                  <a:gd name="connsiteX95" fmla="*/ 5182761 w 7722761"/>
                  <a:gd name="connsiteY95" fmla="*/ 3619500 h 3886200"/>
                  <a:gd name="connsiteX96" fmla="*/ 5220861 w 7722761"/>
                  <a:gd name="connsiteY96" fmla="*/ 3594100 h 3886200"/>
                  <a:gd name="connsiteX97" fmla="*/ 5297061 w 7722761"/>
                  <a:gd name="connsiteY97" fmla="*/ 3581400 h 3886200"/>
                  <a:gd name="connsiteX98" fmla="*/ 5462161 w 7722761"/>
                  <a:gd name="connsiteY98" fmla="*/ 3556000 h 3886200"/>
                  <a:gd name="connsiteX99" fmla="*/ 5576461 w 7722761"/>
                  <a:gd name="connsiteY99" fmla="*/ 3505200 h 3886200"/>
                  <a:gd name="connsiteX100" fmla="*/ 5601861 w 7722761"/>
                  <a:gd name="connsiteY100" fmla="*/ 3467100 h 3886200"/>
                  <a:gd name="connsiteX101" fmla="*/ 5766961 w 7722761"/>
                  <a:gd name="connsiteY101" fmla="*/ 3429000 h 3886200"/>
                  <a:gd name="connsiteX102" fmla="*/ 5843161 w 7722761"/>
                  <a:gd name="connsiteY102" fmla="*/ 3441700 h 3886200"/>
                  <a:gd name="connsiteX103" fmla="*/ 5881261 w 7722761"/>
                  <a:gd name="connsiteY103" fmla="*/ 3467100 h 3886200"/>
                  <a:gd name="connsiteX104" fmla="*/ 5932061 w 7722761"/>
                  <a:gd name="connsiteY104" fmla="*/ 3454400 h 3886200"/>
                  <a:gd name="connsiteX105" fmla="*/ 5944761 w 7722761"/>
                  <a:gd name="connsiteY105" fmla="*/ 3416300 h 3886200"/>
                  <a:gd name="connsiteX106" fmla="*/ 5919361 w 7722761"/>
                  <a:gd name="connsiteY106" fmla="*/ 3200400 h 3886200"/>
                  <a:gd name="connsiteX107" fmla="*/ 5944761 w 7722761"/>
                  <a:gd name="connsiteY107" fmla="*/ 3162300 h 3886200"/>
                  <a:gd name="connsiteX108" fmla="*/ 5970161 w 7722761"/>
                  <a:gd name="connsiteY108" fmla="*/ 3022600 h 3886200"/>
                  <a:gd name="connsiteX109" fmla="*/ 5982861 w 7722761"/>
                  <a:gd name="connsiteY109" fmla="*/ 2832100 h 3886200"/>
                  <a:gd name="connsiteX110" fmla="*/ 6033661 w 7722761"/>
                  <a:gd name="connsiteY110" fmla="*/ 2743200 h 3886200"/>
                  <a:gd name="connsiteX111" fmla="*/ 6059061 w 7722761"/>
                  <a:gd name="connsiteY111" fmla="*/ 2667000 h 3886200"/>
                  <a:gd name="connsiteX112" fmla="*/ 6198761 w 7722761"/>
                  <a:gd name="connsiteY112" fmla="*/ 2679700 h 3886200"/>
                  <a:gd name="connsiteX113" fmla="*/ 6236861 w 7722761"/>
                  <a:gd name="connsiteY113" fmla="*/ 2692400 h 3886200"/>
                  <a:gd name="connsiteX114" fmla="*/ 6262261 w 7722761"/>
                  <a:gd name="connsiteY114" fmla="*/ 2654300 h 3886200"/>
                  <a:gd name="connsiteX115" fmla="*/ 6274961 w 7722761"/>
                  <a:gd name="connsiteY115" fmla="*/ 2578100 h 3886200"/>
                  <a:gd name="connsiteX116" fmla="*/ 6351161 w 7722761"/>
                  <a:gd name="connsiteY116" fmla="*/ 2603500 h 3886200"/>
                  <a:gd name="connsiteX117" fmla="*/ 6503561 w 7722761"/>
                  <a:gd name="connsiteY117" fmla="*/ 2616200 h 3886200"/>
                  <a:gd name="connsiteX118" fmla="*/ 6528961 w 7722761"/>
                  <a:gd name="connsiteY118" fmla="*/ 2781300 h 3886200"/>
                  <a:gd name="connsiteX119" fmla="*/ 6592461 w 7722761"/>
                  <a:gd name="connsiteY119" fmla="*/ 2832100 h 3886200"/>
                  <a:gd name="connsiteX120" fmla="*/ 6668661 w 7722761"/>
                  <a:gd name="connsiteY120" fmla="*/ 2882900 h 3886200"/>
                  <a:gd name="connsiteX121" fmla="*/ 6706761 w 7722761"/>
                  <a:gd name="connsiteY121" fmla="*/ 2908300 h 3886200"/>
                  <a:gd name="connsiteX122" fmla="*/ 6744861 w 7722761"/>
                  <a:gd name="connsiteY122" fmla="*/ 2921000 h 3886200"/>
                  <a:gd name="connsiteX123" fmla="*/ 6757561 w 7722761"/>
                  <a:gd name="connsiteY123" fmla="*/ 2806700 h 3886200"/>
                  <a:gd name="connsiteX124" fmla="*/ 6833761 w 7722761"/>
                  <a:gd name="connsiteY124" fmla="*/ 2781300 h 3886200"/>
                  <a:gd name="connsiteX125" fmla="*/ 6897261 w 7722761"/>
                  <a:gd name="connsiteY125" fmla="*/ 2794000 h 3886200"/>
                  <a:gd name="connsiteX126" fmla="*/ 6935361 w 7722761"/>
                  <a:gd name="connsiteY126" fmla="*/ 2819400 h 3886200"/>
                  <a:gd name="connsiteX127" fmla="*/ 6986161 w 7722761"/>
                  <a:gd name="connsiteY127" fmla="*/ 2806700 h 3886200"/>
                  <a:gd name="connsiteX128" fmla="*/ 7138561 w 7722761"/>
                  <a:gd name="connsiteY128" fmla="*/ 2705100 h 3886200"/>
                  <a:gd name="connsiteX129" fmla="*/ 7176661 w 7722761"/>
                  <a:gd name="connsiteY129" fmla="*/ 2679700 h 3886200"/>
                  <a:gd name="connsiteX130" fmla="*/ 7240161 w 7722761"/>
                  <a:gd name="connsiteY130" fmla="*/ 2667000 h 3886200"/>
                  <a:gd name="connsiteX131" fmla="*/ 7227461 w 7722761"/>
                  <a:gd name="connsiteY131" fmla="*/ 2616200 h 3886200"/>
                  <a:gd name="connsiteX132" fmla="*/ 7075061 w 7722761"/>
                  <a:gd name="connsiteY132" fmla="*/ 2578100 h 3886200"/>
                  <a:gd name="connsiteX133" fmla="*/ 7087761 w 7722761"/>
                  <a:gd name="connsiteY133" fmla="*/ 2476500 h 3886200"/>
                  <a:gd name="connsiteX134" fmla="*/ 7125861 w 7722761"/>
                  <a:gd name="connsiteY134" fmla="*/ 2451100 h 3886200"/>
                  <a:gd name="connsiteX135" fmla="*/ 7163961 w 7722761"/>
                  <a:gd name="connsiteY135" fmla="*/ 2413000 h 3886200"/>
                  <a:gd name="connsiteX136" fmla="*/ 7240161 w 7722761"/>
                  <a:gd name="connsiteY136" fmla="*/ 2387600 h 3886200"/>
                  <a:gd name="connsiteX137" fmla="*/ 7278261 w 7722761"/>
                  <a:gd name="connsiteY137" fmla="*/ 2362200 h 3886200"/>
                  <a:gd name="connsiteX138" fmla="*/ 7303661 w 7722761"/>
                  <a:gd name="connsiteY138" fmla="*/ 2324100 h 3886200"/>
                  <a:gd name="connsiteX139" fmla="*/ 7316361 w 7722761"/>
                  <a:gd name="connsiteY139" fmla="*/ 2273300 h 3886200"/>
                  <a:gd name="connsiteX140" fmla="*/ 7329061 w 7722761"/>
                  <a:gd name="connsiteY140" fmla="*/ 2235200 h 3886200"/>
                  <a:gd name="connsiteX141" fmla="*/ 7290961 w 7722761"/>
                  <a:gd name="connsiteY141" fmla="*/ 2120900 h 3886200"/>
                  <a:gd name="connsiteX142" fmla="*/ 7227461 w 7722761"/>
                  <a:gd name="connsiteY142" fmla="*/ 2108200 h 3886200"/>
                  <a:gd name="connsiteX143" fmla="*/ 7240161 w 7722761"/>
                  <a:gd name="connsiteY143" fmla="*/ 2032000 h 3886200"/>
                  <a:gd name="connsiteX144" fmla="*/ 7303661 w 7722761"/>
                  <a:gd name="connsiteY144" fmla="*/ 1955800 h 3886200"/>
                  <a:gd name="connsiteX145" fmla="*/ 7341761 w 7722761"/>
                  <a:gd name="connsiteY145" fmla="*/ 1879600 h 3886200"/>
                  <a:gd name="connsiteX146" fmla="*/ 7303661 w 7722761"/>
                  <a:gd name="connsiteY146" fmla="*/ 1866900 h 3886200"/>
                  <a:gd name="connsiteX147" fmla="*/ 7265561 w 7722761"/>
                  <a:gd name="connsiteY147" fmla="*/ 1841500 h 3886200"/>
                  <a:gd name="connsiteX148" fmla="*/ 7189361 w 7722761"/>
                  <a:gd name="connsiteY148" fmla="*/ 1828800 h 3886200"/>
                  <a:gd name="connsiteX149" fmla="*/ 7151261 w 7722761"/>
                  <a:gd name="connsiteY149" fmla="*/ 1816100 h 3886200"/>
                  <a:gd name="connsiteX150" fmla="*/ 7151261 w 7722761"/>
                  <a:gd name="connsiteY150" fmla="*/ 1587500 h 3886200"/>
                  <a:gd name="connsiteX151" fmla="*/ 7189361 w 7722761"/>
                  <a:gd name="connsiteY151" fmla="*/ 1562100 h 3886200"/>
                  <a:gd name="connsiteX152" fmla="*/ 7265561 w 7722761"/>
                  <a:gd name="connsiteY152" fmla="*/ 1536700 h 3886200"/>
                  <a:gd name="connsiteX153" fmla="*/ 7290961 w 7722761"/>
                  <a:gd name="connsiteY153" fmla="*/ 1498600 h 3886200"/>
                  <a:gd name="connsiteX154" fmla="*/ 7316361 w 7722761"/>
                  <a:gd name="connsiteY154" fmla="*/ 1422400 h 3886200"/>
                  <a:gd name="connsiteX155" fmla="*/ 7367161 w 7722761"/>
                  <a:gd name="connsiteY155" fmla="*/ 1308100 h 3886200"/>
                  <a:gd name="connsiteX156" fmla="*/ 7392561 w 7722761"/>
                  <a:gd name="connsiteY156" fmla="*/ 1231900 h 3886200"/>
                  <a:gd name="connsiteX157" fmla="*/ 7405261 w 7722761"/>
                  <a:gd name="connsiteY157" fmla="*/ 1193800 h 3886200"/>
                  <a:gd name="connsiteX158" fmla="*/ 7456061 w 7722761"/>
                  <a:gd name="connsiteY158" fmla="*/ 1117600 h 3886200"/>
                  <a:gd name="connsiteX159" fmla="*/ 7532261 w 7722761"/>
                  <a:gd name="connsiteY159" fmla="*/ 1041400 h 3886200"/>
                  <a:gd name="connsiteX160" fmla="*/ 7544961 w 7722761"/>
                  <a:gd name="connsiteY160" fmla="*/ 1003300 h 3886200"/>
                  <a:gd name="connsiteX161" fmla="*/ 7595761 w 7722761"/>
                  <a:gd name="connsiteY161" fmla="*/ 914400 h 3886200"/>
                  <a:gd name="connsiteX162" fmla="*/ 7621161 w 7722761"/>
                  <a:gd name="connsiteY162" fmla="*/ 812800 h 3886200"/>
                  <a:gd name="connsiteX163" fmla="*/ 7633861 w 7722761"/>
                  <a:gd name="connsiteY163" fmla="*/ 749300 h 3886200"/>
                  <a:gd name="connsiteX164" fmla="*/ 7659261 w 7722761"/>
                  <a:gd name="connsiteY164" fmla="*/ 673100 h 3886200"/>
                  <a:gd name="connsiteX165" fmla="*/ 7684661 w 7722761"/>
                  <a:gd name="connsiteY165" fmla="*/ 546100 h 3886200"/>
                  <a:gd name="connsiteX166" fmla="*/ 7710061 w 7722761"/>
                  <a:gd name="connsiteY166" fmla="*/ 444500 h 3886200"/>
                  <a:gd name="connsiteX167" fmla="*/ 7710061 w 7722761"/>
                  <a:gd name="connsiteY167" fmla="*/ 304800 h 3886200"/>
                  <a:gd name="connsiteX168" fmla="*/ 7671961 w 7722761"/>
                  <a:gd name="connsiteY168" fmla="*/ 279400 h 3886200"/>
                  <a:gd name="connsiteX169" fmla="*/ 7595761 w 7722761"/>
                  <a:gd name="connsiteY169" fmla="*/ 254000 h 3886200"/>
                  <a:gd name="connsiteX170" fmla="*/ 7557661 w 7722761"/>
                  <a:gd name="connsiteY170" fmla="*/ 215900 h 3886200"/>
                  <a:gd name="connsiteX171" fmla="*/ 7583061 w 7722761"/>
                  <a:gd name="connsiteY171" fmla="*/ 127000 h 3886200"/>
                  <a:gd name="connsiteX172" fmla="*/ 7544961 w 7722761"/>
                  <a:gd name="connsiteY172" fmla="*/ 50800 h 3886200"/>
                  <a:gd name="connsiteX173" fmla="*/ 7506861 w 7722761"/>
                  <a:gd name="connsiteY173" fmla="*/ 38100 h 3886200"/>
                  <a:gd name="connsiteX174" fmla="*/ 7354461 w 7722761"/>
                  <a:gd name="connsiteY174" fmla="*/ 63500 h 3886200"/>
                  <a:gd name="connsiteX175" fmla="*/ 7265561 w 7722761"/>
                  <a:gd name="connsiteY175" fmla="*/ 88900 h 3886200"/>
                  <a:gd name="connsiteX176" fmla="*/ 7176661 w 7722761"/>
                  <a:gd name="connsiteY176" fmla="*/ 139700 h 3886200"/>
                  <a:gd name="connsiteX177" fmla="*/ 7138561 w 7722761"/>
                  <a:gd name="connsiteY177" fmla="*/ 152400 h 3886200"/>
                  <a:gd name="connsiteX178" fmla="*/ 7062361 w 7722761"/>
                  <a:gd name="connsiteY178" fmla="*/ 190500 h 3886200"/>
                  <a:gd name="connsiteX179" fmla="*/ 7036961 w 7722761"/>
                  <a:gd name="connsiteY179" fmla="*/ 228600 h 3886200"/>
                  <a:gd name="connsiteX180" fmla="*/ 6922661 w 7722761"/>
                  <a:gd name="connsiteY180" fmla="*/ 203200 h 3886200"/>
                  <a:gd name="connsiteX181" fmla="*/ 6859161 w 7722761"/>
                  <a:gd name="connsiteY181" fmla="*/ 215900 h 3886200"/>
                  <a:gd name="connsiteX182" fmla="*/ 6821061 w 7722761"/>
                  <a:gd name="connsiteY182" fmla="*/ 292100 h 3886200"/>
                  <a:gd name="connsiteX183" fmla="*/ 6808361 w 7722761"/>
                  <a:gd name="connsiteY183" fmla="*/ 393700 h 3886200"/>
                  <a:gd name="connsiteX184" fmla="*/ 6770261 w 7722761"/>
                  <a:gd name="connsiteY184" fmla="*/ 406400 h 3886200"/>
                  <a:gd name="connsiteX185" fmla="*/ 6732161 w 7722761"/>
                  <a:gd name="connsiteY185" fmla="*/ 431800 h 3886200"/>
                  <a:gd name="connsiteX186" fmla="*/ 6503561 w 7722761"/>
                  <a:gd name="connsiteY186" fmla="*/ 419100 h 3886200"/>
                  <a:gd name="connsiteX187" fmla="*/ 6465461 w 7722761"/>
                  <a:gd name="connsiteY187" fmla="*/ 317500 h 3886200"/>
                  <a:gd name="connsiteX188" fmla="*/ 6427361 w 7722761"/>
                  <a:gd name="connsiteY188" fmla="*/ 304800 h 3886200"/>
                  <a:gd name="connsiteX189" fmla="*/ 6325761 w 7722761"/>
                  <a:gd name="connsiteY189" fmla="*/ 254000 h 3886200"/>
                  <a:gd name="connsiteX190" fmla="*/ 6287661 w 7722761"/>
                  <a:gd name="connsiteY190" fmla="*/ 228600 h 3886200"/>
                  <a:gd name="connsiteX191" fmla="*/ 6211461 w 7722761"/>
                  <a:gd name="connsiteY191" fmla="*/ 215900 h 3886200"/>
                  <a:gd name="connsiteX192" fmla="*/ 6109861 w 7722761"/>
                  <a:gd name="connsiteY192" fmla="*/ 228600 h 3886200"/>
                  <a:gd name="connsiteX193" fmla="*/ 5957461 w 7722761"/>
                  <a:gd name="connsiteY193" fmla="*/ 304800 h 3886200"/>
                  <a:gd name="connsiteX194" fmla="*/ 5919361 w 7722761"/>
                  <a:gd name="connsiteY194" fmla="*/ 342900 h 3886200"/>
                  <a:gd name="connsiteX195" fmla="*/ 5805061 w 7722761"/>
                  <a:gd name="connsiteY195" fmla="*/ 292100 h 3886200"/>
                  <a:gd name="connsiteX196" fmla="*/ 5728861 w 7722761"/>
                  <a:gd name="connsiteY196" fmla="*/ 241300 h 3886200"/>
                  <a:gd name="connsiteX197" fmla="*/ 5665361 w 7722761"/>
                  <a:gd name="connsiteY197" fmla="*/ 190500 h 3886200"/>
                  <a:gd name="connsiteX198" fmla="*/ 5589161 w 7722761"/>
                  <a:gd name="connsiteY198" fmla="*/ 139700 h 3886200"/>
                  <a:gd name="connsiteX199" fmla="*/ 5551061 w 7722761"/>
                  <a:gd name="connsiteY199" fmla="*/ 114300 h 3886200"/>
                  <a:gd name="connsiteX200" fmla="*/ 5512961 w 7722761"/>
                  <a:gd name="connsiteY200" fmla="*/ 101600 h 3886200"/>
                  <a:gd name="connsiteX201" fmla="*/ 5474861 w 7722761"/>
                  <a:gd name="connsiteY201" fmla="*/ 76200 h 3886200"/>
                  <a:gd name="connsiteX202" fmla="*/ 5271661 w 7722761"/>
                  <a:gd name="connsiteY202" fmla="*/ 63500 h 3886200"/>
                  <a:gd name="connsiteX203" fmla="*/ 5195461 w 7722761"/>
                  <a:gd name="connsiteY203" fmla="*/ 50800 h 3886200"/>
                  <a:gd name="connsiteX204" fmla="*/ 5131961 w 7722761"/>
                  <a:gd name="connsiteY204" fmla="*/ 38100 h 3886200"/>
                  <a:gd name="connsiteX205" fmla="*/ 5017661 w 7722761"/>
                  <a:gd name="connsiteY205" fmla="*/ 25400 h 3886200"/>
                  <a:gd name="connsiteX206" fmla="*/ 4941461 w 7722761"/>
                  <a:gd name="connsiteY206" fmla="*/ 50800 h 3886200"/>
                  <a:gd name="connsiteX207" fmla="*/ 4928761 w 7722761"/>
                  <a:gd name="connsiteY207" fmla="*/ 88900 h 3886200"/>
                  <a:gd name="connsiteX208" fmla="*/ 4916061 w 7722761"/>
                  <a:gd name="connsiteY208" fmla="*/ 215900 h 3886200"/>
                  <a:gd name="connsiteX209" fmla="*/ 4662061 w 7722761"/>
                  <a:gd name="connsiteY209" fmla="*/ 203200 h 3886200"/>
                  <a:gd name="connsiteX210" fmla="*/ 4585861 w 7722761"/>
                  <a:gd name="connsiteY210" fmla="*/ 203200 h 3886200"/>
                  <a:gd name="connsiteX211" fmla="*/ 4573161 w 7722761"/>
                  <a:gd name="connsiteY211" fmla="*/ 241300 h 3886200"/>
                  <a:gd name="connsiteX212" fmla="*/ 4446161 w 7722761"/>
                  <a:gd name="connsiteY212" fmla="*/ 254000 h 3886200"/>
                  <a:gd name="connsiteX213" fmla="*/ 4395361 w 7722761"/>
                  <a:gd name="connsiteY213" fmla="*/ 228600 h 3886200"/>
                  <a:gd name="connsiteX214" fmla="*/ 4357261 w 7722761"/>
                  <a:gd name="connsiteY214" fmla="*/ 203200 h 3886200"/>
                  <a:gd name="connsiteX215" fmla="*/ 4281061 w 7722761"/>
                  <a:gd name="connsiteY215" fmla="*/ 177800 h 3886200"/>
                  <a:gd name="connsiteX216" fmla="*/ 4115961 w 7722761"/>
                  <a:gd name="connsiteY216" fmla="*/ 177800 h 3886200"/>
                  <a:gd name="connsiteX217" fmla="*/ 4103261 w 7722761"/>
                  <a:gd name="connsiteY217" fmla="*/ 139700 h 3886200"/>
                  <a:gd name="connsiteX218" fmla="*/ 4090561 w 7722761"/>
                  <a:gd name="connsiteY218" fmla="*/ 50800 h 3886200"/>
                  <a:gd name="connsiteX219" fmla="*/ 4077861 w 7722761"/>
                  <a:gd name="connsiteY219" fmla="*/ 12700 h 3886200"/>
                  <a:gd name="connsiteX220" fmla="*/ 4039761 w 7722761"/>
                  <a:gd name="connsiteY220" fmla="*/ 0 h 3886200"/>
                  <a:gd name="connsiteX221" fmla="*/ 3900061 w 7722761"/>
                  <a:gd name="connsiteY221" fmla="*/ 25400 h 3886200"/>
                  <a:gd name="connsiteX222" fmla="*/ 3836561 w 7722761"/>
                  <a:gd name="connsiteY222" fmla="*/ 101600 h 3886200"/>
                  <a:gd name="connsiteX223" fmla="*/ 3798461 w 7722761"/>
                  <a:gd name="connsiteY223" fmla="*/ 406400 h 3886200"/>
                  <a:gd name="connsiteX224" fmla="*/ 3760361 w 7722761"/>
                  <a:gd name="connsiteY224" fmla="*/ 431800 h 3886200"/>
                  <a:gd name="connsiteX225" fmla="*/ 3734961 w 7722761"/>
                  <a:gd name="connsiteY225" fmla="*/ 469900 h 3886200"/>
                  <a:gd name="connsiteX226" fmla="*/ 3709561 w 7722761"/>
                  <a:gd name="connsiteY226" fmla="*/ 546100 h 3886200"/>
                  <a:gd name="connsiteX227" fmla="*/ 3734961 w 7722761"/>
                  <a:gd name="connsiteY227" fmla="*/ 584200 h 3886200"/>
                  <a:gd name="connsiteX228" fmla="*/ 3773061 w 7722761"/>
                  <a:gd name="connsiteY228" fmla="*/ 596900 h 3886200"/>
                  <a:gd name="connsiteX229" fmla="*/ 3887361 w 7722761"/>
                  <a:gd name="connsiteY229" fmla="*/ 609600 h 3886200"/>
                  <a:gd name="connsiteX230" fmla="*/ 3861961 w 7722761"/>
                  <a:gd name="connsiteY230" fmla="*/ 647700 h 3886200"/>
                  <a:gd name="connsiteX231" fmla="*/ 3760361 w 7722761"/>
                  <a:gd name="connsiteY231" fmla="*/ 685800 h 3886200"/>
                  <a:gd name="connsiteX232" fmla="*/ 3722261 w 7722761"/>
                  <a:gd name="connsiteY232" fmla="*/ 698500 h 3886200"/>
                  <a:gd name="connsiteX233" fmla="*/ 3595261 w 7722761"/>
                  <a:gd name="connsiteY233" fmla="*/ 787400 h 3886200"/>
                  <a:gd name="connsiteX234" fmla="*/ 3557161 w 7722761"/>
                  <a:gd name="connsiteY234" fmla="*/ 812800 h 3886200"/>
                  <a:gd name="connsiteX235" fmla="*/ 3417461 w 7722761"/>
                  <a:gd name="connsiteY235" fmla="*/ 850900 h 3886200"/>
                  <a:gd name="connsiteX236" fmla="*/ 3290461 w 7722761"/>
                  <a:gd name="connsiteY236" fmla="*/ 863600 h 3886200"/>
                  <a:gd name="connsiteX237" fmla="*/ 3201561 w 7722761"/>
                  <a:gd name="connsiteY237" fmla="*/ 889000 h 3886200"/>
                  <a:gd name="connsiteX238" fmla="*/ 3150761 w 7722761"/>
                  <a:gd name="connsiteY238" fmla="*/ 914400 h 3886200"/>
                  <a:gd name="connsiteX239" fmla="*/ 3112661 w 7722761"/>
                  <a:gd name="connsiteY239" fmla="*/ 939800 h 3886200"/>
                  <a:gd name="connsiteX240" fmla="*/ 3036461 w 7722761"/>
                  <a:gd name="connsiteY240" fmla="*/ 965200 h 3886200"/>
                  <a:gd name="connsiteX241" fmla="*/ 2998361 w 7722761"/>
                  <a:gd name="connsiteY241" fmla="*/ 977900 h 3886200"/>
                  <a:gd name="connsiteX242" fmla="*/ 2960261 w 7722761"/>
                  <a:gd name="connsiteY242" fmla="*/ 990600 h 3886200"/>
                  <a:gd name="connsiteX243" fmla="*/ 2909461 w 7722761"/>
                  <a:gd name="connsiteY243" fmla="*/ 1003300 h 3886200"/>
                  <a:gd name="connsiteX244" fmla="*/ 2871361 w 7722761"/>
                  <a:gd name="connsiteY244" fmla="*/ 1028700 h 3886200"/>
                  <a:gd name="connsiteX245" fmla="*/ 2795161 w 7722761"/>
                  <a:gd name="connsiteY245" fmla="*/ 1041400 h 3886200"/>
                  <a:gd name="connsiteX246" fmla="*/ 2757061 w 7722761"/>
                  <a:gd name="connsiteY246" fmla="*/ 1054100 h 3886200"/>
                  <a:gd name="connsiteX247" fmla="*/ 2325261 w 7722761"/>
                  <a:gd name="connsiteY247" fmla="*/ 1041400 h 3886200"/>
                  <a:gd name="connsiteX248" fmla="*/ 2210961 w 7722761"/>
                  <a:gd name="connsiteY248" fmla="*/ 1003300 h 3886200"/>
                  <a:gd name="connsiteX249" fmla="*/ 2210961 w 7722761"/>
                  <a:gd name="connsiteY249" fmla="*/ 1003300 h 3886200"/>
                  <a:gd name="connsiteX250" fmla="*/ 2083961 w 7722761"/>
                  <a:gd name="connsiteY250" fmla="*/ 990600 h 3886200"/>
                  <a:gd name="connsiteX251" fmla="*/ 2045861 w 7722761"/>
                  <a:gd name="connsiteY251" fmla="*/ 952500 h 3886200"/>
                  <a:gd name="connsiteX252" fmla="*/ 2007761 w 7722761"/>
                  <a:gd name="connsiteY252" fmla="*/ 876300 h 3886200"/>
                  <a:gd name="connsiteX253" fmla="*/ 1969661 w 7722761"/>
                  <a:gd name="connsiteY253" fmla="*/ 850900 h 3886200"/>
                  <a:gd name="connsiteX254" fmla="*/ 1931561 w 7722761"/>
                  <a:gd name="connsiteY254" fmla="*/ 812800 h 3886200"/>
                  <a:gd name="connsiteX255" fmla="*/ 1880761 w 7722761"/>
                  <a:gd name="connsiteY255" fmla="*/ 825500 h 3886200"/>
                  <a:gd name="connsiteX256" fmla="*/ 1779161 w 7722761"/>
                  <a:gd name="connsiteY256" fmla="*/ 800100 h 3886200"/>
                  <a:gd name="connsiteX257" fmla="*/ 1753761 w 7722761"/>
                  <a:gd name="connsiteY257" fmla="*/ 762000 h 3886200"/>
                  <a:gd name="connsiteX258" fmla="*/ 1715661 w 7722761"/>
                  <a:gd name="connsiteY258" fmla="*/ 749300 h 3886200"/>
                  <a:gd name="connsiteX259" fmla="*/ 1652161 w 7722761"/>
                  <a:gd name="connsiteY259" fmla="*/ 736600 h 3886200"/>
                  <a:gd name="connsiteX260" fmla="*/ 1614061 w 7722761"/>
                  <a:gd name="connsiteY260" fmla="*/ 723900 h 3886200"/>
                  <a:gd name="connsiteX261" fmla="*/ 1512461 w 7722761"/>
                  <a:gd name="connsiteY261" fmla="*/ 711200 h 3886200"/>
                  <a:gd name="connsiteX262" fmla="*/ 1398161 w 7722761"/>
                  <a:gd name="connsiteY262" fmla="*/ 685800 h 3886200"/>
                  <a:gd name="connsiteX263" fmla="*/ 1309261 w 7722761"/>
                  <a:gd name="connsiteY263" fmla="*/ 698500 h 3886200"/>
                  <a:gd name="connsiteX264" fmla="*/ 1271161 w 7722761"/>
                  <a:gd name="connsiteY264" fmla="*/ 711200 h 3886200"/>
                  <a:gd name="connsiteX265" fmla="*/ 1233061 w 7722761"/>
                  <a:gd name="connsiteY265" fmla="*/ 736600 h 3886200"/>
                  <a:gd name="connsiteX266" fmla="*/ 1156861 w 7722761"/>
                  <a:gd name="connsiteY266" fmla="*/ 762000 h 3886200"/>
                  <a:gd name="connsiteX267" fmla="*/ 953661 w 7722761"/>
                  <a:gd name="connsiteY267" fmla="*/ 749300 h 3886200"/>
                  <a:gd name="connsiteX268" fmla="*/ 839361 w 7722761"/>
                  <a:gd name="connsiteY268" fmla="*/ 685800 h 3886200"/>
                  <a:gd name="connsiteX269" fmla="*/ 623461 w 7722761"/>
                  <a:gd name="connsiteY269" fmla="*/ 635000 h 388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</a:cxnLst>
                <a:rect l="l" t="t" r="r" b="b"/>
                <a:pathLst>
                  <a:path w="7722761" h="3886200">
                    <a:moveTo>
                      <a:pt x="623461" y="635000"/>
                    </a:moveTo>
                    <a:cubicBezTo>
                      <a:pt x="583244" y="637117"/>
                      <a:pt x="612655" y="680987"/>
                      <a:pt x="598061" y="698500"/>
                    </a:cubicBezTo>
                    <a:cubicBezTo>
                      <a:pt x="589491" y="708784"/>
                      <a:pt x="570414" y="702837"/>
                      <a:pt x="559961" y="711200"/>
                    </a:cubicBezTo>
                    <a:cubicBezTo>
                      <a:pt x="548042" y="720735"/>
                      <a:pt x="543028" y="736600"/>
                      <a:pt x="534561" y="749300"/>
                    </a:cubicBezTo>
                    <a:cubicBezTo>
                      <a:pt x="538794" y="791633"/>
                      <a:pt x="538347" y="834700"/>
                      <a:pt x="547261" y="876300"/>
                    </a:cubicBezTo>
                    <a:cubicBezTo>
                      <a:pt x="551228" y="894812"/>
                      <a:pt x="570777" y="908262"/>
                      <a:pt x="572661" y="927100"/>
                    </a:cubicBezTo>
                    <a:cubicBezTo>
                      <a:pt x="578498" y="985467"/>
                      <a:pt x="544073" y="1059396"/>
                      <a:pt x="483761" y="1079500"/>
                    </a:cubicBezTo>
                    <a:lnTo>
                      <a:pt x="445661" y="1092200"/>
                    </a:lnTo>
                    <a:cubicBezTo>
                      <a:pt x="315706" y="1048882"/>
                      <a:pt x="531829" y="1117210"/>
                      <a:pt x="178961" y="1066800"/>
                    </a:cubicBezTo>
                    <a:cubicBezTo>
                      <a:pt x="163851" y="1064641"/>
                      <a:pt x="153561" y="1049867"/>
                      <a:pt x="140861" y="1041400"/>
                    </a:cubicBezTo>
                    <a:lnTo>
                      <a:pt x="64661" y="1066800"/>
                    </a:lnTo>
                    <a:lnTo>
                      <a:pt x="26561" y="1079500"/>
                    </a:lnTo>
                    <a:cubicBezTo>
                      <a:pt x="-13691" y="1139877"/>
                      <a:pt x="-3666" y="1103120"/>
                      <a:pt x="26561" y="1193800"/>
                    </a:cubicBezTo>
                    <a:lnTo>
                      <a:pt x="39261" y="1231900"/>
                    </a:lnTo>
                    <a:lnTo>
                      <a:pt x="51961" y="1270000"/>
                    </a:lnTo>
                    <a:cubicBezTo>
                      <a:pt x="47728" y="1282700"/>
                      <a:pt x="46687" y="1296961"/>
                      <a:pt x="39261" y="1308100"/>
                    </a:cubicBezTo>
                    <a:cubicBezTo>
                      <a:pt x="29298" y="1323044"/>
                      <a:pt x="-822" y="1328349"/>
                      <a:pt x="1161" y="1346200"/>
                    </a:cubicBezTo>
                    <a:cubicBezTo>
                      <a:pt x="4532" y="1376540"/>
                      <a:pt x="42308" y="1393440"/>
                      <a:pt x="51961" y="1422400"/>
                    </a:cubicBezTo>
                    <a:lnTo>
                      <a:pt x="77361" y="1498600"/>
                    </a:lnTo>
                    <a:cubicBezTo>
                      <a:pt x="81594" y="1511300"/>
                      <a:pt x="82635" y="1525561"/>
                      <a:pt x="90061" y="1536700"/>
                    </a:cubicBezTo>
                    <a:cubicBezTo>
                      <a:pt x="112639" y="1570567"/>
                      <a:pt x="119712" y="1586573"/>
                      <a:pt x="153561" y="1612900"/>
                    </a:cubicBezTo>
                    <a:cubicBezTo>
                      <a:pt x="177658" y="1631642"/>
                      <a:pt x="200801" y="1654047"/>
                      <a:pt x="229761" y="1663700"/>
                    </a:cubicBezTo>
                    <a:lnTo>
                      <a:pt x="305961" y="1689100"/>
                    </a:lnTo>
                    <a:cubicBezTo>
                      <a:pt x="318661" y="1693333"/>
                      <a:pt x="331074" y="1698553"/>
                      <a:pt x="344061" y="1701800"/>
                    </a:cubicBezTo>
                    <a:cubicBezTo>
                      <a:pt x="360337" y="1705869"/>
                      <a:pt x="414741" y="1718090"/>
                      <a:pt x="432961" y="1727200"/>
                    </a:cubicBezTo>
                    <a:cubicBezTo>
                      <a:pt x="461504" y="1741471"/>
                      <a:pt x="489099" y="1766625"/>
                      <a:pt x="509161" y="1790700"/>
                    </a:cubicBezTo>
                    <a:cubicBezTo>
                      <a:pt x="518932" y="1802426"/>
                      <a:pt x="521618" y="1820710"/>
                      <a:pt x="534561" y="1828800"/>
                    </a:cubicBezTo>
                    <a:cubicBezTo>
                      <a:pt x="557265" y="1842990"/>
                      <a:pt x="588484" y="1839348"/>
                      <a:pt x="610761" y="1854200"/>
                    </a:cubicBezTo>
                    <a:cubicBezTo>
                      <a:pt x="623461" y="1862667"/>
                      <a:pt x="637135" y="1869829"/>
                      <a:pt x="648861" y="1879600"/>
                    </a:cubicBezTo>
                    <a:cubicBezTo>
                      <a:pt x="683041" y="1908084"/>
                      <a:pt x="684520" y="1925082"/>
                      <a:pt x="725061" y="1943100"/>
                    </a:cubicBezTo>
                    <a:cubicBezTo>
                      <a:pt x="749527" y="1953974"/>
                      <a:pt x="778984" y="1953648"/>
                      <a:pt x="801261" y="1968500"/>
                    </a:cubicBezTo>
                    <a:cubicBezTo>
                      <a:pt x="826661" y="1985433"/>
                      <a:pt x="848501" y="2009647"/>
                      <a:pt x="877461" y="2019300"/>
                    </a:cubicBezTo>
                    <a:cubicBezTo>
                      <a:pt x="890161" y="2023533"/>
                      <a:pt x="903587" y="2026013"/>
                      <a:pt x="915561" y="2032000"/>
                    </a:cubicBezTo>
                    <a:cubicBezTo>
                      <a:pt x="929213" y="2038826"/>
                      <a:pt x="938935" y="2053384"/>
                      <a:pt x="953661" y="2057400"/>
                    </a:cubicBezTo>
                    <a:cubicBezTo>
                      <a:pt x="986589" y="2066380"/>
                      <a:pt x="1021528" y="2064910"/>
                      <a:pt x="1055261" y="2070100"/>
                    </a:cubicBezTo>
                    <a:cubicBezTo>
                      <a:pt x="1076596" y="2073382"/>
                      <a:pt x="1097594" y="2078567"/>
                      <a:pt x="1118761" y="2082800"/>
                    </a:cubicBezTo>
                    <a:cubicBezTo>
                      <a:pt x="1127228" y="2095500"/>
                      <a:pt x="1144161" y="2105636"/>
                      <a:pt x="1144161" y="2120900"/>
                    </a:cubicBezTo>
                    <a:cubicBezTo>
                      <a:pt x="1144161" y="2136164"/>
                      <a:pt x="1124960" y="2145052"/>
                      <a:pt x="1118761" y="2159000"/>
                    </a:cubicBezTo>
                    <a:cubicBezTo>
                      <a:pt x="1107887" y="2183466"/>
                      <a:pt x="1101828" y="2209800"/>
                      <a:pt x="1093361" y="2235200"/>
                    </a:cubicBezTo>
                    <a:cubicBezTo>
                      <a:pt x="1089128" y="2247900"/>
                      <a:pt x="1088087" y="2262161"/>
                      <a:pt x="1080661" y="2273300"/>
                    </a:cubicBezTo>
                    <a:lnTo>
                      <a:pt x="1055261" y="2311400"/>
                    </a:lnTo>
                    <a:cubicBezTo>
                      <a:pt x="1059494" y="2345267"/>
                      <a:pt x="1054099" y="2381811"/>
                      <a:pt x="1067961" y="2413000"/>
                    </a:cubicBezTo>
                    <a:cubicBezTo>
                      <a:pt x="1073398" y="2425233"/>
                      <a:pt x="1092993" y="2422796"/>
                      <a:pt x="1106061" y="2425700"/>
                    </a:cubicBezTo>
                    <a:cubicBezTo>
                      <a:pt x="1131198" y="2431286"/>
                      <a:pt x="1156668" y="2435556"/>
                      <a:pt x="1182261" y="2438400"/>
                    </a:cubicBezTo>
                    <a:cubicBezTo>
                      <a:pt x="1232925" y="2444029"/>
                      <a:pt x="1283861" y="2446867"/>
                      <a:pt x="1334661" y="2451100"/>
                    </a:cubicBezTo>
                    <a:cubicBezTo>
                      <a:pt x="1419790" y="2479476"/>
                      <a:pt x="1447378" y="2493961"/>
                      <a:pt x="1575961" y="2451100"/>
                    </a:cubicBezTo>
                    <a:cubicBezTo>
                      <a:pt x="1598327" y="2443645"/>
                      <a:pt x="1539041" y="2363970"/>
                      <a:pt x="1537861" y="2362200"/>
                    </a:cubicBezTo>
                    <a:cubicBezTo>
                      <a:pt x="1628541" y="2331973"/>
                      <a:pt x="1591784" y="2351652"/>
                      <a:pt x="1652161" y="2311400"/>
                    </a:cubicBezTo>
                    <a:cubicBezTo>
                      <a:pt x="1666016" y="2290618"/>
                      <a:pt x="1684873" y="2251748"/>
                      <a:pt x="1715661" y="2247900"/>
                    </a:cubicBezTo>
                    <a:cubicBezTo>
                      <a:pt x="1762428" y="2242054"/>
                      <a:pt x="1812002" y="2283290"/>
                      <a:pt x="1855361" y="2286000"/>
                    </a:cubicBezTo>
                    <a:lnTo>
                      <a:pt x="2058561" y="2298700"/>
                    </a:lnTo>
                    <a:cubicBezTo>
                      <a:pt x="2071261" y="2307167"/>
                      <a:pt x="2084935" y="2314329"/>
                      <a:pt x="2096661" y="2324100"/>
                    </a:cubicBezTo>
                    <a:cubicBezTo>
                      <a:pt x="2110459" y="2335598"/>
                      <a:pt x="2119817" y="2352237"/>
                      <a:pt x="2134761" y="2362200"/>
                    </a:cubicBezTo>
                    <a:cubicBezTo>
                      <a:pt x="2145900" y="2369626"/>
                      <a:pt x="2160161" y="2370667"/>
                      <a:pt x="2172861" y="2374900"/>
                    </a:cubicBezTo>
                    <a:cubicBezTo>
                      <a:pt x="2181328" y="2391833"/>
                      <a:pt x="2195584" y="2406958"/>
                      <a:pt x="2198261" y="2425700"/>
                    </a:cubicBezTo>
                    <a:cubicBezTo>
                      <a:pt x="2200154" y="2438952"/>
                      <a:pt x="2185561" y="2450413"/>
                      <a:pt x="2185561" y="2463800"/>
                    </a:cubicBezTo>
                    <a:cubicBezTo>
                      <a:pt x="2185561" y="2485386"/>
                      <a:pt x="2194028" y="2506133"/>
                      <a:pt x="2198261" y="2527300"/>
                    </a:cubicBezTo>
                    <a:cubicBezTo>
                      <a:pt x="2202494" y="2573867"/>
                      <a:pt x="2168506" y="2647405"/>
                      <a:pt x="2210961" y="2667000"/>
                    </a:cubicBezTo>
                    <a:cubicBezTo>
                      <a:pt x="2307130" y="2711386"/>
                      <a:pt x="2423608" y="2664721"/>
                      <a:pt x="2528461" y="2679700"/>
                    </a:cubicBezTo>
                    <a:cubicBezTo>
                      <a:pt x="2546241" y="2682240"/>
                      <a:pt x="2552763" y="2706302"/>
                      <a:pt x="2566561" y="2717800"/>
                    </a:cubicBezTo>
                    <a:cubicBezTo>
                      <a:pt x="2578287" y="2727571"/>
                      <a:pt x="2591961" y="2734733"/>
                      <a:pt x="2604661" y="2743200"/>
                    </a:cubicBezTo>
                    <a:cubicBezTo>
                      <a:pt x="2626980" y="2810157"/>
                      <a:pt x="2602610" y="2755979"/>
                      <a:pt x="2655461" y="2819400"/>
                    </a:cubicBezTo>
                    <a:cubicBezTo>
                      <a:pt x="2688577" y="2859139"/>
                      <a:pt x="2686596" y="2896556"/>
                      <a:pt x="2757061" y="2908300"/>
                    </a:cubicBezTo>
                    <a:cubicBezTo>
                      <a:pt x="2782461" y="2912533"/>
                      <a:pt x="2808124" y="2915414"/>
                      <a:pt x="2833261" y="2921000"/>
                    </a:cubicBezTo>
                    <a:cubicBezTo>
                      <a:pt x="2846329" y="2923904"/>
                      <a:pt x="2858489" y="2930022"/>
                      <a:pt x="2871361" y="2933700"/>
                    </a:cubicBezTo>
                    <a:cubicBezTo>
                      <a:pt x="2982989" y="2965594"/>
                      <a:pt x="2868910" y="2928650"/>
                      <a:pt x="2960261" y="2959100"/>
                    </a:cubicBezTo>
                    <a:lnTo>
                      <a:pt x="3087261" y="2946400"/>
                    </a:lnTo>
                    <a:cubicBezTo>
                      <a:pt x="3121182" y="2942631"/>
                      <a:pt x="3154731" y="2933700"/>
                      <a:pt x="3188861" y="2933700"/>
                    </a:cubicBezTo>
                    <a:cubicBezTo>
                      <a:pt x="3206315" y="2933700"/>
                      <a:pt x="3222728" y="2942167"/>
                      <a:pt x="3239661" y="2946400"/>
                    </a:cubicBezTo>
                    <a:cubicBezTo>
                      <a:pt x="3234985" y="3016543"/>
                      <a:pt x="3260095" y="3116466"/>
                      <a:pt x="3201561" y="3175000"/>
                    </a:cubicBezTo>
                    <a:cubicBezTo>
                      <a:pt x="3190768" y="3185793"/>
                      <a:pt x="3176161" y="3191933"/>
                      <a:pt x="3163461" y="3200400"/>
                    </a:cubicBezTo>
                    <a:cubicBezTo>
                      <a:pt x="3159228" y="3213100"/>
                      <a:pt x="3144774" y="3226526"/>
                      <a:pt x="3150761" y="3238500"/>
                    </a:cubicBezTo>
                    <a:cubicBezTo>
                      <a:pt x="3154699" y="3246376"/>
                      <a:pt x="3226547" y="3293257"/>
                      <a:pt x="3239661" y="3302000"/>
                    </a:cubicBezTo>
                    <a:cubicBezTo>
                      <a:pt x="3345494" y="3297767"/>
                      <a:pt x="3451512" y="3296846"/>
                      <a:pt x="3557161" y="3289300"/>
                    </a:cubicBezTo>
                    <a:cubicBezTo>
                      <a:pt x="3615018" y="3285167"/>
                      <a:pt x="3582148" y="3266952"/>
                      <a:pt x="3633361" y="3238500"/>
                    </a:cubicBezTo>
                    <a:cubicBezTo>
                      <a:pt x="3656766" y="3225497"/>
                      <a:pt x="3709561" y="3213100"/>
                      <a:pt x="3709561" y="3213100"/>
                    </a:cubicBezTo>
                    <a:cubicBezTo>
                      <a:pt x="3782354" y="3322289"/>
                      <a:pt x="3695081" y="3184140"/>
                      <a:pt x="3747661" y="3289300"/>
                    </a:cubicBezTo>
                    <a:cubicBezTo>
                      <a:pt x="3784767" y="3363513"/>
                      <a:pt x="3764480" y="3291016"/>
                      <a:pt x="3785761" y="3365500"/>
                    </a:cubicBezTo>
                    <a:cubicBezTo>
                      <a:pt x="3824148" y="3499855"/>
                      <a:pt x="3763500" y="3311416"/>
                      <a:pt x="3823861" y="3492500"/>
                    </a:cubicBezTo>
                    <a:cubicBezTo>
                      <a:pt x="3828094" y="3505200"/>
                      <a:pt x="3829135" y="3519461"/>
                      <a:pt x="3836561" y="3530600"/>
                    </a:cubicBezTo>
                    <a:cubicBezTo>
                      <a:pt x="3855303" y="3558713"/>
                      <a:pt x="3870725" y="3587243"/>
                      <a:pt x="3900061" y="3606800"/>
                    </a:cubicBezTo>
                    <a:cubicBezTo>
                      <a:pt x="3911200" y="3614226"/>
                      <a:pt x="3924956" y="3617299"/>
                      <a:pt x="3938161" y="3619500"/>
                    </a:cubicBezTo>
                    <a:cubicBezTo>
                      <a:pt x="4001351" y="3630032"/>
                      <a:pt x="4065161" y="3636433"/>
                      <a:pt x="4128661" y="3644900"/>
                    </a:cubicBezTo>
                    <a:cubicBezTo>
                      <a:pt x="4159111" y="3736251"/>
                      <a:pt x="4122167" y="3622172"/>
                      <a:pt x="4154061" y="3733800"/>
                    </a:cubicBezTo>
                    <a:cubicBezTo>
                      <a:pt x="4157739" y="3746672"/>
                      <a:pt x="4160260" y="3760198"/>
                      <a:pt x="4166761" y="3771900"/>
                    </a:cubicBezTo>
                    <a:cubicBezTo>
                      <a:pt x="4204738" y="3840258"/>
                      <a:pt x="4209381" y="3839920"/>
                      <a:pt x="4255661" y="3886200"/>
                    </a:cubicBezTo>
                    <a:cubicBezTo>
                      <a:pt x="4272594" y="3881967"/>
                      <a:pt x="4291306" y="3882160"/>
                      <a:pt x="4306461" y="3873500"/>
                    </a:cubicBezTo>
                    <a:cubicBezTo>
                      <a:pt x="4398507" y="3820902"/>
                      <a:pt x="4274615" y="3833315"/>
                      <a:pt x="4420761" y="3784600"/>
                    </a:cubicBezTo>
                    <a:cubicBezTo>
                      <a:pt x="4559712" y="3738283"/>
                      <a:pt x="4349245" y="3812152"/>
                      <a:pt x="4496961" y="3746500"/>
                    </a:cubicBezTo>
                    <a:cubicBezTo>
                      <a:pt x="4521427" y="3735626"/>
                      <a:pt x="4547761" y="3729567"/>
                      <a:pt x="4573161" y="3721100"/>
                    </a:cubicBezTo>
                    <a:cubicBezTo>
                      <a:pt x="4585861" y="3716867"/>
                      <a:pt x="4597977" y="3710060"/>
                      <a:pt x="4611261" y="3708400"/>
                    </a:cubicBezTo>
                    <a:lnTo>
                      <a:pt x="4712861" y="3695700"/>
                    </a:lnTo>
                    <a:cubicBezTo>
                      <a:pt x="4829422" y="3656846"/>
                      <a:pt x="4762420" y="3672964"/>
                      <a:pt x="4916061" y="3657600"/>
                    </a:cubicBezTo>
                    <a:cubicBezTo>
                      <a:pt x="4931042" y="3647613"/>
                      <a:pt x="4969727" y="3616996"/>
                      <a:pt x="4992261" y="3619500"/>
                    </a:cubicBezTo>
                    <a:cubicBezTo>
                      <a:pt x="5018871" y="3622457"/>
                      <a:pt x="5068461" y="3644900"/>
                      <a:pt x="5068461" y="3644900"/>
                    </a:cubicBezTo>
                    <a:cubicBezTo>
                      <a:pt x="5097727" y="3640022"/>
                      <a:pt x="5151497" y="3635132"/>
                      <a:pt x="5182761" y="3619500"/>
                    </a:cubicBezTo>
                    <a:cubicBezTo>
                      <a:pt x="5196413" y="3612674"/>
                      <a:pt x="5206381" y="3598927"/>
                      <a:pt x="5220861" y="3594100"/>
                    </a:cubicBezTo>
                    <a:cubicBezTo>
                      <a:pt x="5245290" y="3585957"/>
                      <a:pt x="5271726" y="3586006"/>
                      <a:pt x="5297061" y="3581400"/>
                    </a:cubicBezTo>
                    <a:cubicBezTo>
                      <a:pt x="5425058" y="3558128"/>
                      <a:pt x="5290080" y="3577510"/>
                      <a:pt x="5462161" y="3556000"/>
                    </a:cubicBezTo>
                    <a:cubicBezTo>
                      <a:pt x="5552841" y="3525773"/>
                      <a:pt x="5516084" y="3545452"/>
                      <a:pt x="5576461" y="3505200"/>
                    </a:cubicBezTo>
                    <a:cubicBezTo>
                      <a:pt x="5584928" y="3492500"/>
                      <a:pt x="5588918" y="3475190"/>
                      <a:pt x="5601861" y="3467100"/>
                    </a:cubicBezTo>
                    <a:cubicBezTo>
                      <a:pt x="5643184" y="3441273"/>
                      <a:pt x="5722300" y="3435380"/>
                      <a:pt x="5766961" y="3429000"/>
                    </a:cubicBezTo>
                    <a:cubicBezTo>
                      <a:pt x="5792361" y="3433233"/>
                      <a:pt x="5818732" y="3433557"/>
                      <a:pt x="5843161" y="3441700"/>
                    </a:cubicBezTo>
                    <a:cubicBezTo>
                      <a:pt x="5857641" y="3446527"/>
                      <a:pt x="5866151" y="3464941"/>
                      <a:pt x="5881261" y="3467100"/>
                    </a:cubicBezTo>
                    <a:cubicBezTo>
                      <a:pt x="5898540" y="3469568"/>
                      <a:pt x="5915128" y="3458633"/>
                      <a:pt x="5932061" y="3454400"/>
                    </a:cubicBezTo>
                    <a:cubicBezTo>
                      <a:pt x="5936294" y="3441700"/>
                      <a:pt x="5944761" y="3429687"/>
                      <a:pt x="5944761" y="3416300"/>
                    </a:cubicBezTo>
                    <a:cubicBezTo>
                      <a:pt x="5944761" y="3341143"/>
                      <a:pt x="5931470" y="3273055"/>
                      <a:pt x="5919361" y="3200400"/>
                    </a:cubicBezTo>
                    <a:cubicBezTo>
                      <a:pt x="5927828" y="3187700"/>
                      <a:pt x="5937935" y="3175952"/>
                      <a:pt x="5944761" y="3162300"/>
                    </a:cubicBezTo>
                    <a:cubicBezTo>
                      <a:pt x="5963706" y="3124410"/>
                      <a:pt x="5967396" y="3054397"/>
                      <a:pt x="5970161" y="3022600"/>
                    </a:cubicBezTo>
                    <a:cubicBezTo>
                      <a:pt x="5975674" y="2959198"/>
                      <a:pt x="5972935" y="2894962"/>
                      <a:pt x="5982861" y="2832100"/>
                    </a:cubicBezTo>
                    <a:cubicBezTo>
                      <a:pt x="5989067" y="2792795"/>
                      <a:pt x="6018737" y="2776778"/>
                      <a:pt x="6033661" y="2743200"/>
                    </a:cubicBezTo>
                    <a:cubicBezTo>
                      <a:pt x="6044535" y="2718734"/>
                      <a:pt x="6059061" y="2667000"/>
                      <a:pt x="6059061" y="2667000"/>
                    </a:cubicBezTo>
                    <a:cubicBezTo>
                      <a:pt x="6105628" y="2671233"/>
                      <a:pt x="6152472" y="2673087"/>
                      <a:pt x="6198761" y="2679700"/>
                    </a:cubicBezTo>
                    <a:cubicBezTo>
                      <a:pt x="6212013" y="2681593"/>
                      <a:pt x="6224432" y="2697372"/>
                      <a:pt x="6236861" y="2692400"/>
                    </a:cubicBezTo>
                    <a:cubicBezTo>
                      <a:pt x="6251033" y="2686731"/>
                      <a:pt x="6253794" y="2667000"/>
                      <a:pt x="6262261" y="2654300"/>
                    </a:cubicBezTo>
                    <a:cubicBezTo>
                      <a:pt x="6266494" y="2628900"/>
                      <a:pt x="6252603" y="2590876"/>
                      <a:pt x="6274961" y="2578100"/>
                    </a:cubicBezTo>
                    <a:cubicBezTo>
                      <a:pt x="6298207" y="2564816"/>
                      <a:pt x="6324480" y="2601277"/>
                      <a:pt x="6351161" y="2603500"/>
                    </a:cubicBezTo>
                    <a:lnTo>
                      <a:pt x="6503561" y="2616200"/>
                    </a:lnTo>
                    <a:cubicBezTo>
                      <a:pt x="6506111" y="2639146"/>
                      <a:pt x="6512463" y="2742804"/>
                      <a:pt x="6528961" y="2781300"/>
                    </a:cubicBezTo>
                    <a:cubicBezTo>
                      <a:pt x="6553894" y="2839476"/>
                      <a:pt x="6546804" y="2806735"/>
                      <a:pt x="6592461" y="2832100"/>
                    </a:cubicBezTo>
                    <a:cubicBezTo>
                      <a:pt x="6619146" y="2846925"/>
                      <a:pt x="6643261" y="2865967"/>
                      <a:pt x="6668661" y="2882900"/>
                    </a:cubicBezTo>
                    <a:cubicBezTo>
                      <a:pt x="6681361" y="2891367"/>
                      <a:pt x="6692281" y="2903473"/>
                      <a:pt x="6706761" y="2908300"/>
                    </a:cubicBezTo>
                    <a:lnTo>
                      <a:pt x="6744861" y="2921000"/>
                    </a:lnTo>
                    <a:cubicBezTo>
                      <a:pt x="6749094" y="2882900"/>
                      <a:pt x="6736980" y="2839041"/>
                      <a:pt x="6757561" y="2806700"/>
                    </a:cubicBezTo>
                    <a:cubicBezTo>
                      <a:pt x="6771935" y="2784112"/>
                      <a:pt x="6833761" y="2781300"/>
                      <a:pt x="6833761" y="2781300"/>
                    </a:cubicBezTo>
                    <a:cubicBezTo>
                      <a:pt x="6854928" y="2785533"/>
                      <a:pt x="6877050" y="2786421"/>
                      <a:pt x="6897261" y="2794000"/>
                    </a:cubicBezTo>
                    <a:cubicBezTo>
                      <a:pt x="6911553" y="2799359"/>
                      <a:pt x="6920251" y="2817241"/>
                      <a:pt x="6935361" y="2819400"/>
                    </a:cubicBezTo>
                    <a:cubicBezTo>
                      <a:pt x="6952640" y="2821868"/>
                      <a:pt x="6969228" y="2810933"/>
                      <a:pt x="6986161" y="2806700"/>
                    </a:cubicBezTo>
                    <a:lnTo>
                      <a:pt x="7138561" y="2705100"/>
                    </a:lnTo>
                    <a:cubicBezTo>
                      <a:pt x="7151261" y="2696633"/>
                      <a:pt x="7161694" y="2682693"/>
                      <a:pt x="7176661" y="2679700"/>
                    </a:cubicBezTo>
                    <a:lnTo>
                      <a:pt x="7240161" y="2667000"/>
                    </a:lnTo>
                    <a:cubicBezTo>
                      <a:pt x="7235928" y="2650067"/>
                      <a:pt x="7237143" y="2630723"/>
                      <a:pt x="7227461" y="2616200"/>
                    </a:cubicBezTo>
                    <a:cubicBezTo>
                      <a:pt x="7199463" y="2574202"/>
                      <a:pt x="7099053" y="2580766"/>
                      <a:pt x="7075061" y="2578100"/>
                    </a:cubicBezTo>
                    <a:cubicBezTo>
                      <a:pt x="7079294" y="2544233"/>
                      <a:pt x="7075085" y="2508189"/>
                      <a:pt x="7087761" y="2476500"/>
                    </a:cubicBezTo>
                    <a:cubicBezTo>
                      <a:pt x="7093430" y="2462328"/>
                      <a:pt x="7114135" y="2460871"/>
                      <a:pt x="7125861" y="2451100"/>
                    </a:cubicBezTo>
                    <a:cubicBezTo>
                      <a:pt x="7139659" y="2439602"/>
                      <a:pt x="7148261" y="2421722"/>
                      <a:pt x="7163961" y="2413000"/>
                    </a:cubicBezTo>
                    <a:cubicBezTo>
                      <a:pt x="7187366" y="2399997"/>
                      <a:pt x="7217884" y="2402452"/>
                      <a:pt x="7240161" y="2387600"/>
                    </a:cubicBezTo>
                    <a:lnTo>
                      <a:pt x="7278261" y="2362200"/>
                    </a:lnTo>
                    <a:cubicBezTo>
                      <a:pt x="7286728" y="2349500"/>
                      <a:pt x="7297648" y="2338129"/>
                      <a:pt x="7303661" y="2324100"/>
                    </a:cubicBezTo>
                    <a:cubicBezTo>
                      <a:pt x="7310537" y="2308057"/>
                      <a:pt x="7311566" y="2290083"/>
                      <a:pt x="7316361" y="2273300"/>
                    </a:cubicBezTo>
                    <a:cubicBezTo>
                      <a:pt x="7320039" y="2260428"/>
                      <a:pt x="7324828" y="2247900"/>
                      <a:pt x="7329061" y="2235200"/>
                    </a:cubicBezTo>
                    <a:cubicBezTo>
                      <a:pt x="7325303" y="2212655"/>
                      <a:pt x="7323857" y="2139698"/>
                      <a:pt x="7290961" y="2120900"/>
                    </a:cubicBezTo>
                    <a:cubicBezTo>
                      <a:pt x="7272219" y="2110190"/>
                      <a:pt x="7248628" y="2112433"/>
                      <a:pt x="7227461" y="2108200"/>
                    </a:cubicBezTo>
                    <a:cubicBezTo>
                      <a:pt x="7231694" y="2082800"/>
                      <a:pt x="7232018" y="2056429"/>
                      <a:pt x="7240161" y="2032000"/>
                    </a:cubicBezTo>
                    <a:cubicBezTo>
                      <a:pt x="7250672" y="2000468"/>
                      <a:pt x="7284012" y="1979379"/>
                      <a:pt x="7303661" y="1955800"/>
                    </a:cubicBezTo>
                    <a:cubicBezTo>
                      <a:pt x="7331016" y="1922974"/>
                      <a:pt x="7329033" y="1917785"/>
                      <a:pt x="7341761" y="1879600"/>
                    </a:cubicBezTo>
                    <a:cubicBezTo>
                      <a:pt x="7329061" y="1875367"/>
                      <a:pt x="7315635" y="1872887"/>
                      <a:pt x="7303661" y="1866900"/>
                    </a:cubicBezTo>
                    <a:cubicBezTo>
                      <a:pt x="7290009" y="1860074"/>
                      <a:pt x="7280041" y="1846327"/>
                      <a:pt x="7265561" y="1841500"/>
                    </a:cubicBezTo>
                    <a:cubicBezTo>
                      <a:pt x="7241132" y="1833357"/>
                      <a:pt x="7214498" y="1834386"/>
                      <a:pt x="7189361" y="1828800"/>
                    </a:cubicBezTo>
                    <a:cubicBezTo>
                      <a:pt x="7176293" y="1825896"/>
                      <a:pt x="7163961" y="1820333"/>
                      <a:pt x="7151261" y="1816100"/>
                    </a:cubicBezTo>
                    <a:cubicBezTo>
                      <a:pt x="7122675" y="1730342"/>
                      <a:pt x="7117519" y="1730903"/>
                      <a:pt x="7151261" y="1587500"/>
                    </a:cubicBezTo>
                    <a:cubicBezTo>
                      <a:pt x="7154757" y="1572642"/>
                      <a:pt x="7175413" y="1568299"/>
                      <a:pt x="7189361" y="1562100"/>
                    </a:cubicBezTo>
                    <a:cubicBezTo>
                      <a:pt x="7213827" y="1551226"/>
                      <a:pt x="7265561" y="1536700"/>
                      <a:pt x="7265561" y="1536700"/>
                    </a:cubicBezTo>
                    <a:cubicBezTo>
                      <a:pt x="7274028" y="1524000"/>
                      <a:pt x="7284762" y="1512548"/>
                      <a:pt x="7290961" y="1498600"/>
                    </a:cubicBezTo>
                    <a:cubicBezTo>
                      <a:pt x="7301835" y="1474134"/>
                      <a:pt x="7301509" y="1444677"/>
                      <a:pt x="7316361" y="1422400"/>
                    </a:cubicBezTo>
                    <a:cubicBezTo>
                      <a:pt x="7356613" y="1362023"/>
                      <a:pt x="7336934" y="1398780"/>
                      <a:pt x="7367161" y="1308100"/>
                    </a:cubicBezTo>
                    <a:lnTo>
                      <a:pt x="7392561" y="1231900"/>
                    </a:lnTo>
                    <a:cubicBezTo>
                      <a:pt x="7396794" y="1219200"/>
                      <a:pt x="7397835" y="1204939"/>
                      <a:pt x="7405261" y="1193800"/>
                    </a:cubicBezTo>
                    <a:cubicBezTo>
                      <a:pt x="7422194" y="1168400"/>
                      <a:pt x="7434475" y="1139186"/>
                      <a:pt x="7456061" y="1117600"/>
                    </a:cubicBezTo>
                    <a:lnTo>
                      <a:pt x="7532261" y="1041400"/>
                    </a:lnTo>
                    <a:cubicBezTo>
                      <a:pt x="7536494" y="1028700"/>
                      <a:pt x="7538319" y="1014923"/>
                      <a:pt x="7544961" y="1003300"/>
                    </a:cubicBezTo>
                    <a:cubicBezTo>
                      <a:pt x="7590456" y="923683"/>
                      <a:pt x="7576770" y="984032"/>
                      <a:pt x="7595761" y="914400"/>
                    </a:cubicBezTo>
                    <a:cubicBezTo>
                      <a:pt x="7604946" y="880721"/>
                      <a:pt x="7614315" y="847031"/>
                      <a:pt x="7621161" y="812800"/>
                    </a:cubicBezTo>
                    <a:cubicBezTo>
                      <a:pt x="7625394" y="791633"/>
                      <a:pt x="7628181" y="770125"/>
                      <a:pt x="7633861" y="749300"/>
                    </a:cubicBezTo>
                    <a:cubicBezTo>
                      <a:pt x="7640906" y="723469"/>
                      <a:pt x="7654859" y="699510"/>
                      <a:pt x="7659261" y="673100"/>
                    </a:cubicBezTo>
                    <a:cubicBezTo>
                      <a:pt x="7684147" y="523783"/>
                      <a:pt x="7659400" y="659772"/>
                      <a:pt x="7684661" y="546100"/>
                    </a:cubicBezTo>
                    <a:cubicBezTo>
                      <a:pt x="7705095" y="454148"/>
                      <a:pt x="7687367" y="512583"/>
                      <a:pt x="7710061" y="444500"/>
                    </a:cubicBezTo>
                    <a:cubicBezTo>
                      <a:pt x="7715161" y="408797"/>
                      <a:pt x="7735892" y="343546"/>
                      <a:pt x="7710061" y="304800"/>
                    </a:cubicBezTo>
                    <a:cubicBezTo>
                      <a:pt x="7701594" y="292100"/>
                      <a:pt x="7685909" y="285599"/>
                      <a:pt x="7671961" y="279400"/>
                    </a:cubicBezTo>
                    <a:cubicBezTo>
                      <a:pt x="7647495" y="268526"/>
                      <a:pt x="7595761" y="254000"/>
                      <a:pt x="7595761" y="254000"/>
                    </a:cubicBezTo>
                    <a:cubicBezTo>
                      <a:pt x="7583061" y="241300"/>
                      <a:pt x="7562595" y="233169"/>
                      <a:pt x="7557661" y="215900"/>
                    </a:cubicBezTo>
                    <a:cubicBezTo>
                      <a:pt x="7555208" y="207313"/>
                      <a:pt x="7578954" y="139322"/>
                      <a:pt x="7583061" y="127000"/>
                    </a:cubicBezTo>
                    <a:cubicBezTo>
                      <a:pt x="7574695" y="101901"/>
                      <a:pt x="7567342" y="68705"/>
                      <a:pt x="7544961" y="50800"/>
                    </a:cubicBezTo>
                    <a:cubicBezTo>
                      <a:pt x="7534508" y="42437"/>
                      <a:pt x="7519561" y="42333"/>
                      <a:pt x="7506861" y="38100"/>
                    </a:cubicBezTo>
                    <a:cubicBezTo>
                      <a:pt x="7321099" y="58740"/>
                      <a:pt x="7449238" y="36421"/>
                      <a:pt x="7354461" y="63500"/>
                    </a:cubicBezTo>
                    <a:cubicBezTo>
                      <a:pt x="7335472" y="68925"/>
                      <a:pt x="7285861" y="78750"/>
                      <a:pt x="7265561" y="88900"/>
                    </a:cubicBezTo>
                    <a:cubicBezTo>
                      <a:pt x="7138016" y="152673"/>
                      <a:pt x="7332518" y="72904"/>
                      <a:pt x="7176661" y="139700"/>
                    </a:cubicBezTo>
                    <a:cubicBezTo>
                      <a:pt x="7164356" y="144973"/>
                      <a:pt x="7150535" y="146413"/>
                      <a:pt x="7138561" y="152400"/>
                    </a:cubicBezTo>
                    <a:cubicBezTo>
                      <a:pt x="7040084" y="201639"/>
                      <a:pt x="7158126" y="158578"/>
                      <a:pt x="7062361" y="190500"/>
                    </a:cubicBezTo>
                    <a:cubicBezTo>
                      <a:pt x="7053894" y="203200"/>
                      <a:pt x="7051769" y="224898"/>
                      <a:pt x="7036961" y="228600"/>
                    </a:cubicBezTo>
                    <a:cubicBezTo>
                      <a:pt x="7011417" y="234986"/>
                      <a:pt x="6951990" y="212976"/>
                      <a:pt x="6922661" y="203200"/>
                    </a:cubicBezTo>
                    <a:cubicBezTo>
                      <a:pt x="6901494" y="207433"/>
                      <a:pt x="6877903" y="205190"/>
                      <a:pt x="6859161" y="215900"/>
                    </a:cubicBezTo>
                    <a:cubicBezTo>
                      <a:pt x="6838886" y="227486"/>
                      <a:pt x="6827580" y="272544"/>
                      <a:pt x="6821061" y="292100"/>
                    </a:cubicBezTo>
                    <a:cubicBezTo>
                      <a:pt x="6816828" y="325967"/>
                      <a:pt x="6822223" y="362511"/>
                      <a:pt x="6808361" y="393700"/>
                    </a:cubicBezTo>
                    <a:cubicBezTo>
                      <a:pt x="6802924" y="405933"/>
                      <a:pt x="6782235" y="400413"/>
                      <a:pt x="6770261" y="406400"/>
                    </a:cubicBezTo>
                    <a:cubicBezTo>
                      <a:pt x="6756609" y="413226"/>
                      <a:pt x="6744861" y="423333"/>
                      <a:pt x="6732161" y="431800"/>
                    </a:cubicBezTo>
                    <a:cubicBezTo>
                      <a:pt x="6655961" y="427567"/>
                      <a:pt x="6578396" y="434067"/>
                      <a:pt x="6503561" y="419100"/>
                    </a:cubicBezTo>
                    <a:cubicBezTo>
                      <a:pt x="6473685" y="413125"/>
                      <a:pt x="6470552" y="325136"/>
                      <a:pt x="6465461" y="317500"/>
                    </a:cubicBezTo>
                    <a:cubicBezTo>
                      <a:pt x="6458035" y="306361"/>
                      <a:pt x="6439548" y="310340"/>
                      <a:pt x="6427361" y="304800"/>
                    </a:cubicBezTo>
                    <a:cubicBezTo>
                      <a:pt x="6392891" y="289132"/>
                      <a:pt x="6357266" y="275003"/>
                      <a:pt x="6325761" y="254000"/>
                    </a:cubicBezTo>
                    <a:cubicBezTo>
                      <a:pt x="6313061" y="245533"/>
                      <a:pt x="6302141" y="233427"/>
                      <a:pt x="6287661" y="228600"/>
                    </a:cubicBezTo>
                    <a:cubicBezTo>
                      <a:pt x="6263232" y="220457"/>
                      <a:pt x="6236861" y="220133"/>
                      <a:pt x="6211461" y="215900"/>
                    </a:cubicBezTo>
                    <a:cubicBezTo>
                      <a:pt x="6177594" y="220133"/>
                      <a:pt x="6143234" y="221449"/>
                      <a:pt x="6109861" y="228600"/>
                    </a:cubicBezTo>
                    <a:cubicBezTo>
                      <a:pt x="6057276" y="239868"/>
                      <a:pt x="5995993" y="266268"/>
                      <a:pt x="5957461" y="304800"/>
                    </a:cubicBezTo>
                    <a:lnTo>
                      <a:pt x="5919361" y="342900"/>
                    </a:lnTo>
                    <a:cubicBezTo>
                      <a:pt x="5745029" y="317995"/>
                      <a:pt x="5882923" y="360229"/>
                      <a:pt x="5805061" y="292100"/>
                    </a:cubicBezTo>
                    <a:cubicBezTo>
                      <a:pt x="5782087" y="271998"/>
                      <a:pt x="5728861" y="241300"/>
                      <a:pt x="5728861" y="241300"/>
                    </a:cubicBezTo>
                    <a:cubicBezTo>
                      <a:pt x="5681929" y="170902"/>
                      <a:pt x="5730313" y="226584"/>
                      <a:pt x="5665361" y="190500"/>
                    </a:cubicBezTo>
                    <a:cubicBezTo>
                      <a:pt x="5638676" y="175675"/>
                      <a:pt x="5614561" y="156633"/>
                      <a:pt x="5589161" y="139700"/>
                    </a:cubicBezTo>
                    <a:cubicBezTo>
                      <a:pt x="5576461" y="131233"/>
                      <a:pt x="5565541" y="119127"/>
                      <a:pt x="5551061" y="114300"/>
                    </a:cubicBezTo>
                    <a:cubicBezTo>
                      <a:pt x="5538361" y="110067"/>
                      <a:pt x="5524935" y="107587"/>
                      <a:pt x="5512961" y="101600"/>
                    </a:cubicBezTo>
                    <a:cubicBezTo>
                      <a:pt x="5499309" y="94774"/>
                      <a:pt x="5489938" y="78581"/>
                      <a:pt x="5474861" y="76200"/>
                    </a:cubicBezTo>
                    <a:cubicBezTo>
                      <a:pt x="5407826" y="65616"/>
                      <a:pt x="5339394" y="67733"/>
                      <a:pt x="5271661" y="63500"/>
                    </a:cubicBezTo>
                    <a:lnTo>
                      <a:pt x="5195461" y="50800"/>
                    </a:lnTo>
                    <a:cubicBezTo>
                      <a:pt x="5174223" y="46939"/>
                      <a:pt x="5153330" y="41153"/>
                      <a:pt x="5131961" y="38100"/>
                    </a:cubicBezTo>
                    <a:cubicBezTo>
                      <a:pt x="5094012" y="32679"/>
                      <a:pt x="5055761" y="29633"/>
                      <a:pt x="5017661" y="25400"/>
                    </a:cubicBezTo>
                    <a:cubicBezTo>
                      <a:pt x="4992261" y="33867"/>
                      <a:pt x="4963248" y="35238"/>
                      <a:pt x="4941461" y="50800"/>
                    </a:cubicBezTo>
                    <a:cubicBezTo>
                      <a:pt x="4930568" y="58581"/>
                      <a:pt x="4930797" y="75669"/>
                      <a:pt x="4928761" y="88900"/>
                    </a:cubicBezTo>
                    <a:cubicBezTo>
                      <a:pt x="4922292" y="130950"/>
                      <a:pt x="4920294" y="173567"/>
                      <a:pt x="4916061" y="215900"/>
                    </a:cubicBezTo>
                    <a:cubicBezTo>
                      <a:pt x="4831394" y="211667"/>
                      <a:pt x="4746515" y="210544"/>
                      <a:pt x="4662061" y="203200"/>
                    </a:cubicBezTo>
                    <a:cubicBezTo>
                      <a:pt x="4581482" y="196193"/>
                      <a:pt x="4666440" y="176340"/>
                      <a:pt x="4585861" y="203200"/>
                    </a:cubicBezTo>
                    <a:cubicBezTo>
                      <a:pt x="4581628" y="215900"/>
                      <a:pt x="4581524" y="230847"/>
                      <a:pt x="4573161" y="241300"/>
                    </a:cubicBezTo>
                    <a:cubicBezTo>
                      <a:pt x="4536542" y="287074"/>
                      <a:pt x="4498421" y="261466"/>
                      <a:pt x="4446161" y="254000"/>
                    </a:cubicBezTo>
                    <a:cubicBezTo>
                      <a:pt x="4429228" y="245533"/>
                      <a:pt x="4411799" y="237993"/>
                      <a:pt x="4395361" y="228600"/>
                    </a:cubicBezTo>
                    <a:cubicBezTo>
                      <a:pt x="4382109" y="221027"/>
                      <a:pt x="4371209" y="209399"/>
                      <a:pt x="4357261" y="203200"/>
                    </a:cubicBezTo>
                    <a:cubicBezTo>
                      <a:pt x="4332795" y="192326"/>
                      <a:pt x="4281061" y="177800"/>
                      <a:pt x="4281061" y="177800"/>
                    </a:cubicBezTo>
                    <a:cubicBezTo>
                      <a:pt x="4219712" y="193137"/>
                      <a:pt x="4189099" y="207055"/>
                      <a:pt x="4115961" y="177800"/>
                    </a:cubicBezTo>
                    <a:cubicBezTo>
                      <a:pt x="4103532" y="172828"/>
                      <a:pt x="4107494" y="152400"/>
                      <a:pt x="4103261" y="139700"/>
                    </a:cubicBezTo>
                    <a:cubicBezTo>
                      <a:pt x="4099028" y="110067"/>
                      <a:pt x="4096432" y="80153"/>
                      <a:pt x="4090561" y="50800"/>
                    </a:cubicBezTo>
                    <a:cubicBezTo>
                      <a:pt x="4087936" y="37673"/>
                      <a:pt x="4087327" y="22166"/>
                      <a:pt x="4077861" y="12700"/>
                    </a:cubicBezTo>
                    <a:cubicBezTo>
                      <a:pt x="4068395" y="3234"/>
                      <a:pt x="4052461" y="4233"/>
                      <a:pt x="4039761" y="0"/>
                    </a:cubicBezTo>
                    <a:cubicBezTo>
                      <a:pt x="4037554" y="368"/>
                      <a:pt x="3908936" y="20962"/>
                      <a:pt x="3900061" y="25400"/>
                    </a:cubicBezTo>
                    <a:cubicBezTo>
                      <a:pt x="3875615" y="37623"/>
                      <a:pt x="3851148" y="79719"/>
                      <a:pt x="3836561" y="101600"/>
                    </a:cubicBezTo>
                    <a:cubicBezTo>
                      <a:pt x="3834034" y="154660"/>
                      <a:pt x="3871361" y="333500"/>
                      <a:pt x="3798461" y="406400"/>
                    </a:cubicBezTo>
                    <a:cubicBezTo>
                      <a:pt x="3787668" y="417193"/>
                      <a:pt x="3773061" y="423333"/>
                      <a:pt x="3760361" y="431800"/>
                    </a:cubicBezTo>
                    <a:cubicBezTo>
                      <a:pt x="3751894" y="444500"/>
                      <a:pt x="3741160" y="455952"/>
                      <a:pt x="3734961" y="469900"/>
                    </a:cubicBezTo>
                    <a:cubicBezTo>
                      <a:pt x="3724087" y="494366"/>
                      <a:pt x="3709561" y="546100"/>
                      <a:pt x="3709561" y="546100"/>
                    </a:cubicBezTo>
                    <a:cubicBezTo>
                      <a:pt x="3718028" y="558800"/>
                      <a:pt x="3723042" y="574665"/>
                      <a:pt x="3734961" y="584200"/>
                    </a:cubicBezTo>
                    <a:cubicBezTo>
                      <a:pt x="3745414" y="592563"/>
                      <a:pt x="3759856" y="594699"/>
                      <a:pt x="3773061" y="596900"/>
                    </a:cubicBezTo>
                    <a:cubicBezTo>
                      <a:pt x="3810874" y="603202"/>
                      <a:pt x="3849261" y="605367"/>
                      <a:pt x="3887361" y="609600"/>
                    </a:cubicBezTo>
                    <a:cubicBezTo>
                      <a:pt x="3878894" y="622300"/>
                      <a:pt x="3873687" y="637929"/>
                      <a:pt x="3861961" y="647700"/>
                    </a:cubicBezTo>
                    <a:cubicBezTo>
                      <a:pt x="3831081" y="673433"/>
                      <a:pt x="3796769" y="675398"/>
                      <a:pt x="3760361" y="685800"/>
                    </a:cubicBezTo>
                    <a:cubicBezTo>
                      <a:pt x="3747489" y="689478"/>
                      <a:pt x="3734961" y="694267"/>
                      <a:pt x="3722261" y="698500"/>
                    </a:cubicBezTo>
                    <a:cubicBezTo>
                      <a:pt x="3647039" y="754916"/>
                      <a:pt x="3689073" y="724859"/>
                      <a:pt x="3595261" y="787400"/>
                    </a:cubicBezTo>
                    <a:cubicBezTo>
                      <a:pt x="3582561" y="795867"/>
                      <a:pt x="3571641" y="807973"/>
                      <a:pt x="3557161" y="812800"/>
                    </a:cubicBezTo>
                    <a:cubicBezTo>
                      <a:pt x="3514192" y="827123"/>
                      <a:pt x="3458385" y="846808"/>
                      <a:pt x="3417461" y="850900"/>
                    </a:cubicBezTo>
                    <a:lnTo>
                      <a:pt x="3290461" y="863600"/>
                    </a:lnTo>
                    <a:cubicBezTo>
                      <a:pt x="3264682" y="870045"/>
                      <a:pt x="3227068" y="878068"/>
                      <a:pt x="3201561" y="889000"/>
                    </a:cubicBezTo>
                    <a:cubicBezTo>
                      <a:pt x="3184160" y="896458"/>
                      <a:pt x="3167199" y="905007"/>
                      <a:pt x="3150761" y="914400"/>
                    </a:cubicBezTo>
                    <a:cubicBezTo>
                      <a:pt x="3137509" y="921973"/>
                      <a:pt x="3126609" y="933601"/>
                      <a:pt x="3112661" y="939800"/>
                    </a:cubicBezTo>
                    <a:cubicBezTo>
                      <a:pt x="3088195" y="950674"/>
                      <a:pt x="3061861" y="956733"/>
                      <a:pt x="3036461" y="965200"/>
                    </a:cubicBezTo>
                    <a:lnTo>
                      <a:pt x="2998361" y="977900"/>
                    </a:lnTo>
                    <a:cubicBezTo>
                      <a:pt x="2985661" y="982133"/>
                      <a:pt x="2973248" y="987353"/>
                      <a:pt x="2960261" y="990600"/>
                    </a:cubicBezTo>
                    <a:lnTo>
                      <a:pt x="2909461" y="1003300"/>
                    </a:lnTo>
                    <a:cubicBezTo>
                      <a:pt x="2896761" y="1011767"/>
                      <a:pt x="2885841" y="1023873"/>
                      <a:pt x="2871361" y="1028700"/>
                    </a:cubicBezTo>
                    <a:cubicBezTo>
                      <a:pt x="2846932" y="1036843"/>
                      <a:pt x="2820298" y="1035814"/>
                      <a:pt x="2795161" y="1041400"/>
                    </a:cubicBezTo>
                    <a:cubicBezTo>
                      <a:pt x="2782093" y="1044304"/>
                      <a:pt x="2769761" y="1049867"/>
                      <a:pt x="2757061" y="1054100"/>
                    </a:cubicBezTo>
                    <a:cubicBezTo>
                      <a:pt x="2613128" y="1049867"/>
                      <a:pt x="2468853" y="1052169"/>
                      <a:pt x="2325261" y="1041400"/>
                    </a:cubicBezTo>
                    <a:lnTo>
                      <a:pt x="2210961" y="1003300"/>
                    </a:lnTo>
                    <a:lnTo>
                      <a:pt x="2210961" y="1003300"/>
                    </a:lnTo>
                    <a:lnTo>
                      <a:pt x="2083961" y="990600"/>
                    </a:lnTo>
                    <a:cubicBezTo>
                      <a:pt x="2071261" y="977900"/>
                      <a:pt x="2055824" y="967444"/>
                      <a:pt x="2045861" y="952500"/>
                    </a:cubicBezTo>
                    <a:cubicBezTo>
                      <a:pt x="2004544" y="890525"/>
                      <a:pt x="2067712" y="936251"/>
                      <a:pt x="2007761" y="876300"/>
                    </a:cubicBezTo>
                    <a:cubicBezTo>
                      <a:pt x="1996968" y="865507"/>
                      <a:pt x="1981387" y="860671"/>
                      <a:pt x="1969661" y="850900"/>
                    </a:cubicBezTo>
                    <a:cubicBezTo>
                      <a:pt x="1955863" y="839402"/>
                      <a:pt x="1944261" y="825500"/>
                      <a:pt x="1931561" y="812800"/>
                    </a:cubicBezTo>
                    <a:cubicBezTo>
                      <a:pt x="1914628" y="817033"/>
                      <a:pt x="1898215" y="825500"/>
                      <a:pt x="1880761" y="825500"/>
                    </a:cubicBezTo>
                    <a:cubicBezTo>
                      <a:pt x="1850110" y="825500"/>
                      <a:pt x="1809226" y="810122"/>
                      <a:pt x="1779161" y="800100"/>
                    </a:cubicBezTo>
                    <a:cubicBezTo>
                      <a:pt x="1770694" y="787400"/>
                      <a:pt x="1765680" y="771535"/>
                      <a:pt x="1753761" y="762000"/>
                    </a:cubicBezTo>
                    <a:cubicBezTo>
                      <a:pt x="1743308" y="753637"/>
                      <a:pt x="1728648" y="752547"/>
                      <a:pt x="1715661" y="749300"/>
                    </a:cubicBezTo>
                    <a:cubicBezTo>
                      <a:pt x="1694720" y="744065"/>
                      <a:pt x="1673102" y="741835"/>
                      <a:pt x="1652161" y="736600"/>
                    </a:cubicBezTo>
                    <a:cubicBezTo>
                      <a:pt x="1639174" y="733353"/>
                      <a:pt x="1627232" y="726295"/>
                      <a:pt x="1614061" y="723900"/>
                    </a:cubicBezTo>
                    <a:cubicBezTo>
                      <a:pt x="1580481" y="717795"/>
                      <a:pt x="1546328" y="715433"/>
                      <a:pt x="1512461" y="711200"/>
                    </a:cubicBezTo>
                    <a:cubicBezTo>
                      <a:pt x="1473172" y="698104"/>
                      <a:pt x="1442863" y="685800"/>
                      <a:pt x="1398161" y="685800"/>
                    </a:cubicBezTo>
                    <a:cubicBezTo>
                      <a:pt x="1368227" y="685800"/>
                      <a:pt x="1338894" y="694267"/>
                      <a:pt x="1309261" y="698500"/>
                    </a:cubicBezTo>
                    <a:cubicBezTo>
                      <a:pt x="1296561" y="702733"/>
                      <a:pt x="1283135" y="705213"/>
                      <a:pt x="1271161" y="711200"/>
                    </a:cubicBezTo>
                    <a:cubicBezTo>
                      <a:pt x="1257509" y="718026"/>
                      <a:pt x="1247009" y="730401"/>
                      <a:pt x="1233061" y="736600"/>
                    </a:cubicBezTo>
                    <a:cubicBezTo>
                      <a:pt x="1208595" y="747474"/>
                      <a:pt x="1156861" y="762000"/>
                      <a:pt x="1156861" y="762000"/>
                    </a:cubicBezTo>
                    <a:cubicBezTo>
                      <a:pt x="1089128" y="757767"/>
                      <a:pt x="1019839" y="764340"/>
                      <a:pt x="953661" y="749300"/>
                    </a:cubicBezTo>
                    <a:cubicBezTo>
                      <a:pt x="802596" y="714967"/>
                      <a:pt x="934367" y="697676"/>
                      <a:pt x="839361" y="685800"/>
                    </a:cubicBezTo>
                    <a:cubicBezTo>
                      <a:pt x="652595" y="662454"/>
                      <a:pt x="663678" y="632883"/>
                      <a:pt x="623461" y="635000"/>
                    </a:cubicBez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07A6D2-C61D-4BDA-B8B7-E2332E3B6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567" y="5134322"/>
              <a:ext cx="2323260" cy="15903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3DDDC2-2082-4207-8BA3-BBCE0BCF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567" y="3625940"/>
              <a:ext cx="2323260" cy="15211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7EE684-5936-49D2-B4A8-A7EE147C7CD8}"/>
              </a:ext>
            </a:extLst>
          </p:cNvPr>
          <p:cNvSpPr txBox="1">
            <a:spLocks/>
          </p:cNvSpPr>
          <p:nvPr/>
        </p:nvSpPr>
        <p:spPr>
          <a:xfrm>
            <a:off x="1075485" y="297126"/>
            <a:ext cx="3512013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B37418-9BC3-4427-A6A5-9E4184EA7995}"/>
              </a:ext>
            </a:extLst>
          </p:cNvPr>
          <p:cNvSpPr txBox="1">
            <a:spLocks/>
          </p:cNvSpPr>
          <p:nvPr/>
        </p:nvSpPr>
        <p:spPr>
          <a:xfrm>
            <a:off x="4399266" y="297126"/>
            <a:ext cx="6749361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Risk of Digital Exclusion</a:t>
            </a:r>
          </a:p>
        </p:txBody>
      </p:sp>
      <p:pic>
        <p:nvPicPr>
          <p:cNvPr id="14" name="Picture 6" descr="Related image">
            <a:extLst>
              <a:ext uri="{FF2B5EF4-FFF2-40B4-BE49-F238E27FC236}">
                <a16:creationId xmlns:a16="http://schemas.microsoft.com/office/drawing/2014/main" id="{BB488285-0209-499F-9C94-F484AEC74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300567" y="300334"/>
            <a:ext cx="768816" cy="7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F854DF7-A52F-4C62-B4C3-29B88F7AD5BF}"/>
              </a:ext>
            </a:extLst>
          </p:cNvPr>
          <p:cNvSpPr txBox="1">
            <a:spLocks/>
          </p:cNvSpPr>
          <p:nvPr/>
        </p:nvSpPr>
        <p:spPr>
          <a:xfrm>
            <a:off x="7538272" y="3624801"/>
            <a:ext cx="4353160" cy="3099848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Comparison with Bristol digital inclusion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E6F8C-44F8-431C-908A-C96A7768578C}"/>
              </a:ext>
            </a:extLst>
          </p:cNvPr>
          <p:cNvSpPr/>
          <p:nvPr/>
        </p:nvSpPr>
        <p:spPr>
          <a:xfrm>
            <a:off x="7538272" y="1180080"/>
            <a:ext cx="2407833" cy="5024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Somerset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9EDA11-750D-4CD3-8437-79201FD805DC}"/>
              </a:ext>
            </a:extLst>
          </p:cNvPr>
          <p:cNvSpPr/>
          <p:nvPr/>
        </p:nvSpPr>
        <p:spPr>
          <a:xfrm>
            <a:off x="300566" y="1186929"/>
            <a:ext cx="2407833" cy="5024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Bristol</a:t>
            </a:r>
          </a:p>
        </p:txBody>
      </p:sp>
    </p:spTree>
    <p:extLst>
      <p:ext uri="{BB962C8B-B14F-4D97-AF65-F5344CB8AC3E}">
        <p14:creationId xmlns:p14="http://schemas.microsoft.com/office/powerpoint/2010/main" val="2861669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The Playbook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86079" y="2974174"/>
            <a:ext cx="1947492" cy="2337413"/>
          </a:xfrm>
          <a:prstGeom prst="rect">
            <a:avLst/>
          </a:prstGeom>
          <a:solidFill>
            <a:srgbClr val="D6043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85410" y="2373069"/>
            <a:ext cx="1438131" cy="6011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Term Priorities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85410" y="3133192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Blueprint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85410" y="3878408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Systems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85410" y="4611043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Siloed Budgets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85410" y="5390661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 &amp; Risk of Failure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0842" y="1769863"/>
            <a:ext cx="1720344" cy="63720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Government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3696" y="2449845"/>
            <a:ext cx="1720344" cy="6366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CCGs, Trusts &amp; GPs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0842" y="385960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Residents &amp; Third Sector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0841" y="6005670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/ Private Sector Housing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0842" y="3129272"/>
            <a:ext cx="1720344" cy="657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Housing Associations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0842" y="528701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0842" y="4571411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Providers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74014" y="1146739"/>
            <a:ext cx="1622983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42325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A435E-9B46-496E-A169-54BA598791B3}"/>
              </a:ext>
            </a:extLst>
          </p:cNvPr>
          <p:cNvSpPr/>
          <p:nvPr/>
        </p:nvSpPr>
        <p:spPr>
          <a:xfrm>
            <a:off x="1219198" y="2890618"/>
            <a:ext cx="10234449" cy="1639179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£28m spent on temporary staff and 160 nurse vacancies in year prior to June 2018 for SPFT &amp; TSFT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575694-5AB2-4A5E-954D-6C6D107CC9BD}"/>
              </a:ext>
            </a:extLst>
          </p:cNvPr>
          <p:cNvSpPr/>
          <p:nvPr/>
        </p:nvSpPr>
        <p:spPr>
          <a:xfrm>
            <a:off x="1219200" y="1309542"/>
            <a:ext cx="10234447" cy="1335183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Temporary closure of dementia and community hospital inpatient wards</a:t>
            </a:r>
          </a:p>
        </p:txBody>
      </p:sp>
      <p:pic>
        <p:nvPicPr>
          <p:cNvPr id="8" name="Picture 6" descr="Related image">
            <a:extLst>
              <a:ext uri="{FF2B5EF4-FFF2-40B4-BE49-F238E27FC236}">
                <a16:creationId xmlns:a16="http://schemas.microsoft.com/office/drawing/2014/main" id="{B5B3C060-51E8-44E1-9532-92CD63871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300567" y="300334"/>
            <a:ext cx="768816" cy="7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B53812-71F3-4109-B186-360FA822BCFA}"/>
              </a:ext>
            </a:extLst>
          </p:cNvPr>
          <p:cNvSpPr txBox="1">
            <a:spLocks/>
          </p:cNvSpPr>
          <p:nvPr/>
        </p:nvSpPr>
        <p:spPr>
          <a:xfrm>
            <a:off x="1075485" y="297126"/>
            <a:ext cx="3512013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F8D7A-FDC0-4575-852C-038152277A6A}"/>
              </a:ext>
            </a:extLst>
          </p:cNvPr>
          <p:cNvSpPr txBox="1">
            <a:spLocks/>
          </p:cNvSpPr>
          <p:nvPr/>
        </p:nvSpPr>
        <p:spPr>
          <a:xfrm>
            <a:off x="4399258" y="297126"/>
            <a:ext cx="6749361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Workforce shortages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8F32C-71D2-43E9-B9A4-B284FC9C0C86}"/>
              </a:ext>
            </a:extLst>
          </p:cNvPr>
          <p:cNvSpPr/>
          <p:nvPr/>
        </p:nvSpPr>
        <p:spPr>
          <a:xfrm>
            <a:off x="1219198" y="4775691"/>
            <a:ext cx="10234447" cy="1639180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 wishing to study nursing would have to travel to Bristol which is a challenge from rural Somerset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79E00B-6C3E-4179-99EA-DD9B775803B9}"/>
              </a:ext>
            </a:extLst>
          </p:cNvPr>
          <p:cNvSpPr/>
          <p:nvPr/>
        </p:nvSpPr>
        <p:spPr>
          <a:xfrm>
            <a:off x="295129" y="1592725"/>
            <a:ext cx="768816" cy="768816"/>
          </a:xfrm>
          <a:prstGeom prst="ellipse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FFEA6E-C44A-44B2-9092-468EFE51C6F3}"/>
              </a:ext>
            </a:extLst>
          </p:cNvPr>
          <p:cNvSpPr/>
          <p:nvPr/>
        </p:nvSpPr>
        <p:spPr>
          <a:xfrm>
            <a:off x="306669" y="3373393"/>
            <a:ext cx="768816" cy="768816"/>
          </a:xfrm>
          <a:prstGeom prst="ellipse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7622D6-7440-4087-AC4E-259CAD4DB9F7}"/>
              </a:ext>
            </a:extLst>
          </p:cNvPr>
          <p:cNvSpPr/>
          <p:nvPr/>
        </p:nvSpPr>
        <p:spPr>
          <a:xfrm>
            <a:off x="295129" y="5210873"/>
            <a:ext cx="768816" cy="768816"/>
          </a:xfrm>
          <a:prstGeom prst="ellipse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98D81C-EFA7-49DA-B424-A239863FED62}"/>
              </a:ext>
            </a:extLst>
          </p:cNvPr>
          <p:cNvGraphicFramePr>
            <a:graphicFrameLocks/>
          </p:cNvGraphicFramePr>
          <p:nvPr/>
        </p:nvGraphicFramePr>
        <p:xfrm>
          <a:off x="504497" y="1340070"/>
          <a:ext cx="10878205" cy="522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1B8AFA-C49E-41E3-9CEB-D5F9E5C323A6}"/>
              </a:ext>
            </a:extLst>
          </p:cNvPr>
          <p:cNvSpPr txBox="1">
            <a:spLocks/>
          </p:cNvSpPr>
          <p:nvPr/>
        </p:nvSpPr>
        <p:spPr>
          <a:xfrm>
            <a:off x="1075485" y="297126"/>
            <a:ext cx="3512013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1ED6C1-7034-415C-93D1-EE31A876D146}"/>
              </a:ext>
            </a:extLst>
          </p:cNvPr>
          <p:cNvSpPr txBox="1">
            <a:spLocks/>
          </p:cNvSpPr>
          <p:nvPr/>
        </p:nvSpPr>
        <p:spPr>
          <a:xfrm>
            <a:off x="4399266" y="297126"/>
            <a:ext cx="6749361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Public Transport</a:t>
            </a:r>
          </a:p>
        </p:txBody>
      </p:sp>
      <p:pic>
        <p:nvPicPr>
          <p:cNvPr id="9" name="Picture 6" descr="Related image">
            <a:extLst>
              <a:ext uri="{FF2B5EF4-FFF2-40B4-BE49-F238E27FC236}">
                <a16:creationId xmlns:a16="http://schemas.microsoft.com/office/drawing/2014/main" id="{188F9EC2-C68B-484F-8C7B-205E0838D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300567" y="300334"/>
            <a:ext cx="768816" cy="7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4331E-3ABB-4703-8E12-516187F2B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75" y="2051203"/>
            <a:ext cx="6930862" cy="37569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F4D9A1-EB70-4075-B308-7157F2DF0141}"/>
              </a:ext>
            </a:extLst>
          </p:cNvPr>
          <p:cNvSpPr/>
          <p:nvPr/>
        </p:nvSpPr>
        <p:spPr>
          <a:xfrm>
            <a:off x="237502" y="2263594"/>
            <a:ext cx="3962539" cy="3332134"/>
          </a:xfrm>
          <a:prstGeom prst="rect">
            <a:avLst/>
          </a:prstGeom>
          <a:solidFill>
            <a:srgbClr val="00B8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Children’s services were ranked inadequate in 2015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DC257-71CC-4EDA-BA58-D7C0FEC8824A}"/>
              </a:ext>
            </a:extLst>
          </p:cNvPr>
          <p:cNvSpPr txBox="1">
            <a:spLocks/>
          </p:cNvSpPr>
          <p:nvPr/>
        </p:nvSpPr>
        <p:spPr>
          <a:xfrm>
            <a:off x="1075485" y="297126"/>
            <a:ext cx="3512013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</p:txBody>
      </p:sp>
      <p:pic>
        <p:nvPicPr>
          <p:cNvPr id="11" name="Picture 6" descr="Related image">
            <a:extLst>
              <a:ext uri="{FF2B5EF4-FFF2-40B4-BE49-F238E27FC236}">
                <a16:creationId xmlns:a16="http://schemas.microsoft.com/office/drawing/2014/main" id="{4644B4FB-20B0-4D57-8D7E-29113D75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300567" y="300334"/>
            <a:ext cx="768816" cy="7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166857-8D84-40AC-9BAA-8A307D1BD055}"/>
              </a:ext>
            </a:extLst>
          </p:cNvPr>
          <p:cNvSpPr/>
          <p:nvPr/>
        </p:nvSpPr>
        <p:spPr>
          <a:xfrm>
            <a:off x="4399266" y="3208278"/>
            <a:ext cx="7673914" cy="1495926"/>
          </a:xfrm>
          <a:prstGeom prst="ellipse">
            <a:avLst/>
          </a:prstGeom>
          <a:noFill/>
          <a:ln w="76200">
            <a:solidFill>
              <a:srgbClr val="D60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8D9843-8DE3-4049-8B37-8E52132BA4AD}"/>
              </a:ext>
            </a:extLst>
          </p:cNvPr>
          <p:cNvSpPr txBox="1">
            <a:spLocks/>
          </p:cNvSpPr>
          <p:nvPr/>
        </p:nvSpPr>
        <p:spPr>
          <a:xfrm>
            <a:off x="4399266" y="297126"/>
            <a:ext cx="6749361" cy="765175"/>
          </a:xfrm>
          <a:prstGeom prst="rect">
            <a:avLst/>
          </a:prstGeom>
          <a:solidFill>
            <a:srgbClr val="00B85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OFSTED</a:t>
            </a:r>
          </a:p>
        </p:txBody>
      </p:sp>
    </p:spTree>
    <p:extLst>
      <p:ext uri="{BB962C8B-B14F-4D97-AF65-F5344CB8AC3E}">
        <p14:creationId xmlns:p14="http://schemas.microsoft.com/office/powerpoint/2010/main" val="14914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Related image">
            <a:extLst>
              <a:ext uri="{FF2B5EF4-FFF2-40B4-BE49-F238E27FC236}">
                <a16:creationId xmlns:a16="http://schemas.microsoft.com/office/drawing/2014/main" id="{2E3CB1A3-80D4-4B41-823B-6E126DD8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4773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047F78-20A2-4730-ACC2-CE80025E33B4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3064042" y="3681306"/>
            <a:ext cx="5947718" cy="0"/>
          </a:xfrm>
          <a:prstGeom prst="line">
            <a:avLst/>
          </a:prstGeom>
          <a:ln w="76200">
            <a:solidFill>
              <a:srgbClr val="D6043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E69052-8935-4596-87AD-533406DA91FB}"/>
              </a:ext>
            </a:extLst>
          </p:cNvPr>
          <p:cNvGrpSpPr/>
          <p:nvPr/>
        </p:nvGrpSpPr>
        <p:grpSpPr>
          <a:xfrm>
            <a:off x="9011760" y="1373392"/>
            <a:ext cx="3012595" cy="672288"/>
            <a:chOff x="609599" y="1505881"/>
            <a:chExt cx="3012595" cy="67228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B23528-1A74-4C27-A9C6-5D8173444AA9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Challenge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E99CB-C4AD-4430-999D-4A34F7E7E756}"/>
                </a:ext>
              </a:extLst>
            </p:cNvPr>
            <p:cNvCxnSpPr/>
            <p:nvPr/>
          </p:nvCxnSpPr>
          <p:spPr>
            <a:xfrm>
              <a:off x="609599" y="1616241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41F15D-2051-4CEF-8417-B58293AA5E57}"/>
              </a:ext>
            </a:extLst>
          </p:cNvPr>
          <p:cNvGrpSpPr/>
          <p:nvPr/>
        </p:nvGrpSpPr>
        <p:grpSpPr>
          <a:xfrm>
            <a:off x="4729320" y="1373392"/>
            <a:ext cx="3012595" cy="672288"/>
            <a:chOff x="609599" y="1505881"/>
            <a:chExt cx="3012595" cy="6722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3439BB3-67F6-4BF7-A63C-495C510D6DCD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Re-design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6A4D517-E5B0-49D8-9C08-C7E0C49289C4}"/>
                </a:ext>
              </a:extLst>
            </p:cNvPr>
            <p:cNvCxnSpPr/>
            <p:nvPr/>
          </p:nvCxnSpPr>
          <p:spPr>
            <a:xfrm>
              <a:off x="609599" y="1616243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FA2F2B-0474-4083-8172-D19E7E6F3D62}"/>
              </a:ext>
            </a:extLst>
          </p:cNvPr>
          <p:cNvGrpSpPr/>
          <p:nvPr/>
        </p:nvGrpSpPr>
        <p:grpSpPr>
          <a:xfrm>
            <a:off x="477360" y="1373392"/>
            <a:ext cx="3700501" cy="672288"/>
            <a:chOff x="609599" y="1505881"/>
            <a:chExt cx="3700501" cy="6722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8AAC61-F453-49E7-82F9-75C789078F24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Sustainability Challenges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34205C-BC67-4551-95EB-7E8C032D398B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2" descr="Image result for old people walking">
            <a:extLst>
              <a:ext uri="{FF2B5EF4-FFF2-40B4-BE49-F238E27FC236}">
                <a16:creationId xmlns:a16="http://schemas.microsoft.com/office/drawing/2014/main" id="{5DFB41D7-5690-4DF4-A7EF-FAAA6F57F10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14678" r="9493" b="3081"/>
          <a:stretch/>
        </p:blipFill>
        <p:spPr bwMode="auto">
          <a:xfrm>
            <a:off x="90117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Related image">
            <a:extLst>
              <a:ext uri="{FF2B5EF4-FFF2-40B4-BE49-F238E27FC236}">
                <a16:creationId xmlns:a16="http://schemas.microsoft.com/office/drawing/2014/main" id="{1F656453-0252-470A-BFE8-FA7134764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23495"/>
          <a:stretch/>
        </p:blipFill>
        <p:spPr bwMode="auto">
          <a:xfrm>
            <a:off x="472932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06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Related image">
            <a:extLst>
              <a:ext uri="{FF2B5EF4-FFF2-40B4-BE49-F238E27FC236}">
                <a16:creationId xmlns:a16="http://schemas.microsoft.com/office/drawing/2014/main" id="{2E3CB1A3-80D4-4B41-823B-6E126DD8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4773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2FA2F2B-0474-4083-8172-D19E7E6F3D62}"/>
              </a:ext>
            </a:extLst>
          </p:cNvPr>
          <p:cNvGrpSpPr/>
          <p:nvPr/>
        </p:nvGrpSpPr>
        <p:grpSpPr>
          <a:xfrm>
            <a:off x="477360" y="1373392"/>
            <a:ext cx="3700501" cy="672288"/>
            <a:chOff x="609599" y="1505881"/>
            <a:chExt cx="3700501" cy="6722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8AAC61-F453-49E7-82F9-75C789078F24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Focus &amp; Aims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34205C-BC67-4551-95EB-7E8C032D398B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40054E-25DE-4FED-ABF5-9A52EE5A2060}"/>
              </a:ext>
            </a:extLst>
          </p:cNvPr>
          <p:cNvSpPr/>
          <p:nvPr/>
        </p:nvSpPr>
        <p:spPr>
          <a:xfrm>
            <a:off x="477360" y="255006"/>
            <a:ext cx="11237280" cy="1009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we improve and retain local talent?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CC25D-4C03-4E3B-8344-88D6E74EF580}"/>
              </a:ext>
            </a:extLst>
          </p:cNvPr>
          <p:cNvSpPr/>
          <p:nvPr/>
        </p:nvSpPr>
        <p:spPr>
          <a:xfrm>
            <a:off x="4895557" y="1622953"/>
            <a:ext cx="6819083" cy="1034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sustainable trainee pipeline at all levels of competency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40CDB-A756-411F-A8FD-73FBF11CE74C}"/>
              </a:ext>
            </a:extLst>
          </p:cNvPr>
          <p:cNvSpPr/>
          <p:nvPr/>
        </p:nvSpPr>
        <p:spPr>
          <a:xfrm>
            <a:off x="4895557" y="2827521"/>
            <a:ext cx="6819083" cy="1034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approach and career pathway to health and social care apprenticeships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BD9C8-574F-4228-9C90-0A609A962CF3}"/>
              </a:ext>
            </a:extLst>
          </p:cNvPr>
          <p:cNvSpPr/>
          <p:nvPr/>
        </p:nvSpPr>
        <p:spPr>
          <a:xfrm>
            <a:off x="4895556" y="5236657"/>
            <a:ext cx="6819084" cy="1034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Somerset as a ‘brand’ to attract recruits to entry level roles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F449E-2723-45C6-B324-17E81F9018A8}"/>
              </a:ext>
            </a:extLst>
          </p:cNvPr>
          <p:cNvSpPr/>
          <p:nvPr/>
        </p:nvSpPr>
        <p:spPr>
          <a:xfrm>
            <a:off x="4895557" y="4032089"/>
            <a:ext cx="6819084" cy="1034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the possibilities of making greater use of further education colleges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52A41D-BEF8-4C92-B241-22D8EB217379}"/>
              </a:ext>
            </a:extLst>
          </p:cNvPr>
          <p:cNvSpPr/>
          <p:nvPr/>
        </p:nvSpPr>
        <p:spPr>
          <a:xfrm>
            <a:off x="3784210" y="168319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A9A4A4-C630-4876-BB49-32EE00C92179}"/>
              </a:ext>
            </a:extLst>
          </p:cNvPr>
          <p:cNvSpPr/>
          <p:nvPr/>
        </p:nvSpPr>
        <p:spPr>
          <a:xfrm>
            <a:off x="3784210" y="288776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92668C-6E1D-40C4-AFFF-E0297FFFCB4F}"/>
              </a:ext>
            </a:extLst>
          </p:cNvPr>
          <p:cNvSpPr/>
          <p:nvPr/>
        </p:nvSpPr>
        <p:spPr>
          <a:xfrm>
            <a:off x="3784210" y="4092334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AC77D1-A1FC-46FC-97F1-53AF4C4BF0B5}"/>
              </a:ext>
            </a:extLst>
          </p:cNvPr>
          <p:cNvSpPr/>
          <p:nvPr/>
        </p:nvSpPr>
        <p:spPr>
          <a:xfrm>
            <a:off x="3784210" y="529709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16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Related image">
            <a:extLst>
              <a:ext uri="{FF2B5EF4-FFF2-40B4-BE49-F238E27FC236}">
                <a16:creationId xmlns:a16="http://schemas.microsoft.com/office/drawing/2014/main" id="{2E3CB1A3-80D4-4B41-823B-6E126DD84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4773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047F78-20A2-4730-ACC2-CE80025E33B4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997360" y="3681279"/>
            <a:ext cx="1731960" cy="27"/>
          </a:xfrm>
          <a:prstGeom prst="line">
            <a:avLst/>
          </a:prstGeom>
          <a:ln w="76200">
            <a:solidFill>
              <a:srgbClr val="D6043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A41F15D-2051-4CEF-8417-B58293AA5E57}"/>
              </a:ext>
            </a:extLst>
          </p:cNvPr>
          <p:cNvGrpSpPr/>
          <p:nvPr/>
        </p:nvGrpSpPr>
        <p:grpSpPr>
          <a:xfrm>
            <a:off x="4729320" y="1373392"/>
            <a:ext cx="3012595" cy="672288"/>
            <a:chOff x="609599" y="1505881"/>
            <a:chExt cx="3012595" cy="67228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3439BB3-67F6-4BF7-A63C-495C510D6DCD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Pathway &amp;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Building Blocks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6A4D517-E5B0-49D8-9C08-C7E0C49289C4}"/>
                </a:ext>
              </a:extLst>
            </p:cNvPr>
            <p:cNvCxnSpPr/>
            <p:nvPr/>
          </p:nvCxnSpPr>
          <p:spPr>
            <a:xfrm>
              <a:off x="609599" y="1616243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FA2F2B-0474-4083-8172-D19E7E6F3D62}"/>
              </a:ext>
            </a:extLst>
          </p:cNvPr>
          <p:cNvGrpSpPr/>
          <p:nvPr/>
        </p:nvGrpSpPr>
        <p:grpSpPr>
          <a:xfrm>
            <a:off x="477360" y="1373392"/>
            <a:ext cx="3700501" cy="672288"/>
            <a:chOff x="609599" y="1505881"/>
            <a:chExt cx="3700501" cy="6722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8AAC61-F453-49E7-82F9-75C789078F24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Focus &amp; Aims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E34205C-BC67-4551-95EB-7E8C032D398B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F138BBC-1C39-47AA-81E2-AED275923C66}"/>
              </a:ext>
            </a:extLst>
          </p:cNvPr>
          <p:cNvSpPr txBox="1"/>
          <p:nvPr/>
        </p:nvSpPr>
        <p:spPr>
          <a:xfrm>
            <a:off x="4723162" y="4802211"/>
            <a:ext cx="252960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56999E-4679-4618-AD4A-2E7EF2DF5EA4}"/>
              </a:ext>
            </a:extLst>
          </p:cNvPr>
          <p:cNvSpPr txBox="1"/>
          <p:nvPr/>
        </p:nvSpPr>
        <p:spPr>
          <a:xfrm>
            <a:off x="4723162" y="5292531"/>
            <a:ext cx="2529607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Apprenticeships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EA3F98-E132-43DE-BE8F-FE3EDAF009C9}"/>
              </a:ext>
            </a:extLst>
          </p:cNvPr>
          <p:cNvSpPr txBox="1"/>
          <p:nvPr/>
        </p:nvSpPr>
        <p:spPr>
          <a:xfrm>
            <a:off x="4723162" y="5752073"/>
            <a:ext cx="252960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EFE79B-EC84-4FBC-8BCB-D116E2E6E344}"/>
              </a:ext>
            </a:extLst>
          </p:cNvPr>
          <p:cNvSpPr txBox="1"/>
          <p:nvPr/>
        </p:nvSpPr>
        <p:spPr>
          <a:xfrm>
            <a:off x="4713554" y="6242393"/>
            <a:ext cx="253921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Inclusion</a:t>
            </a:r>
          </a:p>
        </p:txBody>
      </p:sp>
      <p:pic>
        <p:nvPicPr>
          <p:cNvPr id="1026" name="Picture 2" descr="4 Pathways to Data Science - Towards AI — Multidisciplinary ...">
            <a:extLst>
              <a:ext uri="{FF2B5EF4-FFF2-40B4-BE49-F238E27FC236}">
                <a16:creationId xmlns:a16="http://schemas.microsoft.com/office/drawing/2014/main" id="{A7DDB463-BE48-41B3-A722-BEB785320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r="18622"/>
          <a:stretch/>
        </p:blipFill>
        <p:spPr bwMode="auto">
          <a:xfrm>
            <a:off x="4729320" y="2421281"/>
            <a:ext cx="2539213" cy="22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94E9AE-17A6-4F20-9B18-DF86E52308EA}"/>
              </a:ext>
            </a:extLst>
          </p:cNvPr>
          <p:cNvSpPr txBox="1"/>
          <p:nvPr/>
        </p:nvSpPr>
        <p:spPr>
          <a:xfrm>
            <a:off x="4738928" y="2421281"/>
            <a:ext cx="252960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</a:t>
            </a:r>
          </a:p>
        </p:txBody>
      </p:sp>
    </p:spTree>
    <p:extLst>
      <p:ext uri="{BB962C8B-B14F-4D97-AF65-F5344CB8AC3E}">
        <p14:creationId xmlns:p14="http://schemas.microsoft.com/office/powerpoint/2010/main" val="2676415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39C257-7BB3-424E-B04C-CC5C30896A77}"/>
              </a:ext>
            </a:extLst>
          </p:cNvPr>
          <p:cNvSpPr/>
          <p:nvPr/>
        </p:nvSpPr>
        <p:spPr>
          <a:xfrm>
            <a:off x="0" y="95692"/>
            <a:ext cx="12049087" cy="6762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4 Building Blocks for Financial Momentum in your Business - Kountable">
            <a:extLst>
              <a:ext uri="{FF2B5EF4-FFF2-40B4-BE49-F238E27FC236}">
                <a16:creationId xmlns:a16="http://schemas.microsoft.com/office/drawing/2014/main" id="{E90D34FA-A8DA-4591-843F-8BA14EFE2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r="19952"/>
          <a:stretch/>
        </p:blipFill>
        <p:spPr bwMode="auto">
          <a:xfrm>
            <a:off x="300566" y="297127"/>
            <a:ext cx="774918" cy="774918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4E582B1-D5C8-499E-92CD-E9EA59937D24}"/>
              </a:ext>
            </a:extLst>
          </p:cNvPr>
          <p:cNvSpPr/>
          <p:nvPr/>
        </p:nvSpPr>
        <p:spPr>
          <a:xfrm>
            <a:off x="142913" y="1579532"/>
            <a:ext cx="1463939" cy="581087"/>
          </a:xfrm>
          <a:prstGeom prst="homePlate">
            <a:avLst>
              <a:gd name="adj" fmla="val 257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Competence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4C8E7B44-48DA-432F-97B3-1C8CE8D6655C}"/>
              </a:ext>
            </a:extLst>
          </p:cNvPr>
          <p:cNvSpPr/>
          <p:nvPr/>
        </p:nvSpPr>
        <p:spPr>
          <a:xfrm>
            <a:off x="142912" y="2292915"/>
            <a:ext cx="1463939" cy="765175"/>
          </a:xfrm>
          <a:prstGeom prst="homePlate">
            <a:avLst>
              <a:gd name="adj" fmla="val 34129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Role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714992-A015-4332-8730-94EC2ACF023B}"/>
              </a:ext>
            </a:extLst>
          </p:cNvPr>
          <p:cNvSpPr/>
          <p:nvPr/>
        </p:nvSpPr>
        <p:spPr>
          <a:xfrm>
            <a:off x="1666085" y="1579531"/>
            <a:ext cx="1369143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D5EA67-F096-4E64-B8D4-C4390EE324BD}"/>
              </a:ext>
            </a:extLst>
          </p:cNvPr>
          <p:cNvSpPr/>
          <p:nvPr/>
        </p:nvSpPr>
        <p:spPr>
          <a:xfrm>
            <a:off x="3123864" y="1579530"/>
            <a:ext cx="1464428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 Level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D76F1-8A68-4330-AFCC-F4635914DB8C}"/>
              </a:ext>
            </a:extLst>
          </p:cNvPr>
          <p:cNvSpPr/>
          <p:nvPr/>
        </p:nvSpPr>
        <p:spPr>
          <a:xfrm>
            <a:off x="4676928" y="1579529"/>
            <a:ext cx="1481798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Intermediate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ABD3F4-8E80-4AEA-ACDC-708A190C2FC9}"/>
              </a:ext>
            </a:extLst>
          </p:cNvPr>
          <p:cNvSpPr/>
          <p:nvPr/>
        </p:nvSpPr>
        <p:spPr>
          <a:xfrm>
            <a:off x="6200588" y="1571631"/>
            <a:ext cx="1405892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 Level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B46C95-A23A-4310-8662-72CE179824F4}"/>
              </a:ext>
            </a:extLst>
          </p:cNvPr>
          <p:cNvSpPr/>
          <p:nvPr/>
        </p:nvSpPr>
        <p:spPr>
          <a:xfrm>
            <a:off x="7675490" y="1572154"/>
            <a:ext cx="1365557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Level 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FA1FCE-72B7-49D2-A342-0A450176D9E7}"/>
              </a:ext>
            </a:extLst>
          </p:cNvPr>
          <p:cNvSpPr/>
          <p:nvPr/>
        </p:nvSpPr>
        <p:spPr>
          <a:xfrm>
            <a:off x="9100279" y="1571630"/>
            <a:ext cx="1356602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Level 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EF25C6-DAB8-45AA-BBE4-1DD0602B7026}"/>
              </a:ext>
            </a:extLst>
          </p:cNvPr>
          <p:cNvSpPr/>
          <p:nvPr/>
        </p:nvSpPr>
        <p:spPr>
          <a:xfrm>
            <a:off x="10584745" y="1571629"/>
            <a:ext cx="1349203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Level 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602B25-E3E6-430B-A7A8-B493F65AC67A}"/>
              </a:ext>
            </a:extLst>
          </p:cNvPr>
          <p:cNvSpPr/>
          <p:nvPr/>
        </p:nvSpPr>
        <p:spPr>
          <a:xfrm>
            <a:off x="1666084" y="2292914"/>
            <a:ext cx="1369143" cy="1508727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Caring for elderly family or those in need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A1A608-ABBE-4032-BA4B-801C4C10E5FA}"/>
              </a:ext>
            </a:extLst>
          </p:cNvPr>
          <p:cNvSpPr/>
          <p:nvPr/>
        </p:nvSpPr>
        <p:spPr>
          <a:xfrm>
            <a:off x="1666083" y="3902753"/>
            <a:ext cx="1369143" cy="1145605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454862-4673-4CD7-9E02-D357276FF361}"/>
              </a:ext>
            </a:extLst>
          </p:cNvPr>
          <p:cNvSpPr/>
          <p:nvPr/>
        </p:nvSpPr>
        <p:spPr>
          <a:xfrm>
            <a:off x="3132269" y="2303726"/>
            <a:ext cx="145602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Escort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3B500A-0626-494B-8295-18E2FD93AF64}"/>
              </a:ext>
            </a:extLst>
          </p:cNvPr>
          <p:cNvSpPr/>
          <p:nvPr/>
        </p:nvSpPr>
        <p:spPr>
          <a:xfrm>
            <a:off x="3132269" y="3242392"/>
            <a:ext cx="145602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Transport Driver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755E2A-FCA7-4359-9388-4FA4EE912B85}"/>
              </a:ext>
            </a:extLst>
          </p:cNvPr>
          <p:cNvSpPr/>
          <p:nvPr/>
        </p:nvSpPr>
        <p:spPr>
          <a:xfrm>
            <a:off x="3128066" y="4197320"/>
            <a:ext cx="1456023" cy="841882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BBDBB1-EB72-4ABD-BC20-8D384530F7F2}"/>
              </a:ext>
            </a:extLst>
          </p:cNvPr>
          <p:cNvSpPr/>
          <p:nvPr/>
        </p:nvSpPr>
        <p:spPr>
          <a:xfrm>
            <a:off x="4702401" y="2304886"/>
            <a:ext cx="145602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 Support Worker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FD44F0-C4D3-4873-8FA0-9AC56495A7C6}"/>
              </a:ext>
            </a:extLst>
          </p:cNvPr>
          <p:cNvSpPr/>
          <p:nvPr/>
        </p:nvSpPr>
        <p:spPr>
          <a:xfrm>
            <a:off x="4702401" y="3242392"/>
            <a:ext cx="145602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 Assistant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F70DA5-1757-467E-8594-B65EB679C426}"/>
              </a:ext>
            </a:extLst>
          </p:cNvPr>
          <p:cNvSpPr/>
          <p:nvPr/>
        </p:nvSpPr>
        <p:spPr>
          <a:xfrm>
            <a:off x="4689664" y="4194083"/>
            <a:ext cx="145602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Receptionist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0F95DA-4759-4B59-80D0-6DAF32B02002}"/>
              </a:ext>
            </a:extLst>
          </p:cNvPr>
          <p:cNvSpPr/>
          <p:nvPr/>
        </p:nvSpPr>
        <p:spPr>
          <a:xfrm>
            <a:off x="6234194" y="2314042"/>
            <a:ext cx="136914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Care Supervisor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FD4B04-91BA-4392-94EE-79BD73C26342}"/>
              </a:ext>
            </a:extLst>
          </p:cNvPr>
          <p:cNvSpPr/>
          <p:nvPr/>
        </p:nvSpPr>
        <p:spPr>
          <a:xfrm>
            <a:off x="6234194" y="3251548"/>
            <a:ext cx="136914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Radiography Assistant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7FA636E-FCB2-4276-AFCC-1205594DB7B0}"/>
              </a:ext>
            </a:extLst>
          </p:cNvPr>
          <p:cNvSpPr/>
          <p:nvPr/>
        </p:nvSpPr>
        <p:spPr>
          <a:xfrm>
            <a:off x="6221457" y="4203239"/>
            <a:ext cx="1369143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 &amp; Alcohol Worker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3AB847-1FFF-4C57-B7F5-B023637B4408}"/>
              </a:ext>
            </a:extLst>
          </p:cNvPr>
          <p:cNvSpPr/>
          <p:nvPr/>
        </p:nvSpPr>
        <p:spPr>
          <a:xfrm>
            <a:off x="7679108" y="2314042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Care Manager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E4244A-1683-48C1-89D7-74174558E7E7}"/>
              </a:ext>
            </a:extLst>
          </p:cNvPr>
          <p:cNvSpPr/>
          <p:nvPr/>
        </p:nvSpPr>
        <p:spPr>
          <a:xfrm>
            <a:off x="7679108" y="3251548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Advisor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FAADE3-1AC7-4C12-9AB3-B525318769D4}"/>
              </a:ext>
            </a:extLst>
          </p:cNvPr>
          <p:cNvSpPr/>
          <p:nvPr/>
        </p:nvSpPr>
        <p:spPr>
          <a:xfrm>
            <a:off x="7666371" y="4203239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Support Worker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6C281A-DF4F-466E-A530-B29A57D8F0F6}"/>
              </a:ext>
            </a:extLst>
          </p:cNvPr>
          <p:cNvSpPr/>
          <p:nvPr/>
        </p:nvSpPr>
        <p:spPr>
          <a:xfrm>
            <a:off x="9131927" y="2308123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Welfare Officer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CA4A1D-D5D0-4ECA-8607-B76B3A0F41C4}"/>
              </a:ext>
            </a:extLst>
          </p:cNvPr>
          <p:cNvSpPr/>
          <p:nvPr/>
        </p:nvSpPr>
        <p:spPr>
          <a:xfrm>
            <a:off x="9131927" y="3245629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Nurse Associate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842391D-DC60-4A1B-A02A-6104F58AB2C2}"/>
              </a:ext>
            </a:extLst>
          </p:cNvPr>
          <p:cNvSpPr/>
          <p:nvPr/>
        </p:nvSpPr>
        <p:spPr>
          <a:xfrm>
            <a:off x="9119190" y="4197320"/>
            <a:ext cx="1361940" cy="845119"/>
          </a:xfrm>
          <a:prstGeom prst="rect">
            <a:avLst/>
          </a:prstGeom>
          <a:solidFill>
            <a:srgbClr val="C7A1E3"/>
          </a:solidFill>
          <a:ln w="76200">
            <a:solidFill>
              <a:srgbClr val="D6043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performance analyst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0A7522-12D8-4102-B382-4473B29AAC22}"/>
              </a:ext>
            </a:extLst>
          </p:cNvPr>
          <p:cNvSpPr/>
          <p:nvPr/>
        </p:nvSpPr>
        <p:spPr>
          <a:xfrm>
            <a:off x="10584746" y="2304886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Worker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B2323-5DE5-4B23-9B4C-888E6BABD85F}"/>
              </a:ext>
            </a:extLst>
          </p:cNvPr>
          <p:cNvSpPr/>
          <p:nvPr/>
        </p:nvSpPr>
        <p:spPr>
          <a:xfrm>
            <a:off x="10584746" y="3242392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Nurse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767A2A-F91A-472D-A0B0-A5714D325975}"/>
              </a:ext>
            </a:extLst>
          </p:cNvPr>
          <p:cNvSpPr/>
          <p:nvPr/>
        </p:nvSpPr>
        <p:spPr>
          <a:xfrm>
            <a:off x="10584746" y="4179898"/>
            <a:ext cx="1361940" cy="845119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Midwife</a:t>
            </a:r>
          </a:p>
        </p:txBody>
      </p:sp>
      <p:pic>
        <p:nvPicPr>
          <p:cNvPr id="50" name="Picture 2" descr="Image result for radiography assistant">
            <a:extLst>
              <a:ext uri="{FF2B5EF4-FFF2-40B4-BE49-F238E27FC236}">
                <a16:creationId xmlns:a16="http://schemas.microsoft.com/office/drawing/2014/main" id="{E4E4AF7D-4B9B-46B7-99D3-AEC269A1A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193" y="5140745"/>
            <a:ext cx="1356407" cy="7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mage result for midwife">
            <a:extLst>
              <a:ext uri="{FF2B5EF4-FFF2-40B4-BE49-F238E27FC236}">
                <a16:creationId xmlns:a16="http://schemas.microsoft.com/office/drawing/2014/main" id="{9DE033BB-EB5D-49D5-AA65-8BAA3987B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84745" y="5151765"/>
            <a:ext cx="1363786" cy="7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Image result for nurse associate">
            <a:extLst>
              <a:ext uri="{FF2B5EF4-FFF2-40B4-BE49-F238E27FC236}">
                <a16:creationId xmlns:a16="http://schemas.microsoft.com/office/drawing/2014/main" id="{0DDDD74D-3090-4E6E-8A15-A9E69D613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1926" y="5141898"/>
            <a:ext cx="1349203" cy="7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Image result for family support worker">
            <a:extLst>
              <a:ext uri="{FF2B5EF4-FFF2-40B4-BE49-F238E27FC236}">
                <a16:creationId xmlns:a16="http://schemas.microsoft.com/office/drawing/2014/main" id="{F31B3034-2E58-4E27-9927-68B4CD76E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4522" y="5151765"/>
            <a:ext cx="1363787" cy="7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young carer">
            <a:extLst>
              <a:ext uri="{FF2B5EF4-FFF2-40B4-BE49-F238E27FC236}">
                <a16:creationId xmlns:a16="http://schemas.microsoft.com/office/drawing/2014/main" id="{539E8079-F69D-49A6-9DEA-DE0804C0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7" y="5141897"/>
            <a:ext cx="1369143" cy="7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community transport driver">
            <a:extLst>
              <a:ext uri="{FF2B5EF4-FFF2-40B4-BE49-F238E27FC236}">
                <a16:creationId xmlns:a16="http://schemas.microsoft.com/office/drawing/2014/main" id="{D10F1254-9BC8-48C5-87A4-87575622B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6743" y="5140745"/>
            <a:ext cx="1456023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Image result for medical receptionist">
            <a:extLst>
              <a:ext uri="{FF2B5EF4-FFF2-40B4-BE49-F238E27FC236}">
                <a16:creationId xmlns:a16="http://schemas.microsoft.com/office/drawing/2014/main" id="{EF725D01-2D6B-4865-B2F4-4E5A21763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9664" y="5145319"/>
            <a:ext cx="1441224" cy="7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6783D6AE-22B1-46B2-8003-32C9016EBF0D}"/>
              </a:ext>
            </a:extLst>
          </p:cNvPr>
          <p:cNvSpPr txBox="1">
            <a:spLocks/>
          </p:cNvSpPr>
          <p:nvPr/>
        </p:nvSpPr>
        <p:spPr>
          <a:xfrm>
            <a:off x="1075485" y="297125"/>
            <a:ext cx="10228391" cy="78254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Health and Social Care Pathway for young people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16CD0-C529-41C1-97EC-C146F1371EFA}"/>
              </a:ext>
            </a:extLst>
          </p:cNvPr>
          <p:cNvSpPr/>
          <p:nvPr/>
        </p:nvSpPr>
        <p:spPr>
          <a:xfrm>
            <a:off x="6846336" y="5285846"/>
            <a:ext cx="4601400" cy="1476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and social care is not usually considered as a career pathway for those interested in digital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4669E6-C0BC-47AE-9B4E-94302376AEE7}"/>
              </a:ext>
            </a:extLst>
          </p:cNvPr>
          <p:cNvCxnSpPr>
            <a:stCxn id="46" idx="2"/>
            <a:endCxn id="2" idx="0"/>
          </p:cNvCxnSpPr>
          <p:nvPr/>
        </p:nvCxnSpPr>
        <p:spPr>
          <a:xfrm flipH="1">
            <a:off x="9147036" y="5042439"/>
            <a:ext cx="653124" cy="243407"/>
          </a:xfrm>
          <a:prstGeom prst="line">
            <a:avLst/>
          </a:prstGeom>
          <a:ln w="762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E210B23-A830-4379-A675-DC1D783E5CE5}"/>
              </a:ext>
            </a:extLst>
          </p:cNvPr>
          <p:cNvSpPr/>
          <p:nvPr/>
        </p:nvSpPr>
        <p:spPr>
          <a:xfrm>
            <a:off x="3123864" y="2292915"/>
            <a:ext cx="1462184" cy="2774216"/>
          </a:xfrm>
          <a:prstGeom prst="rect">
            <a:avLst/>
          </a:prstGeom>
          <a:noFill/>
          <a:ln w="76200">
            <a:solidFill>
              <a:srgbClr val="D6043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B98C628-B75C-4D2F-AC83-583E01DC3DA8}"/>
              </a:ext>
            </a:extLst>
          </p:cNvPr>
          <p:cNvSpPr/>
          <p:nvPr/>
        </p:nvSpPr>
        <p:spPr>
          <a:xfrm>
            <a:off x="1192464" y="5543775"/>
            <a:ext cx="4601400" cy="1243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Easily accessible jobs for anyone interested in the sector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07B19-E65E-4FFD-B80E-04BF6824A0AB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 flipH="1">
            <a:off x="3493164" y="5067131"/>
            <a:ext cx="361792" cy="476644"/>
          </a:xfrm>
          <a:prstGeom prst="line">
            <a:avLst/>
          </a:prstGeom>
          <a:ln w="76200">
            <a:solidFill>
              <a:srgbClr val="D604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4E582B1-D5C8-499E-92CD-E9EA59937D24}"/>
              </a:ext>
            </a:extLst>
          </p:cNvPr>
          <p:cNvSpPr/>
          <p:nvPr/>
        </p:nvSpPr>
        <p:spPr>
          <a:xfrm>
            <a:off x="142913" y="1579532"/>
            <a:ext cx="1463939" cy="581087"/>
          </a:xfrm>
          <a:prstGeom prst="homePlate">
            <a:avLst>
              <a:gd name="adj" fmla="val 257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 of Competence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4C8E7B44-48DA-432F-97B3-1C8CE8D6655C}"/>
              </a:ext>
            </a:extLst>
          </p:cNvPr>
          <p:cNvSpPr/>
          <p:nvPr/>
        </p:nvSpPr>
        <p:spPr>
          <a:xfrm>
            <a:off x="142912" y="2292915"/>
            <a:ext cx="1463939" cy="765175"/>
          </a:xfrm>
          <a:prstGeom prst="homePlate">
            <a:avLst>
              <a:gd name="adj" fmla="val 34129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required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714992-A015-4332-8730-94EC2ACF023B}"/>
              </a:ext>
            </a:extLst>
          </p:cNvPr>
          <p:cNvSpPr/>
          <p:nvPr/>
        </p:nvSpPr>
        <p:spPr>
          <a:xfrm>
            <a:off x="1666085" y="1579531"/>
            <a:ext cx="1369143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D5EA67-F096-4E64-B8D4-C4390EE324BD}"/>
              </a:ext>
            </a:extLst>
          </p:cNvPr>
          <p:cNvSpPr/>
          <p:nvPr/>
        </p:nvSpPr>
        <p:spPr>
          <a:xfrm>
            <a:off x="3123864" y="1579530"/>
            <a:ext cx="1464428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Foundation Level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D76F1-8A68-4330-AFCC-F4635914DB8C}"/>
              </a:ext>
            </a:extLst>
          </p:cNvPr>
          <p:cNvSpPr/>
          <p:nvPr/>
        </p:nvSpPr>
        <p:spPr>
          <a:xfrm>
            <a:off x="4676928" y="1579529"/>
            <a:ext cx="1481798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Intermediate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Level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ABD3F4-8E80-4AEA-ACDC-708A190C2FC9}"/>
              </a:ext>
            </a:extLst>
          </p:cNvPr>
          <p:cNvSpPr/>
          <p:nvPr/>
        </p:nvSpPr>
        <p:spPr>
          <a:xfrm>
            <a:off x="6200588" y="1571631"/>
            <a:ext cx="1405892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 Level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B46C95-A23A-4310-8662-72CE179824F4}"/>
              </a:ext>
            </a:extLst>
          </p:cNvPr>
          <p:cNvSpPr/>
          <p:nvPr/>
        </p:nvSpPr>
        <p:spPr>
          <a:xfrm>
            <a:off x="7675490" y="1572154"/>
            <a:ext cx="1365557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Level 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FA1FCE-72B7-49D2-A342-0A450176D9E7}"/>
              </a:ext>
            </a:extLst>
          </p:cNvPr>
          <p:cNvSpPr/>
          <p:nvPr/>
        </p:nvSpPr>
        <p:spPr>
          <a:xfrm>
            <a:off x="9100279" y="1571630"/>
            <a:ext cx="1356602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Level 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EF25C6-DAB8-45AA-BBE4-1DD0602B7026}"/>
              </a:ext>
            </a:extLst>
          </p:cNvPr>
          <p:cNvSpPr/>
          <p:nvPr/>
        </p:nvSpPr>
        <p:spPr>
          <a:xfrm>
            <a:off x="10584745" y="1571629"/>
            <a:ext cx="1349203" cy="581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Level 6</a:t>
            </a:r>
          </a:p>
        </p:txBody>
      </p:sp>
      <p:sp>
        <p:nvSpPr>
          <p:cNvPr id="57" name="Arrow: Pentagon 56">
            <a:extLst>
              <a:ext uri="{FF2B5EF4-FFF2-40B4-BE49-F238E27FC236}">
                <a16:creationId xmlns:a16="http://schemas.microsoft.com/office/drawing/2014/main" id="{7571A092-B09C-4303-B8D7-4DAFF96F3BD8}"/>
              </a:ext>
            </a:extLst>
          </p:cNvPr>
          <p:cNvSpPr/>
          <p:nvPr/>
        </p:nvSpPr>
        <p:spPr>
          <a:xfrm>
            <a:off x="3119531" y="2292915"/>
            <a:ext cx="1456023" cy="845119"/>
          </a:xfrm>
          <a:prstGeom prst="homePlate">
            <a:avLst>
              <a:gd name="adj" fmla="val 23461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care</a:t>
            </a: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873B6520-1C55-41DC-A2F7-9077324526B0}"/>
              </a:ext>
            </a:extLst>
          </p:cNvPr>
          <p:cNvSpPr/>
          <p:nvPr/>
        </p:nvSpPr>
        <p:spPr>
          <a:xfrm>
            <a:off x="3119531" y="3231581"/>
            <a:ext cx="1456023" cy="845119"/>
          </a:xfrm>
          <a:prstGeom prst="homePlate">
            <a:avLst>
              <a:gd name="adj" fmla="val 21419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Teamwork</a:t>
            </a:r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EFD0D22F-764B-45D4-83DB-5ACA2B275E4E}"/>
              </a:ext>
            </a:extLst>
          </p:cNvPr>
          <p:cNvSpPr/>
          <p:nvPr/>
        </p:nvSpPr>
        <p:spPr>
          <a:xfrm>
            <a:off x="3115328" y="4186509"/>
            <a:ext cx="1456023" cy="841882"/>
          </a:xfrm>
          <a:prstGeom prst="homePlate">
            <a:avLst>
              <a:gd name="adj" fmla="val 21310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</a:t>
            </a:r>
            <a:r>
              <a:rPr kumimoji="0" lang="en-GB" sz="1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solving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12AA2749-6707-4B91-957A-614040AE697F}"/>
              </a:ext>
            </a:extLst>
          </p:cNvPr>
          <p:cNvSpPr/>
          <p:nvPr/>
        </p:nvSpPr>
        <p:spPr>
          <a:xfrm>
            <a:off x="4689663" y="2294075"/>
            <a:ext cx="1456023" cy="1265798"/>
          </a:xfrm>
          <a:prstGeom prst="homePlate">
            <a:avLst>
              <a:gd name="adj" fmla="val 15925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comms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skills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04BAB022-16EE-46AF-8EFA-AF5794B3F43B}"/>
              </a:ext>
            </a:extLst>
          </p:cNvPr>
          <p:cNvSpPr/>
          <p:nvPr/>
        </p:nvSpPr>
        <p:spPr>
          <a:xfrm>
            <a:off x="4689663" y="3748408"/>
            <a:ext cx="1456023" cy="1265798"/>
          </a:xfrm>
          <a:prstGeom prst="homePlate">
            <a:avLst>
              <a:gd name="adj" fmla="val 14562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technology</a:t>
            </a:r>
          </a:p>
        </p:txBody>
      </p:sp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D6D595C5-EB51-435D-85BA-C745FAD6AF9A}"/>
              </a:ext>
            </a:extLst>
          </p:cNvPr>
          <p:cNvSpPr/>
          <p:nvPr/>
        </p:nvSpPr>
        <p:spPr>
          <a:xfrm>
            <a:off x="6224599" y="2297422"/>
            <a:ext cx="1369143" cy="1265798"/>
          </a:xfrm>
          <a:prstGeom prst="homePlate">
            <a:avLst>
              <a:gd name="adj" fmla="val 17288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maths</a:t>
            </a: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D104AF34-FD72-4BB7-89C9-5F55BFC769B1}"/>
              </a:ext>
            </a:extLst>
          </p:cNvPr>
          <p:cNvSpPr/>
          <p:nvPr/>
        </p:nvSpPr>
        <p:spPr>
          <a:xfrm>
            <a:off x="6208719" y="3748408"/>
            <a:ext cx="1369143" cy="1289139"/>
          </a:xfrm>
          <a:prstGeom prst="homePlate">
            <a:avLst>
              <a:gd name="adj" fmla="val 9851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lead where appropriate</a:t>
            </a: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48130B16-1E94-430E-B586-B4C8B9F4F76C}"/>
              </a:ext>
            </a:extLst>
          </p:cNvPr>
          <p:cNvSpPr/>
          <p:nvPr/>
        </p:nvSpPr>
        <p:spPr>
          <a:xfrm>
            <a:off x="7666370" y="2292915"/>
            <a:ext cx="1361940" cy="1254988"/>
          </a:xfrm>
          <a:prstGeom prst="homePlate">
            <a:avLst>
              <a:gd name="adj" fmla="val 12882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193DCC73-E52A-4994-9CC1-F94FFE4CCCBA}"/>
              </a:ext>
            </a:extLst>
          </p:cNvPr>
          <p:cNvSpPr/>
          <p:nvPr/>
        </p:nvSpPr>
        <p:spPr>
          <a:xfrm>
            <a:off x="7666370" y="3748408"/>
            <a:ext cx="1361940" cy="1265798"/>
          </a:xfrm>
          <a:prstGeom prst="homePlate">
            <a:avLst>
              <a:gd name="adj" fmla="val 13199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 numerical skills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5E91B937-1902-49C0-A795-D04D0CDA083B}"/>
              </a:ext>
            </a:extLst>
          </p:cNvPr>
          <p:cNvSpPr/>
          <p:nvPr/>
        </p:nvSpPr>
        <p:spPr>
          <a:xfrm>
            <a:off x="9119189" y="2297312"/>
            <a:ext cx="1361940" cy="845119"/>
          </a:xfrm>
          <a:prstGeom prst="homePlate">
            <a:avLst>
              <a:gd name="adj" fmla="val 17336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2B0C61B3-679B-4817-9CE1-2A5F85B68490}"/>
              </a:ext>
            </a:extLst>
          </p:cNvPr>
          <p:cNvSpPr/>
          <p:nvPr/>
        </p:nvSpPr>
        <p:spPr>
          <a:xfrm>
            <a:off x="9119189" y="3234818"/>
            <a:ext cx="1361940" cy="845119"/>
          </a:xfrm>
          <a:prstGeom prst="homePlate">
            <a:avLst>
              <a:gd name="adj" fmla="val 17336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skills</a:t>
            </a: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F5EB94B5-A07F-4965-9B12-417AEAACB8DD}"/>
              </a:ext>
            </a:extLst>
          </p:cNvPr>
          <p:cNvSpPr/>
          <p:nvPr/>
        </p:nvSpPr>
        <p:spPr>
          <a:xfrm>
            <a:off x="9106452" y="4186509"/>
            <a:ext cx="1361940" cy="845119"/>
          </a:xfrm>
          <a:prstGeom prst="homePlate">
            <a:avLst>
              <a:gd name="adj" fmla="val 9171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Interpreting data</a:t>
            </a: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7984A5C7-73DC-46E3-ADFB-5AB873275D76}"/>
              </a:ext>
            </a:extLst>
          </p:cNvPr>
          <p:cNvSpPr/>
          <p:nvPr/>
        </p:nvSpPr>
        <p:spPr>
          <a:xfrm>
            <a:off x="10572008" y="2294075"/>
            <a:ext cx="1361940" cy="845119"/>
          </a:xfrm>
          <a:prstGeom prst="homePlate">
            <a:avLst>
              <a:gd name="adj" fmla="val 27544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 thinking</a:t>
            </a:r>
          </a:p>
        </p:txBody>
      </p:sp>
      <p:sp>
        <p:nvSpPr>
          <p:cNvPr id="70" name="Arrow: Pentagon 69">
            <a:extLst>
              <a:ext uri="{FF2B5EF4-FFF2-40B4-BE49-F238E27FC236}">
                <a16:creationId xmlns:a16="http://schemas.microsoft.com/office/drawing/2014/main" id="{88E30F4D-B47D-4D75-8AAC-9EFC02816964}"/>
              </a:ext>
            </a:extLst>
          </p:cNvPr>
          <p:cNvSpPr/>
          <p:nvPr/>
        </p:nvSpPr>
        <p:spPr>
          <a:xfrm>
            <a:off x="10572008" y="3231581"/>
            <a:ext cx="1361940" cy="845119"/>
          </a:xfrm>
          <a:prstGeom prst="homePlate">
            <a:avLst>
              <a:gd name="adj" fmla="val 27544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data</a:t>
            </a:r>
          </a:p>
        </p:txBody>
      </p:sp>
      <p:sp>
        <p:nvSpPr>
          <p:cNvPr id="71" name="Arrow: Pentagon 70">
            <a:extLst>
              <a:ext uri="{FF2B5EF4-FFF2-40B4-BE49-F238E27FC236}">
                <a16:creationId xmlns:a16="http://schemas.microsoft.com/office/drawing/2014/main" id="{B4F92894-C1CE-460F-9CD5-AFAC04535D11}"/>
              </a:ext>
            </a:extLst>
          </p:cNvPr>
          <p:cNvSpPr/>
          <p:nvPr/>
        </p:nvSpPr>
        <p:spPr>
          <a:xfrm>
            <a:off x="10572008" y="4169087"/>
            <a:ext cx="1361940" cy="845119"/>
          </a:xfrm>
          <a:prstGeom prst="homePlate">
            <a:avLst>
              <a:gd name="adj" fmla="val 23461"/>
            </a:avLst>
          </a:prstGeom>
          <a:solidFill>
            <a:srgbClr val="C7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problem solving</a:t>
            </a:r>
          </a:p>
        </p:txBody>
      </p:sp>
      <p:pic>
        <p:nvPicPr>
          <p:cNvPr id="72" name="Picture 2" descr="Image result for radiography assistant">
            <a:extLst>
              <a:ext uri="{FF2B5EF4-FFF2-40B4-BE49-F238E27FC236}">
                <a16:creationId xmlns:a16="http://schemas.microsoft.com/office/drawing/2014/main" id="{B6A70754-99AB-4828-BB66-5C0043C52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1455" y="5135485"/>
            <a:ext cx="1356407" cy="7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midwife">
            <a:extLst>
              <a:ext uri="{FF2B5EF4-FFF2-40B4-BE49-F238E27FC236}">
                <a16:creationId xmlns:a16="http://schemas.microsoft.com/office/drawing/2014/main" id="{3AA5DD48-AFC9-449E-9D45-74601C328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572007" y="5146505"/>
            <a:ext cx="1363786" cy="7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Image result for nurse associate">
            <a:extLst>
              <a:ext uri="{FF2B5EF4-FFF2-40B4-BE49-F238E27FC236}">
                <a16:creationId xmlns:a16="http://schemas.microsoft.com/office/drawing/2014/main" id="{D37E82EE-2A92-4E05-B475-496734D7F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9188" y="5136638"/>
            <a:ext cx="1349203" cy="7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Image result for family support worker">
            <a:extLst>
              <a:ext uri="{FF2B5EF4-FFF2-40B4-BE49-F238E27FC236}">
                <a16:creationId xmlns:a16="http://schemas.microsoft.com/office/drawing/2014/main" id="{EF253DE3-38FE-474C-81A5-82B93210C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1784" y="5146505"/>
            <a:ext cx="1363787" cy="7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young carer">
            <a:extLst>
              <a:ext uri="{FF2B5EF4-FFF2-40B4-BE49-F238E27FC236}">
                <a16:creationId xmlns:a16="http://schemas.microsoft.com/office/drawing/2014/main" id="{AA8FDA78-9C39-4D14-A3AE-97362642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59" y="5136637"/>
            <a:ext cx="1369143" cy="7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Image result for community transport driver">
            <a:extLst>
              <a:ext uri="{FF2B5EF4-FFF2-40B4-BE49-F238E27FC236}">
                <a16:creationId xmlns:a16="http://schemas.microsoft.com/office/drawing/2014/main" id="{D33607E0-3EEE-4016-B7DD-32EC083D3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4005" y="5135485"/>
            <a:ext cx="1456023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Image result for medical receptionist">
            <a:extLst>
              <a:ext uri="{FF2B5EF4-FFF2-40B4-BE49-F238E27FC236}">
                <a16:creationId xmlns:a16="http://schemas.microsoft.com/office/drawing/2014/main" id="{B4BE5189-8E94-40C0-9DB7-09414BCB6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926" y="5140059"/>
            <a:ext cx="1441224" cy="7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4 Building Blocks for Financial Momentum in your Business - Kountable">
            <a:extLst>
              <a:ext uri="{FF2B5EF4-FFF2-40B4-BE49-F238E27FC236}">
                <a16:creationId xmlns:a16="http://schemas.microsoft.com/office/drawing/2014/main" id="{8D10BE98-6258-49D7-9682-7412C19C8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r="19952"/>
          <a:stretch/>
        </p:blipFill>
        <p:spPr bwMode="auto">
          <a:xfrm>
            <a:off x="300566" y="297127"/>
            <a:ext cx="774918" cy="774918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257E39AE-B2F2-41A9-99B3-C7C524410880}"/>
              </a:ext>
            </a:extLst>
          </p:cNvPr>
          <p:cNvSpPr txBox="1">
            <a:spLocks/>
          </p:cNvSpPr>
          <p:nvPr/>
        </p:nvSpPr>
        <p:spPr>
          <a:xfrm>
            <a:off x="1075485" y="297125"/>
            <a:ext cx="10228391" cy="782542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Health and Social Care Pathway for young people </a:t>
            </a:r>
          </a:p>
        </p:txBody>
      </p:sp>
    </p:spTree>
    <p:extLst>
      <p:ext uri="{BB962C8B-B14F-4D97-AF65-F5344CB8AC3E}">
        <p14:creationId xmlns:p14="http://schemas.microsoft.com/office/powerpoint/2010/main" val="5570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754F5-569A-4EB3-A1A5-4EA4E0B88CE2}"/>
              </a:ext>
            </a:extLst>
          </p:cNvPr>
          <p:cNvGrpSpPr/>
          <p:nvPr/>
        </p:nvGrpSpPr>
        <p:grpSpPr>
          <a:xfrm>
            <a:off x="188477" y="297125"/>
            <a:ext cx="11812778" cy="6383067"/>
            <a:chOff x="188477" y="297125"/>
            <a:chExt cx="11812778" cy="6383067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103A80FA-9EAC-4588-89EE-597C861E6E6F}"/>
                </a:ext>
              </a:extLst>
            </p:cNvPr>
            <p:cNvSpPr/>
            <p:nvPr/>
          </p:nvSpPr>
          <p:spPr>
            <a:xfrm>
              <a:off x="195638" y="1188753"/>
              <a:ext cx="1463939" cy="581087"/>
            </a:xfrm>
            <a:prstGeom prst="homePlate">
              <a:avLst>
                <a:gd name="adj" fmla="val 2572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of Competence</a:t>
              </a: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95E1F99D-D73A-499E-8050-31CB7577C040}"/>
                </a:ext>
              </a:extLst>
            </p:cNvPr>
            <p:cNvSpPr/>
            <p:nvPr/>
          </p:nvSpPr>
          <p:spPr>
            <a:xfrm>
              <a:off x="195637" y="1902136"/>
              <a:ext cx="1463939" cy="958633"/>
            </a:xfrm>
            <a:prstGeom prst="homePlate">
              <a:avLst>
                <a:gd name="adj" fmla="val 3412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Education  Roles and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Opps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55BB13-AB93-4628-93E8-103BD466FB37}"/>
                </a:ext>
              </a:extLst>
            </p:cNvPr>
            <p:cNvSpPr/>
            <p:nvPr/>
          </p:nvSpPr>
          <p:spPr>
            <a:xfrm>
              <a:off x="1718810" y="1188752"/>
              <a:ext cx="1369143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 Level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92A4F0-DE67-40BE-A9DD-D1E53616B11E}"/>
                </a:ext>
              </a:extLst>
            </p:cNvPr>
            <p:cNvSpPr/>
            <p:nvPr/>
          </p:nvSpPr>
          <p:spPr>
            <a:xfrm>
              <a:off x="3176589" y="1188751"/>
              <a:ext cx="1464428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Foundation Level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0A8F96-655E-4E21-AC9A-D5331AA13D83}"/>
                </a:ext>
              </a:extLst>
            </p:cNvPr>
            <p:cNvSpPr/>
            <p:nvPr/>
          </p:nvSpPr>
          <p:spPr>
            <a:xfrm>
              <a:off x="4729653" y="1188750"/>
              <a:ext cx="1481798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Intermediate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Level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C13DA4-C088-4774-AC07-5E24BE6C9384}"/>
                </a:ext>
              </a:extLst>
            </p:cNvPr>
            <p:cNvSpPr/>
            <p:nvPr/>
          </p:nvSpPr>
          <p:spPr>
            <a:xfrm>
              <a:off x="6253313" y="1180852"/>
              <a:ext cx="1405892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Advanced  Level 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CCA122-6A94-47AF-8130-88AF19251608}"/>
                </a:ext>
              </a:extLst>
            </p:cNvPr>
            <p:cNvSpPr/>
            <p:nvPr/>
          </p:nvSpPr>
          <p:spPr>
            <a:xfrm>
              <a:off x="7728215" y="1181375"/>
              <a:ext cx="1365557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EAAFA3-A57C-47C2-BBA0-D165FAC5791F}"/>
                </a:ext>
              </a:extLst>
            </p:cNvPr>
            <p:cNvSpPr/>
            <p:nvPr/>
          </p:nvSpPr>
          <p:spPr>
            <a:xfrm>
              <a:off x="9153004" y="1180851"/>
              <a:ext cx="1356602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8A2283-1780-4446-B2E2-0BD2E4F63AA6}"/>
                </a:ext>
              </a:extLst>
            </p:cNvPr>
            <p:cNvSpPr/>
            <p:nvPr/>
          </p:nvSpPr>
          <p:spPr>
            <a:xfrm>
              <a:off x="10637470" y="1180850"/>
              <a:ext cx="1349203" cy="5810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379CF2-C8DD-4D6E-A899-0CD73B878CC4}"/>
                </a:ext>
              </a:extLst>
            </p:cNvPr>
            <p:cNvSpPr/>
            <p:nvPr/>
          </p:nvSpPr>
          <p:spPr>
            <a:xfrm>
              <a:off x="1718809" y="1902135"/>
              <a:ext cx="1369143" cy="14909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and Care Industrial Centre of Excellence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04D769-8836-400B-A432-B24892E3946D}"/>
                </a:ext>
              </a:extLst>
            </p:cNvPr>
            <p:cNvSpPr/>
            <p:nvPr/>
          </p:nvSpPr>
          <p:spPr>
            <a:xfrm>
              <a:off x="1718808" y="3509259"/>
              <a:ext cx="1369143" cy="337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 Levels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AB6F0-2937-478D-894E-B2039E055935}"/>
                </a:ext>
              </a:extLst>
            </p:cNvPr>
            <p:cNvSpPr/>
            <p:nvPr/>
          </p:nvSpPr>
          <p:spPr>
            <a:xfrm>
              <a:off x="3184994" y="1912947"/>
              <a:ext cx="4455960" cy="19338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Vocational courses at FE colleges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8F9462-D5AD-47EF-B4B0-A5709A03AF23}"/>
                </a:ext>
              </a:extLst>
            </p:cNvPr>
            <p:cNvSpPr/>
            <p:nvPr/>
          </p:nvSpPr>
          <p:spPr>
            <a:xfrm>
              <a:off x="3184994" y="3963011"/>
              <a:ext cx="8801679" cy="17062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GB" sz="27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Centre Somerset (Bridgwater and Taunton College) in partnership with UWE developing local provision of pathways into nursing from level 3 to level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01492E-0D77-4B4C-AAD3-D60213C82568}"/>
                </a:ext>
              </a:extLst>
            </p:cNvPr>
            <p:cNvSpPr/>
            <p:nvPr/>
          </p:nvSpPr>
          <p:spPr>
            <a:xfrm>
              <a:off x="7731832" y="1923263"/>
              <a:ext cx="2777773" cy="1923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Education Diplomas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72426B-B121-4575-9BE1-DC34797D0CBF}"/>
                </a:ext>
              </a:extLst>
            </p:cNvPr>
            <p:cNvSpPr/>
            <p:nvPr/>
          </p:nvSpPr>
          <p:spPr>
            <a:xfrm>
              <a:off x="10637471" y="1914107"/>
              <a:ext cx="1361940" cy="1923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local nursing degree programme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D68808-BDE6-4998-8C23-D8CE9B765855}"/>
                </a:ext>
              </a:extLst>
            </p:cNvPr>
            <p:cNvSpPr/>
            <p:nvPr/>
          </p:nvSpPr>
          <p:spPr>
            <a:xfrm>
              <a:off x="1715021" y="3963011"/>
              <a:ext cx="1369143" cy="9204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en-GB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form vocational training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75B6B2-1AE8-4297-830E-ABD1BEF41F0A}"/>
                </a:ext>
              </a:extLst>
            </p:cNvPr>
            <p:cNvSpPr/>
            <p:nvPr/>
          </p:nvSpPr>
          <p:spPr>
            <a:xfrm>
              <a:off x="1702643" y="4999613"/>
              <a:ext cx="1369143" cy="6696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Next Steps S. West</a:t>
              </a:r>
            </a:p>
          </p:txBody>
        </p:sp>
        <p:pic>
          <p:nvPicPr>
            <p:cNvPr id="21" name="Picture 2" descr="Image result for radiography assistant">
              <a:extLst>
                <a:ext uri="{FF2B5EF4-FFF2-40B4-BE49-F238E27FC236}">
                  <a16:creationId xmlns:a16="http://schemas.microsoft.com/office/drawing/2014/main" id="{F7BA81CD-523A-46AD-9E2F-65434ED4CD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86917" y="5774426"/>
              <a:ext cx="1356407" cy="78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midwife">
              <a:extLst>
                <a:ext uri="{FF2B5EF4-FFF2-40B4-BE49-F238E27FC236}">
                  <a16:creationId xmlns:a16="http://schemas.microsoft.com/office/drawing/2014/main" id="{99BFE067-81EF-4744-8DB0-9AA12EE236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0637469" y="5785446"/>
              <a:ext cx="1363786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Image result for nurse associate">
              <a:extLst>
                <a:ext uri="{FF2B5EF4-FFF2-40B4-BE49-F238E27FC236}">
                  <a16:creationId xmlns:a16="http://schemas.microsoft.com/office/drawing/2014/main" id="{1B35AB64-1236-4995-BD51-478B52E95C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84650" y="5775579"/>
              <a:ext cx="1349203" cy="76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Image result for family support worker">
              <a:extLst>
                <a:ext uri="{FF2B5EF4-FFF2-40B4-BE49-F238E27FC236}">
                  <a16:creationId xmlns:a16="http://schemas.microsoft.com/office/drawing/2014/main" id="{49F4A0F8-DDEF-4118-A28E-9D60F5A89C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17246" y="5785446"/>
              <a:ext cx="1363787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young carer">
              <a:extLst>
                <a:ext uri="{FF2B5EF4-FFF2-40B4-BE49-F238E27FC236}">
                  <a16:creationId xmlns:a16="http://schemas.microsoft.com/office/drawing/2014/main" id="{A03FB9E5-DE18-4D88-9175-9FFEFEAE1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021" y="5775578"/>
              <a:ext cx="1369143" cy="78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community transport driver">
              <a:extLst>
                <a:ext uri="{FF2B5EF4-FFF2-40B4-BE49-F238E27FC236}">
                  <a16:creationId xmlns:a16="http://schemas.microsoft.com/office/drawing/2014/main" id="{ADCBB9FD-11EC-4576-9018-8F7DA699F9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69467" y="5774426"/>
              <a:ext cx="1456023" cy="80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Image result for medical receptionist">
              <a:extLst>
                <a:ext uri="{FF2B5EF4-FFF2-40B4-BE49-F238E27FC236}">
                  <a16:creationId xmlns:a16="http://schemas.microsoft.com/office/drawing/2014/main" id="{EACE81F5-7AD7-4A99-B0B2-719AA44C19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2388" y="5779000"/>
              <a:ext cx="1441224" cy="796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0BBACB28-305A-453C-9DCF-536C383302AD}"/>
                </a:ext>
              </a:extLst>
            </p:cNvPr>
            <p:cNvSpPr txBox="1">
              <a:spLocks/>
            </p:cNvSpPr>
            <p:nvPr/>
          </p:nvSpPr>
          <p:spPr>
            <a:xfrm>
              <a:off x="1075485" y="297125"/>
              <a:ext cx="10228391" cy="782542"/>
            </a:xfrm>
            <a:prstGeom prst="rect">
              <a:avLst/>
            </a:prstGeom>
            <a:solidFill>
              <a:srgbClr val="00B050"/>
            </a:solidFill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Educational Opportunities for young people </a:t>
              </a:r>
            </a:p>
          </p:txBody>
        </p:sp>
        <p:pic>
          <p:nvPicPr>
            <p:cNvPr id="31" name="Picture 2" descr="4 Building Blocks for Financial Momentum in your Business - Kountable">
              <a:extLst>
                <a:ext uri="{FF2B5EF4-FFF2-40B4-BE49-F238E27FC236}">
                  <a16:creationId xmlns:a16="http://schemas.microsoft.com/office/drawing/2014/main" id="{892F37BB-CD36-4C11-9FE9-02F87C7AB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8" r="19952"/>
            <a:stretch/>
          </p:blipFill>
          <p:spPr bwMode="auto">
            <a:xfrm>
              <a:off x="300566" y="297127"/>
              <a:ext cx="774918" cy="774918"/>
            </a:xfrm>
            <a:prstGeom prst="rect">
              <a:avLst/>
            </a:prstGeom>
            <a:solidFill>
              <a:srgbClr val="00B050"/>
            </a:solidFill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67F919-2BD0-483C-8732-0A7ED2421C93}"/>
                </a:ext>
              </a:extLst>
            </p:cNvPr>
            <p:cNvSpPr txBox="1"/>
            <p:nvPr/>
          </p:nvSpPr>
          <p:spPr>
            <a:xfrm>
              <a:off x="188477" y="2860769"/>
              <a:ext cx="136914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D604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indicates existing activity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 indicates suggested actions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1FA416-A072-4571-9780-7E3637E8C36C}"/>
                </a:ext>
              </a:extLst>
            </p:cNvPr>
            <p:cNvSpPr/>
            <p:nvPr/>
          </p:nvSpPr>
          <p:spPr>
            <a:xfrm>
              <a:off x="3162663" y="1920846"/>
              <a:ext cx="7310527" cy="1945524"/>
            </a:xfrm>
            <a:prstGeom prst="rect">
              <a:avLst/>
            </a:prstGeom>
            <a:noFill/>
            <a:ln w="76200">
              <a:solidFill>
                <a:srgbClr val="D604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945138-BD2B-4051-8203-6B9D40733FF1}"/>
                </a:ext>
              </a:extLst>
            </p:cNvPr>
            <p:cNvSpPr/>
            <p:nvPr/>
          </p:nvSpPr>
          <p:spPr>
            <a:xfrm>
              <a:off x="3555655" y="5678187"/>
              <a:ext cx="5080690" cy="10020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Universities take a long time to establish – why wait?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E791EF-027E-4D42-A34B-100423F29F72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6096000" y="3866370"/>
              <a:ext cx="721927" cy="1811817"/>
            </a:xfrm>
            <a:prstGeom prst="line">
              <a:avLst/>
            </a:prstGeom>
            <a:ln w="76200">
              <a:solidFill>
                <a:srgbClr val="D604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6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DB6098-4834-424F-9D10-5FC71BF4FFA4}"/>
              </a:ext>
            </a:extLst>
          </p:cNvPr>
          <p:cNvGrpSpPr/>
          <p:nvPr/>
        </p:nvGrpSpPr>
        <p:grpSpPr>
          <a:xfrm>
            <a:off x="126560" y="297125"/>
            <a:ext cx="11863491" cy="6470227"/>
            <a:chOff x="126560" y="297125"/>
            <a:chExt cx="11863491" cy="6470227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0BBACB28-305A-453C-9DCF-536C383302AD}"/>
                </a:ext>
              </a:extLst>
            </p:cNvPr>
            <p:cNvSpPr txBox="1">
              <a:spLocks/>
            </p:cNvSpPr>
            <p:nvPr/>
          </p:nvSpPr>
          <p:spPr>
            <a:xfrm>
              <a:off x="1075485" y="297125"/>
              <a:ext cx="10228391" cy="7825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Apprenticeship Opportunities for young people </a:t>
              </a:r>
            </a:p>
          </p:txBody>
        </p:sp>
        <p:pic>
          <p:nvPicPr>
            <p:cNvPr id="31" name="Picture 2" descr="4 Building Blocks for Financial Momentum in your Business - Kountable">
              <a:extLst>
                <a:ext uri="{FF2B5EF4-FFF2-40B4-BE49-F238E27FC236}">
                  <a16:creationId xmlns:a16="http://schemas.microsoft.com/office/drawing/2014/main" id="{892F37BB-CD36-4C11-9FE9-02F87C7AB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8" r="19952"/>
            <a:stretch/>
          </p:blipFill>
          <p:spPr bwMode="auto">
            <a:xfrm>
              <a:off x="300566" y="297127"/>
              <a:ext cx="774918" cy="7749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</p:pic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87685C6B-8A81-418D-965A-4C1DECA10835}"/>
                </a:ext>
              </a:extLst>
            </p:cNvPr>
            <p:cNvSpPr/>
            <p:nvPr/>
          </p:nvSpPr>
          <p:spPr>
            <a:xfrm>
              <a:off x="180648" y="1278691"/>
              <a:ext cx="1463939" cy="581087"/>
            </a:xfrm>
            <a:prstGeom prst="homePlate">
              <a:avLst>
                <a:gd name="adj" fmla="val 25726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of Competence</a:t>
              </a: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B31DD9AB-8007-4ECA-9944-516D8470ED0F}"/>
                </a:ext>
              </a:extLst>
            </p:cNvPr>
            <p:cNvSpPr/>
            <p:nvPr/>
          </p:nvSpPr>
          <p:spPr>
            <a:xfrm>
              <a:off x="180647" y="1992074"/>
              <a:ext cx="1463939" cy="958633"/>
            </a:xfrm>
            <a:prstGeom prst="homePlate">
              <a:avLst>
                <a:gd name="adj" fmla="val 3412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Apprenticeships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D45F6D-1AAD-42F6-BE21-D89349BF9D61}"/>
                </a:ext>
              </a:extLst>
            </p:cNvPr>
            <p:cNvSpPr/>
            <p:nvPr/>
          </p:nvSpPr>
          <p:spPr>
            <a:xfrm>
              <a:off x="1703820" y="1278690"/>
              <a:ext cx="1369143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 Level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D56020-6A75-47BF-81E6-9B586CE89BDD}"/>
                </a:ext>
              </a:extLst>
            </p:cNvPr>
            <p:cNvSpPr/>
            <p:nvPr/>
          </p:nvSpPr>
          <p:spPr>
            <a:xfrm>
              <a:off x="3161599" y="1278689"/>
              <a:ext cx="1464428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Foundation Level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8F746A-A569-4080-A488-69F21FFB419B}"/>
                </a:ext>
              </a:extLst>
            </p:cNvPr>
            <p:cNvSpPr/>
            <p:nvPr/>
          </p:nvSpPr>
          <p:spPr>
            <a:xfrm>
              <a:off x="4714663" y="1278688"/>
              <a:ext cx="1481798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Intermediate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Level 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D6875F-25A4-4BE6-9867-75AB5B094C36}"/>
                </a:ext>
              </a:extLst>
            </p:cNvPr>
            <p:cNvSpPr/>
            <p:nvPr/>
          </p:nvSpPr>
          <p:spPr>
            <a:xfrm>
              <a:off x="6238323" y="1270790"/>
              <a:ext cx="1405892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Advanced  Level 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DEE86B-C0EE-48FC-9C5E-42BACB23C73D}"/>
                </a:ext>
              </a:extLst>
            </p:cNvPr>
            <p:cNvSpPr/>
            <p:nvPr/>
          </p:nvSpPr>
          <p:spPr>
            <a:xfrm>
              <a:off x="7713225" y="1271313"/>
              <a:ext cx="1365557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A6D3BA-E813-478F-89B1-D41F3B2F4858}"/>
                </a:ext>
              </a:extLst>
            </p:cNvPr>
            <p:cNvSpPr/>
            <p:nvPr/>
          </p:nvSpPr>
          <p:spPr>
            <a:xfrm>
              <a:off x="9138014" y="1270789"/>
              <a:ext cx="1356602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5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4758DEC-2595-4EEC-9428-E4448612E4F9}"/>
                </a:ext>
              </a:extLst>
            </p:cNvPr>
            <p:cNvSpPr/>
            <p:nvPr/>
          </p:nvSpPr>
          <p:spPr>
            <a:xfrm>
              <a:off x="10622480" y="1270788"/>
              <a:ext cx="1349203" cy="581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A60C6D-64A7-4910-B8DD-C16FDCCF4BF6}"/>
                </a:ext>
              </a:extLst>
            </p:cNvPr>
            <p:cNvSpPr/>
            <p:nvPr/>
          </p:nvSpPr>
          <p:spPr>
            <a:xfrm>
              <a:off x="1703819" y="1938777"/>
              <a:ext cx="2922208" cy="958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Modern apprenticeships available to 16 – 24 year olds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7B39CE0-F355-47C9-B59A-AE688D0823A8}"/>
                </a:ext>
              </a:extLst>
            </p:cNvPr>
            <p:cNvSpPr/>
            <p:nvPr/>
          </p:nvSpPr>
          <p:spPr>
            <a:xfrm>
              <a:off x="1703818" y="2967057"/>
              <a:ext cx="2922208" cy="9883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Establishing route from school to pre-registration nursing and mid-wife programmes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D1FA37-B82D-49CA-84B7-50053E17C05B}"/>
                </a:ext>
              </a:extLst>
            </p:cNvPr>
            <p:cNvSpPr/>
            <p:nvPr/>
          </p:nvSpPr>
          <p:spPr>
            <a:xfrm>
              <a:off x="4714663" y="1946902"/>
              <a:ext cx="1481798" cy="6255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Care Assistant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47531A1-F8CA-4744-B18B-065B6030797F}"/>
                </a:ext>
              </a:extLst>
            </p:cNvPr>
            <p:cNvSpPr/>
            <p:nvPr/>
          </p:nvSpPr>
          <p:spPr>
            <a:xfrm>
              <a:off x="7716843" y="1946902"/>
              <a:ext cx="1361940" cy="1307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Assistant Practitioner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655057-2989-454B-BFE1-4DDA17697E35}"/>
                </a:ext>
              </a:extLst>
            </p:cNvPr>
            <p:cNvSpPr/>
            <p:nvPr/>
          </p:nvSpPr>
          <p:spPr>
            <a:xfrm>
              <a:off x="9138014" y="1938777"/>
              <a:ext cx="2846407" cy="18863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Degree apprenticeships: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Nursing associate higher apprenticeship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Nursing degree apprenticeship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Occupational therapy degree apprenticeship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43D27D8-6615-4B12-8AED-49BF1FBF544B}"/>
                </a:ext>
              </a:extLst>
            </p:cNvPr>
            <p:cNvSpPr/>
            <p:nvPr/>
          </p:nvSpPr>
          <p:spPr>
            <a:xfrm>
              <a:off x="1703818" y="5293247"/>
              <a:ext cx="10267865" cy="3258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>
                  <a:solidFill>
                    <a:srgbClr val="D604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 Up  &amp; 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West Somerset Opportunity Area Partnerships Board supporting local businesses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9A24EDD-7F9A-42D3-84AA-1F298796997A}"/>
                </a:ext>
              </a:extLst>
            </p:cNvPr>
            <p:cNvSpPr/>
            <p:nvPr/>
          </p:nvSpPr>
          <p:spPr>
            <a:xfrm>
              <a:off x="1703817" y="4919479"/>
              <a:ext cx="10267865" cy="3258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Apprenticeship Levy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1717B56-EDAB-4F3B-A6E4-2058C76D4BF5}"/>
                </a:ext>
              </a:extLst>
            </p:cNvPr>
            <p:cNvSpPr/>
            <p:nvPr/>
          </p:nvSpPr>
          <p:spPr>
            <a:xfrm>
              <a:off x="1703817" y="4545710"/>
              <a:ext cx="10267865" cy="3258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Integrated health and social care apprenticeships and HEE’s Trailblazer Apprenticeships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5DEB25A-986B-4DDA-892E-14107DAF6303}"/>
                </a:ext>
              </a:extLst>
            </p:cNvPr>
            <p:cNvSpPr/>
            <p:nvPr/>
          </p:nvSpPr>
          <p:spPr>
            <a:xfrm>
              <a:off x="4714663" y="2628480"/>
              <a:ext cx="1481798" cy="6255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Nursery Nurse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5BCDC03-6F0F-45D4-8EBF-9250765D5E58}"/>
                </a:ext>
              </a:extLst>
            </p:cNvPr>
            <p:cNvSpPr/>
            <p:nvPr/>
          </p:nvSpPr>
          <p:spPr>
            <a:xfrm>
              <a:off x="4714663" y="3323721"/>
              <a:ext cx="1481798" cy="6255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Pre-registration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nursing programme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B95A45-C8DC-4BD1-99E0-C3B47E59988B}"/>
                </a:ext>
              </a:extLst>
            </p:cNvPr>
            <p:cNvSpPr/>
            <p:nvPr/>
          </p:nvSpPr>
          <p:spPr>
            <a:xfrm>
              <a:off x="1703817" y="4018962"/>
              <a:ext cx="4492644" cy="478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Somerset Partnership NHS Trust apprenticeships and work experience programmes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0050104-7A93-44A0-9734-78B682DF1056}"/>
                </a:ext>
              </a:extLst>
            </p:cNvPr>
            <p:cNvSpPr/>
            <p:nvPr/>
          </p:nvSpPr>
          <p:spPr>
            <a:xfrm>
              <a:off x="6243300" y="1946902"/>
              <a:ext cx="1400915" cy="6255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Pharmacy Technician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AEC980-6593-4A9C-8F88-9087270986C7}"/>
                </a:ext>
              </a:extLst>
            </p:cNvPr>
            <p:cNvSpPr/>
            <p:nvPr/>
          </p:nvSpPr>
          <p:spPr>
            <a:xfrm>
              <a:off x="6243300" y="2628480"/>
              <a:ext cx="1400915" cy="6255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Dental Nurse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0C18D1D-380E-4B79-8CDA-8501E2E62C5C}"/>
                </a:ext>
              </a:extLst>
            </p:cNvPr>
            <p:cNvSpPr/>
            <p:nvPr/>
          </p:nvSpPr>
          <p:spPr>
            <a:xfrm>
              <a:off x="6243300" y="3323721"/>
              <a:ext cx="1400915" cy="6255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Laboratory Support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64C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F71EED-55F4-451C-8F0E-DA2FEB5358B6}"/>
                </a:ext>
              </a:extLst>
            </p:cNvPr>
            <p:cNvSpPr/>
            <p:nvPr/>
          </p:nvSpPr>
          <p:spPr>
            <a:xfrm>
              <a:off x="6238324" y="4018962"/>
              <a:ext cx="1400915" cy="478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4C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 Support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64C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B05BCE4-E994-451A-B4EF-76D759B409E7}"/>
                </a:ext>
              </a:extLst>
            </p:cNvPr>
            <p:cNvSpPr/>
            <p:nvPr/>
          </p:nvSpPr>
          <p:spPr>
            <a:xfrm>
              <a:off x="9138014" y="3867201"/>
              <a:ext cx="2833668" cy="6306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Advanced Clinical Practitioner apprenticeship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604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1" name="Picture 2" descr="Image result for radiography assistant">
              <a:extLst>
                <a:ext uri="{FF2B5EF4-FFF2-40B4-BE49-F238E27FC236}">
                  <a16:creationId xmlns:a16="http://schemas.microsoft.com/office/drawing/2014/main" id="{2DDD1782-E13D-483C-8B3A-4A61699152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75713" y="5727327"/>
              <a:ext cx="1356407" cy="78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Image result for midwife">
              <a:extLst>
                <a:ext uri="{FF2B5EF4-FFF2-40B4-BE49-F238E27FC236}">
                  <a16:creationId xmlns:a16="http://schemas.microsoft.com/office/drawing/2014/main" id="{74856D4B-B6CE-4119-BA9B-F6F8215E4C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0626265" y="5738347"/>
              <a:ext cx="1363786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Image result for nurse associate">
              <a:extLst>
                <a:ext uri="{FF2B5EF4-FFF2-40B4-BE49-F238E27FC236}">
                  <a16:creationId xmlns:a16="http://schemas.microsoft.com/office/drawing/2014/main" id="{A7AD0A4A-2BC9-4B35-A68C-C18511E56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73446" y="5728480"/>
              <a:ext cx="1349203" cy="76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Image result for family support worker">
              <a:extLst>
                <a:ext uri="{FF2B5EF4-FFF2-40B4-BE49-F238E27FC236}">
                  <a16:creationId xmlns:a16="http://schemas.microsoft.com/office/drawing/2014/main" id="{06305562-39B4-49AF-9FD3-5B12839C85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06042" y="5738347"/>
              <a:ext cx="1363787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young carer">
              <a:extLst>
                <a:ext uri="{FF2B5EF4-FFF2-40B4-BE49-F238E27FC236}">
                  <a16:creationId xmlns:a16="http://schemas.microsoft.com/office/drawing/2014/main" id="{DCDF40A6-092B-4D9B-9855-21665EE8E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817" y="5728479"/>
              <a:ext cx="1369143" cy="78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Image result for community transport driver">
              <a:extLst>
                <a:ext uri="{FF2B5EF4-FFF2-40B4-BE49-F238E27FC236}">
                  <a16:creationId xmlns:a16="http://schemas.microsoft.com/office/drawing/2014/main" id="{ABDF9254-50E3-474E-8D39-61C2961C19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58263" y="5727327"/>
              <a:ext cx="1456023" cy="80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Image result for medical receptionist">
              <a:extLst>
                <a:ext uri="{FF2B5EF4-FFF2-40B4-BE49-F238E27FC236}">
                  <a16:creationId xmlns:a16="http://schemas.microsoft.com/office/drawing/2014/main" id="{33D2A1B9-DC7C-441D-A927-2C725595B3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1184" y="5731901"/>
              <a:ext cx="1441224" cy="796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7928968-C6AD-45D1-A738-3A7775F12BC1}"/>
                </a:ext>
              </a:extLst>
            </p:cNvPr>
            <p:cNvSpPr txBox="1"/>
            <p:nvPr/>
          </p:nvSpPr>
          <p:spPr>
            <a:xfrm>
              <a:off x="126560" y="2965267"/>
              <a:ext cx="136914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D604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indicates existing activity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 indicates suggested actions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1F25F4-7C03-4ACB-BA03-7306DBB2126F}"/>
                </a:ext>
              </a:extLst>
            </p:cNvPr>
            <p:cNvSpPr/>
            <p:nvPr/>
          </p:nvSpPr>
          <p:spPr>
            <a:xfrm>
              <a:off x="1703817" y="4040656"/>
              <a:ext cx="4468591" cy="457180"/>
            </a:xfrm>
            <a:prstGeom prst="rect">
              <a:avLst/>
            </a:prstGeom>
            <a:noFill/>
            <a:ln w="76200">
              <a:solidFill>
                <a:srgbClr val="D604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4F0BCD-C449-4C43-8DD1-86A2F541D4F6}"/>
                </a:ext>
              </a:extLst>
            </p:cNvPr>
            <p:cNvSpPr/>
            <p:nvPr/>
          </p:nvSpPr>
          <p:spPr>
            <a:xfrm>
              <a:off x="277327" y="5836705"/>
              <a:ext cx="5350193" cy="9306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5,000+ apprenticeships offered in the county last year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5DA27F-00B7-4740-94DE-564179A7E25F}"/>
                </a:ext>
              </a:extLst>
            </p:cNvPr>
            <p:cNvCxnSpPr>
              <a:cxnSpLocks/>
              <a:stCxn id="45" idx="2"/>
              <a:endCxn id="57" idx="0"/>
            </p:cNvCxnSpPr>
            <p:nvPr/>
          </p:nvCxnSpPr>
          <p:spPr>
            <a:xfrm flipH="1">
              <a:off x="2952424" y="4497836"/>
              <a:ext cx="985689" cy="1338869"/>
            </a:xfrm>
            <a:prstGeom prst="line">
              <a:avLst/>
            </a:prstGeom>
            <a:ln w="76200">
              <a:solidFill>
                <a:srgbClr val="D604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2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09ECF-DC30-4917-80CA-74F2DC2F77FE}"/>
              </a:ext>
            </a:extLst>
          </p:cNvPr>
          <p:cNvGrpSpPr/>
          <p:nvPr/>
        </p:nvGrpSpPr>
        <p:grpSpPr>
          <a:xfrm>
            <a:off x="5015345" y="900544"/>
            <a:ext cx="6761019" cy="5772971"/>
            <a:chOff x="5015345" y="900544"/>
            <a:chExt cx="6761019" cy="5772971"/>
          </a:xfrm>
        </p:grpSpPr>
        <p:sp>
          <p:nvSpPr>
            <p:cNvPr id="14" name="Rectangle 13"/>
            <p:cNvSpPr/>
            <p:nvPr/>
          </p:nvSpPr>
          <p:spPr>
            <a:xfrm>
              <a:off x="7810341" y="3690780"/>
              <a:ext cx="1840489" cy="659584"/>
            </a:xfrm>
            <a:prstGeom prst="rect">
              <a:avLst/>
            </a:pr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21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Agree Dominant Strategy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486400" y="3648701"/>
              <a:ext cx="2305917" cy="743741"/>
            </a:xfrm>
            <a:prstGeom prst="rightArrow">
              <a:avLst/>
            </a:prstGeom>
            <a:solidFill>
              <a:srgbClr val="1F4A7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5015345" y="900544"/>
              <a:ext cx="6761019" cy="5772971"/>
            </a:xfrm>
            <a:prstGeom prst="wedgeRectCallout">
              <a:avLst>
                <a:gd name="adj1" fmla="val -60837"/>
                <a:gd name="adj2" fmla="val -5106"/>
              </a:avLst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216000" rtlCol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63151D-64E5-4065-8009-2F496A68E1E3}"/>
                </a:ext>
              </a:extLst>
            </p:cNvPr>
            <p:cNvSpPr/>
            <p:nvPr/>
          </p:nvSpPr>
          <p:spPr>
            <a:xfrm>
              <a:off x="5663522" y="4929139"/>
              <a:ext cx="5628738" cy="7436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Evidence-based, not ideological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557A4AE-B687-4610-A837-0764FD35D581}"/>
                </a:ext>
              </a:extLst>
            </p:cNvPr>
            <p:cNvSpPr/>
            <p:nvPr/>
          </p:nvSpPr>
          <p:spPr>
            <a:xfrm>
              <a:off x="5164721" y="1855741"/>
              <a:ext cx="349425" cy="36518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40AE0D0-2099-4E4B-A0A3-3EF82EE2D831}"/>
                </a:ext>
              </a:extLst>
            </p:cNvPr>
            <p:cNvSpPr/>
            <p:nvPr/>
          </p:nvSpPr>
          <p:spPr>
            <a:xfrm>
              <a:off x="5192323" y="5118394"/>
              <a:ext cx="349425" cy="36518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B6E528-22C4-4E8F-AECC-A296D2E6E7AA}"/>
                </a:ext>
              </a:extLst>
            </p:cNvPr>
            <p:cNvSpPr/>
            <p:nvPr/>
          </p:nvSpPr>
          <p:spPr>
            <a:xfrm>
              <a:off x="5663522" y="3014362"/>
              <a:ext cx="5628738" cy="18116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Sector Leaders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NHS CCGs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and Wellbeing Boards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Sustainability and Transformation Partnerships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Integrated Care Partnerships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Local Authorities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E24BE8-3E07-4B4A-85F9-D208F3607793}"/>
                </a:ext>
              </a:extLst>
            </p:cNvPr>
            <p:cNvSpPr/>
            <p:nvPr/>
          </p:nvSpPr>
          <p:spPr>
            <a:xfrm>
              <a:off x="5192323" y="3580746"/>
              <a:ext cx="349425" cy="36518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D81478-6369-42FF-A709-D94AE7B286E4}"/>
                </a:ext>
              </a:extLst>
            </p:cNvPr>
            <p:cNvSpPr/>
            <p:nvPr/>
          </p:nvSpPr>
          <p:spPr>
            <a:xfrm>
              <a:off x="5663522" y="5783181"/>
              <a:ext cx="5628738" cy="7436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Translation into culture and practice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B47F41-9724-41D5-A32C-965203901E96}"/>
                </a:ext>
              </a:extLst>
            </p:cNvPr>
            <p:cNvSpPr/>
            <p:nvPr/>
          </p:nvSpPr>
          <p:spPr>
            <a:xfrm>
              <a:off x="5192323" y="5972436"/>
              <a:ext cx="349425" cy="36518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A297F5-9CDE-43A4-842A-05822C2F972B}"/>
                </a:ext>
              </a:extLst>
            </p:cNvPr>
            <p:cNvSpPr txBox="1"/>
            <p:nvPr/>
          </p:nvSpPr>
          <p:spPr>
            <a:xfrm>
              <a:off x="5345836" y="979388"/>
              <a:ext cx="149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NHS Long Term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Plan (2019)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1F82A3-DE3C-4E2F-95F0-E05F995B10D5}"/>
                </a:ext>
              </a:extLst>
            </p:cNvPr>
            <p:cNvSpPr txBox="1"/>
            <p:nvPr/>
          </p:nvSpPr>
          <p:spPr>
            <a:xfrm>
              <a:off x="8523958" y="990669"/>
              <a:ext cx="1490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Covid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Recovery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870D2C-209A-4840-B03B-8578BE060F72}"/>
                </a:ext>
              </a:extLst>
            </p:cNvPr>
            <p:cNvSpPr txBox="1"/>
            <p:nvPr/>
          </p:nvSpPr>
          <p:spPr>
            <a:xfrm>
              <a:off x="6903441" y="973793"/>
              <a:ext cx="149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HEE Topol Review (2019)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DB9370-41AC-44FD-AC43-BBA11979F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099" y="1463208"/>
              <a:ext cx="934521" cy="13237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3CDF0B-8307-4C1C-BB62-58F1DC721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8277" y="1456194"/>
              <a:ext cx="981633" cy="13759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4DC864-9801-4511-9B0E-D9D5E1AF4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5856" y="1451379"/>
              <a:ext cx="981634" cy="13922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A3ABD9-96A6-4808-973E-61719312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77734" y="1428198"/>
              <a:ext cx="1048949" cy="14039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DD17A2-06DD-4006-88D1-A8333A21494A}"/>
                </a:ext>
              </a:extLst>
            </p:cNvPr>
            <p:cNvSpPr txBox="1"/>
            <p:nvPr/>
          </p:nvSpPr>
          <p:spPr>
            <a:xfrm>
              <a:off x="10054028" y="973793"/>
              <a:ext cx="1490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Levelling up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8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3C9A39-0F2E-42C7-BC88-611EA464A159}"/>
              </a:ext>
            </a:extLst>
          </p:cNvPr>
          <p:cNvGrpSpPr/>
          <p:nvPr/>
        </p:nvGrpSpPr>
        <p:grpSpPr>
          <a:xfrm>
            <a:off x="126560" y="297125"/>
            <a:ext cx="11938880" cy="6263748"/>
            <a:chOff x="126560" y="297125"/>
            <a:chExt cx="11938880" cy="6263748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0BBACB28-305A-453C-9DCF-536C383302AD}"/>
                </a:ext>
              </a:extLst>
            </p:cNvPr>
            <p:cNvSpPr txBox="1">
              <a:spLocks/>
            </p:cNvSpPr>
            <p:nvPr/>
          </p:nvSpPr>
          <p:spPr>
            <a:xfrm>
              <a:off x="1075485" y="297125"/>
              <a:ext cx="10228391" cy="78254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Volunteering Opportunities for young people</a:t>
              </a:r>
            </a:p>
          </p:txBody>
        </p:sp>
        <p:pic>
          <p:nvPicPr>
            <p:cNvPr id="31" name="Picture 2" descr="4 Building Blocks for Financial Momentum in your Business - Kountable">
              <a:extLst>
                <a:ext uri="{FF2B5EF4-FFF2-40B4-BE49-F238E27FC236}">
                  <a16:creationId xmlns:a16="http://schemas.microsoft.com/office/drawing/2014/main" id="{892F37BB-CD36-4C11-9FE9-02F87C7AB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8" r="19952"/>
            <a:stretch/>
          </p:blipFill>
          <p:spPr bwMode="auto">
            <a:xfrm>
              <a:off x="300566" y="297127"/>
              <a:ext cx="774918" cy="77491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</p:pic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CA4D5261-7743-4224-9D9D-D9BCECFC797E}"/>
                </a:ext>
              </a:extLst>
            </p:cNvPr>
            <p:cNvSpPr/>
            <p:nvPr/>
          </p:nvSpPr>
          <p:spPr>
            <a:xfrm>
              <a:off x="165656" y="1276849"/>
              <a:ext cx="1463939" cy="581087"/>
            </a:xfrm>
            <a:prstGeom prst="homePlate">
              <a:avLst>
                <a:gd name="adj" fmla="val 25726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of Competence</a:t>
              </a:r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A8B8B9D9-C258-4A04-B674-1C53BD22B4D1}"/>
                </a:ext>
              </a:extLst>
            </p:cNvPr>
            <p:cNvSpPr/>
            <p:nvPr/>
          </p:nvSpPr>
          <p:spPr>
            <a:xfrm>
              <a:off x="165655" y="1990232"/>
              <a:ext cx="1463939" cy="958633"/>
            </a:xfrm>
            <a:prstGeom prst="homePlate">
              <a:avLst>
                <a:gd name="adj" fmla="val 3412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Volunteering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223ACA4-5E34-4075-8B86-AEF4E0D483E0}"/>
                </a:ext>
              </a:extLst>
            </p:cNvPr>
            <p:cNvSpPr/>
            <p:nvPr/>
          </p:nvSpPr>
          <p:spPr>
            <a:xfrm>
              <a:off x="1688828" y="1276848"/>
              <a:ext cx="1369143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 Level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3080F38-23A0-40F8-BB60-3E6451E6AA06}"/>
                </a:ext>
              </a:extLst>
            </p:cNvPr>
            <p:cNvSpPr/>
            <p:nvPr/>
          </p:nvSpPr>
          <p:spPr>
            <a:xfrm>
              <a:off x="3146607" y="1276847"/>
              <a:ext cx="1464428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Foundation Level 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484FCF-41A0-47C6-BE59-4B9ACA5F4501}"/>
                </a:ext>
              </a:extLst>
            </p:cNvPr>
            <p:cNvSpPr/>
            <p:nvPr/>
          </p:nvSpPr>
          <p:spPr>
            <a:xfrm>
              <a:off x="4699671" y="1276846"/>
              <a:ext cx="1481798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Intermediate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Level 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CA410D-F4B1-4004-B6A6-1C8491BC44A7}"/>
                </a:ext>
              </a:extLst>
            </p:cNvPr>
            <p:cNvSpPr/>
            <p:nvPr/>
          </p:nvSpPr>
          <p:spPr>
            <a:xfrm>
              <a:off x="6223331" y="1268948"/>
              <a:ext cx="1405892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Advanced  Level 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5455B3-9780-4B4D-8D77-2EACDB3CEEFE}"/>
                </a:ext>
              </a:extLst>
            </p:cNvPr>
            <p:cNvSpPr/>
            <p:nvPr/>
          </p:nvSpPr>
          <p:spPr>
            <a:xfrm>
              <a:off x="7698233" y="1269471"/>
              <a:ext cx="1365557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4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984A03-ECE5-4CA8-83C7-18358A6AF4B9}"/>
                </a:ext>
              </a:extLst>
            </p:cNvPr>
            <p:cNvSpPr/>
            <p:nvPr/>
          </p:nvSpPr>
          <p:spPr>
            <a:xfrm>
              <a:off x="9123022" y="1268947"/>
              <a:ext cx="1356602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C439084-6AF4-4B34-AA60-CE59EBD81BD8}"/>
                </a:ext>
              </a:extLst>
            </p:cNvPr>
            <p:cNvSpPr/>
            <p:nvPr/>
          </p:nvSpPr>
          <p:spPr>
            <a:xfrm>
              <a:off x="10607488" y="1268946"/>
              <a:ext cx="1349203" cy="58108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77C9C2-8171-4629-B5F8-F5D87669605B}"/>
                </a:ext>
              </a:extLst>
            </p:cNvPr>
            <p:cNvSpPr/>
            <p:nvPr/>
          </p:nvSpPr>
          <p:spPr>
            <a:xfrm>
              <a:off x="1688827" y="1936935"/>
              <a:ext cx="1369143" cy="760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National Citizen Service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000EE61-9DBB-402F-8D86-B8BCCE2C18A7}"/>
                </a:ext>
              </a:extLst>
            </p:cNvPr>
            <p:cNvSpPr/>
            <p:nvPr/>
          </p:nvSpPr>
          <p:spPr>
            <a:xfrm>
              <a:off x="3146606" y="1936935"/>
              <a:ext cx="5917183" cy="760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Long Term Plan committed to doubling number of NHS volunteers – opportunities at flu clinics and social prescribing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62A0D7-BCA4-473F-B241-6D13130A4E4C}"/>
                </a:ext>
              </a:extLst>
            </p:cNvPr>
            <p:cNvSpPr/>
            <p:nvPr/>
          </p:nvSpPr>
          <p:spPr>
            <a:xfrm>
              <a:off x="1688825" y="4459072"/>
              <a:ext cx="10267865" cy="11778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Spark Somerset 2018 recommendations: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Minimise financial costs for volunteers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buddy schemes for new volunteers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Review reward and recognition for volunteers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CC7ECDF-6849-4B77-9416-326C6AD79B22}"/>
                </a:ext>
              </a:extLst>
            </p:cNvPr>
            <p:cNvSpPr/>
            <p:nvPr/>
          </p:nvSpPr>
          <p:spPr>
            <a:xfrm>
              <a:off x="1688827" y="2776372"/>
              <a:ext cx="1369143" cy="760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Duke of Edinburgh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E022FC-0D86-4C5D-BEF8-79FD6D3CEF18}"/>
                </a:ext>
              </a:extLst>
            </p:cNvPr>
            <p:cNvSpPr/>
            <p:nvPr/>
          </p:nvSpPr>
          <p:spPr>
            <a:xfrm>
              <a:off x="3146606" y="2774596"/>
              <a:ext cx="5917183" cy="760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Prince’s Trust work with HEE to recruit and train those aged 16 – 30 interested in health and social care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10C8604-0087-468E-8EF2-E42904AAE9E1}"/>
                </a:ext>
              </a:extLst>
            </p:cNvPr>
            <p:cNvSpPr/>
            <p:nvPr/>
          </p:nvSpPr>
          <p:spPr>
            <a:xfrm>
              <a:off x="3146606" y="3612258"/>
              <a:ext cx="8810084" cy="7604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2,062 general charities in Somerset with 25% of adults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taking part in formal volunteering once a month</a:t>
              </a:r>
            </a:p>
          </p:txBody>
        </p:sp>
        <p:pic>
          <p:nvPicPr>
            <p:cNvPr id="47" name="Picture 2" descr="Image result for radiography assistant">
              <a:extLst>
                <a:ext uri="{FF2B5EF4-FFF2-40B4-BE49-F238E27FC236}">
                  <a16:creationId xmlns:a16="http://schemas.microsoft.com/office/drawing/2014/main" id="{C66E53DA-EB4A-4175-A827-972DD2CBF7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2352" y="5759369"/>
              <a:ext cx="1356407" cy="78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midwife">
              <a:extLst>
                <a:ext uri="{FF2B5EF4-FFF2-40B4-BE49-F238E27FC236}">
                  <a16:creationId xmlns:a16="http://schemas.microsoft.com/office/drawing/2014/main" id="{C644337C-DE6A-4C13-A2EA-A638CB74F7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0592904" y="5770389"/>
              <a:ext cx="1363786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Image result for nurse associate">
              <a:extLst>
                <a:ext uri="{FF2B5EF4-FFF2-40B4-BE49-F238E27FC236}">
                  <a16:creationId xmlns:a16="http://schemas.microsoft.com/office/drawing/2014/main" id="{CDD843D1-5A89-4EC1-A154-94975E292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40085" y="5760522"/>
              <a:ext cx="1349203" cy="76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Image result for family support worker">
              <a:extLst>
                <a:ext uri="{FF2B5EF4-FFF2-40B4-BE49-F238E27FC236}">
                  <a16:creationId xmlns:a16="http://schemas.microsoft.com/office/drawing/2014/main" id="{88C63A79-1162-4096-8534-491EC1BFF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72681" y="5770389"/>
              <a:ext cx="1363787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young carer">
              <a:extLst>
                <a:ext uri="{FF2B5EF4-FFF2-40B4-BE49-F238E27FC236}">
                  <a16:creationId xmlns:a16="http://schemas.microsoft.com/office/drawing/2014/main" id="{671F5963-8E9D-46FC-9B6F-C46DEA3FA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456" y="5760521"/>
              <a:ext cx="1369143" cy="78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Image result for community transport driver">
              <a:extLst>
                <a:ext uri="{FF2B5EF4-FFF2-40B4-BE49-F238E27FC236}">
                  <a16:creationId xmlns:a16="http://schemas.microsoft.com/office/drawing/2014/main" id="{29382B11-9825-490E-AE5E-44B3BEC4C0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24902" y="5759369"/>
              <a:ext cx="1456023" cy="80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Image result for medical receptionist">
              <a:extLst>
                <a:ext uri="{FF2B5EF4-FFF2-40B4-BE49-F238E27FC236}">
                  <a16:creationId xmlns:a16="http://schemas.microsoft.com/office/drawing/2014/main" id="{27571F4E-19BA-4FBD-8EB5-7EC4A02E8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97823" y="5763943"/>
              <a:ext cx="1441224" cy="796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885E0B-E08C-4F69-888D-335281573F6B}"/>
                </a:ext>
              </a:extLst>
            </p:cNvPr>
            <p:cNvSpPr txBox="1"/>
            <p:nvPr/>
          </p:nvSpPr>
          <p:spPr>
            <a:xfrm>
              <a:off x="126560" y="2965267"/>
              <a:ext cx="136914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D604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indicates existing activity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 indicates suggested actions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A54CBF-9C44-4346-9038-70FFF71299CB}"/>
                </a:ext>
              </a:extLst>
            </p:cNvPr>
            <p:cNvSpPr/>
            <p:nvPr/>
          </p:nvSpPr>
          <p:spPr>
            <a:xfrm>
              <a:off x="1670456" y="1936934"/>
              <a:ext cx="7366011" cy="1598100"/>
            </a:xfrm>
            <a:prstGeom prst="rect">
              <a:avLst/>
            </a:prstGeom>
            <a:noFill/>
            <a:ln w="76200">
              <a:solidFill>
                <a:srgbClr val="D604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7E110F-074A-4789-B8AB-AE2D961E3BDE}"/>
                </a:ext>
              </a:extLst>
            </p:cNvPr>
            <p:cNvSpPr/>
            <p:nvPr/>
          </p:nvSpPr>
          <p:spPr>
            <a:xfrm flipH="1">
              <a:off x="9346828" y="1936409"/>
              <a:ext cx="2718612" cy="27301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Serves as first glimpse into sector but currently not easily accessible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6C1434-4838-46BB-8853-714F9E257205}"/>
                </a:ext>
              </a:extLst>
            </p:cNvPr>
            <p:cNvCxnSpPr>
              <a:cxnSpLocks/>
              <a:stCxn id="27" idx="3"/>
              <a:endCxn id="40" idx="3"/>
            </p:cNvCxnSpPr>
            <p:nvPr/>
          </p:nvCxnSpPr>
          <p:spPr>
            <a:xfrm>
              <a:off x="9036467" y="2735984"/>
              <a:ext cx="310361" cy="565517"/>
            </a:xfrm>
            <a:prstGeom prst="line">
              <a:avLst/>
            </a:prstGeom>
            <a:ln w="76200">
              <a:solidFill>
                <a:srgbClr val="D604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1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7E51F7-6A04-4154-B49F-424B9E176D74}"/>
              </a:ext>
            </a:extLst>
          </p:cNvPr>
          <p:cNvGrpSpPr/>
          <p:nvPr/>
        </p:nvGrpSpPr>
        <p:grpSpPr>
          <a:xfrm>
            <a:off x="131108" y="297125"/>
            <a:ext cx="11850269" cy="6422993"/>
            <a:chOff x="131108" y="297125"/>
            <a:chExt cx="11850269" cy="6422993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0BBACB28-305A-453C-9DCF-536C383302AD}"/>
                </a:ext>
              </a:extLst>
            </p:cNvPr>
            <p:cNvSpPr txBox="1">
              <a:spLocks/>
            </p:cNvSpPr>
            <p:nvPr/>
          </p:nvSpPr>
          <p:spPr>
            <a:xfrm>
              <a:off x="1075485" y="297125"/>
              <a:ext cx="10228391" cy="782542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adugi" panose="020B05020402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Digital Inclusion for young people </a:t>
              </a:r>
            </a:p>
          </p:txBody>
        </p:sp>
        <p:pic>
          <p:nvPicPr>
            <p:cNvPr id="31" name="Picture 2" descr="4 Building Blocks for Financial Momentum in your Business - Kountable">
              <a:extLst>
                <a:ext uri="{FF2B5EF4-FFF2-40B4-BE49-F238E27FC236}">
                  <a16:creationId xmlns:a16="http://schemas.microsoft.com/office/drawing/2014/main" id="{892F37BB-CD36-4C11-9FE9-02F87C7AB6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8" r="19952"/>
            <a:stretch/>
          </p:blipFill>
          <p:spPr bwMode="auto">
            <a:xfrm>
              <a:off x="300566" y="297127"/>
              <a:ext cx="774918" cy="774918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</p:spPr>
        </p:pic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7FEFF05B-0556-4936-AD23-AD04387D1C9B}"/>
                </a:ext>
              </a:extLst>
            </p:cNvPr>
            <p:cNvSpPr/>
            <p:nvPr/>
          </p:nvSpPr>
          <p:spPr>
            <a:xfrm>
              <a:off x="190342" y="1368636"/>
              <a:ext cx="1463939" cy="581087"/>
            </a:xfrm>
            <a:prstGeom prst="homePlate">
              <a:avLst>
                <a:gd name="adj" fmla="val 25726"/>
              </a:avLst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Level of Competence</a:t>
              </a:r>
            </a:p>
          </p:txBody>
        </p:sp>
        <p:sp>
          <p:nvSpPr>
            <p:cNvPr id="45" name="Arrow: Pentagon 44">
              <a:extLst>
                <a:ext uri="{FF2B5EF4-FFF2-40B4-BE49-F238E27FC236}">
                  <a16:creationId xmlns:a16="http://schemas.microsoft.com/office/drawing/2014/main" id="{83D052BE-D53A-45ED-9454-B71E5348B7CC}"/>
                </a:ext>
              </a:extLst>
            </p:cNvPr>
            <p:cNvSpPr/>
            <p:nvPr/>
          </p:nvSpPr>
          <p:spPr>
            <a:xfrm>
              <a:off x="190341" y="2082019"/>
              <a:ext cx="1463939" cy="958633"/>
            </a:xfrm>
            <a:prstGeom prst="homePlate">
              <a:avLst>
                <a:gd name="adj" fmla="val 34129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inclusion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18620CD-65AE-4446-95F6-12D1C7E7F8D6}"/>
                </a:ext>
              </a:extLst>
            </p:cNvPr>
            <p:cNvSpPr/>
            <p:nvPr/>
          </p:nvSpPr>
          <p:spPr>
            <a:xfrm>
              <a:off x="1713514" y="1368635"/>
              <a:ext cx="1369143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School Level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93841F-CFCF-4AFF-AAD0-583314E565F2}"/>
                </a:ext>
              </a:extLst>
            </p:cNvPr>
            <p:cNvSpPr/>
            <p:nvPr/>
          </p:nvSpPr>
          <p:spPr>
            <a:xfrm>
              <a:off x="3171293" y="1368634"/>
              <a:ext cx="1464428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Foundation Level 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8E70565-A15B-4ECA-A8AB-9ACCD08CBC18}"/>
                </a:ext>
              </a:extLst>
            </p:cNvPr>
            <p:cNvSpPr/>
            <p:nvPr/>
          </p:nvSpPr>
          <p:spPr>
            <a:xfrm>
              <a:off x="4724357" y="1368633"/>
              <a:ext cx="1481798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Intermediate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Level 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4864E17-1078-4D9E-BA85-2AFA87B5BA77}"/>
                </a:ext>
              </a:extLst>
            </p:cNvPr>
            <p:cNvSpPr/>
            <p:nvPr/>
          </p:nvSpPr>
          <p:spPr>
            <a:xfrm>
              <a:off x="6248017" y="1360735"/>
              <a:ext cx="1405892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Advanced  Level 3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1E6E42E-E9F2-4D3C-9337-3E5789ED9D2E}"/>
                </a:ext>
              </a:extLst>
            </p:cNvPr>
            <p:cNvSpPr/>
            <p:nvPr/>
          </p:nvSpPr>
          <p:spPr>
            <a:xfrm>
              <a:off x="7722919" y="1361258"/>
              <a:ext cx="1365557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4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07879E7-6D25-487A-BB7D-6762620DBD83}"/>
                </a:ext>
              </a:extLst>
            </p:cNvPr>
            <p:cNvSpPr/>
            <p:nvPr/>
          </p:nvSpPr>
          <p:spPr>
            <a:xfrm>
              <a:off x="9147708" y="1360734"/>
              <a:ext cx="1356602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5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4997DF3-4580-4503-99CC-F32347CFA8BD}"/>
                </a:ext>
              </a:extLst>
            </p:cNvPr>
            <p:cNvSpPr/>
            <p:nvPr/>
          </p:nvSpPr>
          <p:spPr>
            <a:xfrm>
              <a:off x="10632174" y="1360733"/>
              <a:ext cx="1349203" cy="581087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Higher Level 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7CBF102-FC20-4E03-BC28-31FAA1B5D5B6}"/>
                </a:ext>
              </a:extLst>
            </p:cNvPr>
            <p:cNvSpPr/>
            <p:nvPr/>
          </p:nvSpPr>
          <p:spPr>
            <a:xfrm>
              <a:off x="1713513" y="2028722"/>
              <a:ext cx="1369143" cy="1341363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prospects through Skills Up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AA7479E-7E33-4D45-9044-23CF6AE333F6}"/>
                </a:ext>
              </a:extLst>
            </p:cNvPr>
            <p:cNvSpPr/>
            <p:nvPr/>
          </p:nvSpPr>
          <p:spPr>
            <a:xfrm>
              <a:off x="9147709" y="2028722"/>
              <a:ext cx="2833668" cy="832860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CCG presence at university fairs to share on digital jobs in NHS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1C276-014B-424F-B9A8-6AF52159CAE9}"/>
                </a:ext>
              </a:extLst>
            </p:cNvPr>
            <p:cNvSpPr/>
            <p:nvPr/>
          </p:nvSpPr>
          <p:spPr>
            <a:xfrm>
              <a:off x="3171293" y="2926650"/>
              <a:ext cx="8810083" cy="418482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Government essential digital skills framework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51E3F0-E434-4093-903C-70E014D93F22}"/>
                </a:ext>
              </a:extLst>
            </p:cNvPr>
            <p:cNvSpPr/>
            <p:nvPr/>
          </p:nvSpPr>
          <p:spPr>
            <a:xfrm>
              <a:off x="3171293" y="3392955"/>
              <a:ext cx="8810083" cy="427333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Skills Partnership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EECF9D5-4F29-4808-BDE6-80222B76ECB0}"/>
                </a:ext>
              </a:extLst>
            </p:cNvPr>
            <p:cNvSpPr/>
            <p:nvPr/>
          </p:nvSpPr>
          <p:spPr>
            <a:xfrm>
              <a:off x="3171292" y="3889241"/>
              <a:ext cx="8810083" cy="427333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HEE work on digital literacy through Building a Digital Ready Workforce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E3712AE-DFFE-4A96-A306-66549496E36B}"/>
                </a:ext>
              </a:extLst>
            </p:cNvPr>
            <p:cNvSpPr/>
            <p:nvPr/>
          </p:nvSpPr>
          <p:spPr>
            <a:xfrm>
              <a:off x="1713513" y="4889693"/>
              <a:ext cx="10267861" cy="427334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 Champions Project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A75E7D4-FA36-4E03-9E07-AE54B1BDF65A}"/>
                </a:ext>
              </a:extLst>
            </p:cNvPr>
            <p:cNvSpPr/>
            <p:nvPr/>
          </p:nvSpPr>
          <p:spPr>
            <a:xfrm>
              <a:off x="1713513" y="4394378"/>
              <a:ext cx="10267861" cy="427334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6043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LEP’s Connecting Devon and Somerset Superfast Extension Programme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D6C12B-7388-42D6-BE63-1FB2738ADFF5}"/>
                </a:ext>
              </a:extLst>
            </p:cNvPr>
            <p:cNvSpPr/>
            <p:nvPr/>
          </p:nvSpPr>
          <p:spPr>
            <a:xfrm>
              <a:off x="1713512" y="3486860"/>
              <a:ext cx="1369143" cy="832629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8D8D8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TeenTech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1" name="Picture 2" descr="Image result for radiography assistant">
              <a:extLst>
                <a:ext uri="{FF2B5EF4-FFF2-40B4-BE49-F238E27FC236}">
                  <a16:creationId xmlns:a16="http://schemas.microsoft.com/office/drawing/2014/main" id="{CE0DE298-694D-405A-A7DD-F23A79FB5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67036" y="5439872"/>
              <a:ext cx="1356407" cy="78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Image result for midwife">
              <a:extLst>
                <a:ext uri="{FF2B5EF4-FFF2-40B4-BE49-F238E27FC236}">
                  <a16:creationId xmlns:a16="http://schemas.microsoft.com/office/drawing/2014/main" id="{4FB5CE78-E461-412F-9DCE-0F09B30A1F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0617588" y="5450892"/>
              <a:ext cx="1363786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Image result for nurse associate">
              <a:extLst>
                <a:ext uri="{FF2B5EF4-FFF2-40B4-BE49-F238E27FC236}">
                  <a16:creationId xmlns:a16="http://schemas.microsoft.com/office/drawing/2014/main" id="{08C3933F-0827-4BA3-A88B-BFCEA4790F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64769" y="5441025"/>
              <a:ext cx="1349203" cy="76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Image result for family support worker">
              <a:extLst>
                <a:ext uri="{FF2B5EF4-FFF2-40B4-BE49-F238E27FC236}">
                  <a16:creationId xmlns:a16="http://schemas.microsoft.com/office/drawing/2014/main" id="{DE770AE9-8631-4736-81C5-070226B21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97365" y="5450892"/>
              <a:ext cx="1363787" cy="77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Image result for young carer">
              <a:extLst>
                <a:ext uri="{FF2B5EF4-FFF2-40B4-BE49-F238E27FC236}">
                  <a16:creationId xmlns:a16="http://schemas.microsoft.com/office/drawing/2014/main" id="{2F0B6895-18B4-4184-B81D-6326B99A8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140" y="5441024"/>
              <a:ext cx="1369143" cy="78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Image result for community transport driver">
              <a:extLst>
                <a:ext uri="{FF2B5EF4-FFF2-40B4-BE49-F238E27FC236}">
                  <a16:creationId xmlns:a16="http://schemas.microsoft.com/office/drawing/2014/main" id="{20CBEF42-BF9F-40A4-9C41-1634CBE65C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49586" y="5439872"/>
              <a:ext cx="1456023" cy="80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 descr="Image result for medical receptionist">
              <a:extLst>
                <a:ext uri="{FF2B5EF4-FFF2-40B4-BE49-F238E27FC236}">
                  <a16:creationId xmlns:a16="http://schemas.microsoft.com/office/drawing/2014/main" id="{1FAD3A08-0160-4D11-A2D1-CC339B1ED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22507" y="5444446"/>
              <a:ext cx="1441224" cy="796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31F429-8152-4152-8643-8C8C6D4FF125}"/>
                </a:ext>
              </a:extLst>
            </p:cNvPr>
            <p:cNvSpPr txBox="1"/>
            <p:nvPr/>
          </p:nvSpPr>
          <p:spPr>
            <a:xfrm>
              <a:off x="131108" y="3040652"/>
              <a:ext cx="136914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D604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 indicates existing activity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 indicates suggested actions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C6C2F3-4810-4966-B848-C22EC1CC3B0F}"/>
                </a:ext>
              </a:extLst>
            </p:cNvPr>
            <p:cNvSpPr/>
            <p:nvPr/>
          </p:nvSpPr>
          <p:spPr>
            <a:xfrm>
              <a:off x="1713511" y="2024609"/>
              <a:ext cx="10267861" cy="3292418"/>
            </a:xfrm>
            <a:prstGeom prst="rect">
              <a:avLst/>
            </a:prstGeom>
            <a:noFill/>
            <a:ln w="76200">
              <a:solidFill>
                <a:srgbClr val="D6043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002A43-7575-4EEC-A2D6-247FE043F05C}"/>
                </a:ext>
              </a:extLst>
            </p:cNvPr>
            <p:cNvSpPr/>
            <p:nvPr/>
          </p:nvSpPr>
          <p:spPr>
            <a:xfrm>
              <a:off x="2555005" y="5714901"/>
              <a:ext cx="6081340" cy="10052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Estimated shortage of NHS workers with data skills: 50,000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BC5109-640E-4394-B497-C25F0FD8C86A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 flipH="1">
              <a:off x="5595675" y="5317027"/>
              <a:ext cx="1251767" cy="397874"/>
            </a:xfrm>
            <a:prstGeom prst="line">
              <a:avLst/>
            </a:prstGeom>
            <a:ln w="76200">
              <a:solidFill>
                <a:srgbClr val="D604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2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Related image">
            <a:extLst>
              <a:ext uri="{FF2B5EF4-FFF2-40B4-BE49-F238E27FC236}">
                <a16:creationId xmlns:a16="http://schemas.microsoft.com/office/drawing/2014/main" id="{4F071509-7B03-4D06-85C9-C6510EE1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12168"/>
          <a:stretch/>
        </p:blipFill>
        <p:spPr bwMode="auto">
          <a:xfrm>
            <a:off x="477360" y="242130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31C805B-EF39-4CC7-A30C-ED3273D6DB10}"/>
              </a:ext>
            </a:extLst>
          </p:cNvPr>
          <p:cNvCxnSpPr>
            <a:cxnSpLocks/>
            <a:stCxn id="64" idx="1"/>
            <a:endCxn id="48" idx="3"/>
          </p:cNvCxnSpPr>
          <p:nvPr/>
        </p:nvCxnSpPr>
        <p:spPr>
          <a:xfrm flipH="1">
            <a:off x="2997360" y="3680906"/>
            <a:ext cx="6014400" cy="400"/>
          </a:xfrm>
          <a:prstGeom prst="line">
            <a:avLst/>
          </a:prstGeom>
          <a:ln w="76200">
            <a:solidFill>
              <a:srgbClr val="D6043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B2B12F-CA9C-48F4-8444-594220BF5218}"/>
              </a:ext>
            </a:extLst>
          </p:cNvPr>
          <p:cNvGrpSpPr/>
          <p:nvPr/>
        </p:nvGrpSpPr>
        <p:grpSpPr>
          <a:xfrm>
            <a:off x="4729320" y="1373392"/>
            <a:ext cx="3012595" cy="672288"/>
            <a:chOff x="609599" y="1505881"/>
            <a:chExt cx="3012595" cy="67228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D5D978-6C75-4767-B0A9-D84F3BF1068E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Pathway &amp;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Building Blocks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B0F810-C55B-4B5C-9864-E1A799F28B1D}"/>
                </a:ext>
              </a:extLst>
            </p:cNvPr>
            <p:cNvCxnSpPr/>
            <p:nvPr/>
          </p:nvCxnSpPr>
          <p:spPr>
            <a:xfrm>
              <a:off x="609599" y="1616243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33F328-8F3D-4C69-929F-D6240408643A}"/>
              </a:ext>
            </a:extLst>
          </p:cNvPr>
          <p:cNvGrpSpPr/>
          <p:nvPr/>
        </p:nvGrpSpPr>
        <p:grpSpPr>
          <a:xfrm>
            <a:off x="477360" y="1373392"/>
            <a:ext cx="3700501" cy="672288"/>
            <a:chOff x="609599" y="1505881"/>
            <a:chExt cx="3700501" cy="67228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9076ED-2072-4D7D-B718-9E3CFF6736C3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Focus &amp; Aims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B32A016-8D1C-48D1-B9C5-260210D7F1D1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07D5B0-F184-4188-9F98-DAD2559286C4}"/>
              </a:ext>
            </a:extLst>
          </p:cNvPr>
          <p:cNvGrpSpPr/>
          <p:nvPr/>
        </p:nvGrpSpPr>
        <p:grpSpPr>
          <a:xfrm>
            <a:off x="9011760" y="1373392"/>
            <a:ext cx="3012595" cy="672288"/>
            <a:chOff x="609599" y="1505881"/>
            <a:chExt cx="3012595" cy="67228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AD8220-E209-4AA9-9708-88E753FF09CE}"/>
                </a:ext>
              </a:extLst>
            </p:cNvPr>
            <p:cNvSpPr/>
            <p:nvPr/>
          </p:nvSpPr>
          <p:spPr>
            <a:xfrm>
              <a:off x="609599" y="1505881"/>
              <a:ext cx="3012595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 Plan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CA5E3AD-A263-457B-9CE7-F9C101DD73B6}"/>
                </a:ext>
              </a:extLst>
            </p:cNvPr>
            <p:cNvCxnSpPr/>
            <p:nvPr/>
          </p:nvCxnSpPr>
          <p:spPr>
            <a:xfrm>
              <a:off x="609599" y="1616241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4" descr="Close Up Of A Soccer Tactics Drawing On Chalkboard Stock Photo ...">
            <a:extLst>
              <a:ext uri="{FF2B5EF4-FFF2-40B4-BE49-F238E27FC236}">
                <a16:creationId xmlns:a16="http://schemas.microsoft.com/office/drawing/2014/main" id="{21143600-AAA4-41D9-AD59-FCBD1DAB1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915" r="9055" b="32304"/>
          <a:stretch/>
        </p:blipFill>
        <p:spPr bwMode="auto">
          <a:xfrm>
            <a:off x="9011760" y="2420905"/>
            <a:ext cx="2520001" cy="25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F21F9C-380D-4B05-AC1F-C4111C9A0AB5}"/>
              </a:ext>
            </a:extLst>
          </p:cNvPr>
          <p:cNvSpPr txBox="1"/>
          <p:nvPr/>
        </p:nvSpPr>
        <p:spPr>
          <a:xfrm>
            <a:off x="4723162" y="4802211"/>
            <a:ext cx="252960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CDB5B-CB44-40C8-904A-54843E94A9AE}"/>
              </a:ext>
            </a:extLst>
          </p:cNvPr>
          <p:cNvSpPr txBox="1"/>
          <p:nvPr/>
        </p:nvSpPr>
        <p:spPr>
          <a:xfrm>
            <a:off x="4723162" y="5292531"/>
            <a:ext cx="2529607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Apprenticeships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98AF77-B73E-4270-AA40-6C620E8E8045}"/>
              </a:ext>
            </a:extLst>
          </p:cNvPr>
          <p:cNvSpPr txBox="1"/>
          <p:nvPr/>
        </p:nvSpPr>
        <p:spPr>
          <a:xfrm>
            <a:off x="4723162" y="5752073"/>
            <a:ext cx="252960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E3FFC6-A4E9-433F-988C-F0ADB0576B85}"/>
              </a:ext>
            </a:extLst>
          </p:cNvPr>
          <p:cNvSpPr txBox="1"/>
          <p:nvPr/>
        </p:nvSpPr>
        <p:spPr>
          <a:xfrm>
            <a:off x="4713554" y="6242393"/>
            <a:ext cx="253921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Inclusion</a:t>
            </a:r>
          </a:p>
        </p:txBody>
      </p:sp>
      <p:pic>
        <p:nvPicPr>
          <p:cNvPr id="22" name="Picture 2" descr="4 Pathways to Data Science - Towards AI — Multidisciplinary ...">
            <a:extLst>
              <a:ext uri="{FF2B5EF4-FFF2-40B4-BE49-F238E27FC236}">
                <a16:creationId xmlns:a16="http://schemas.microsoft.com/office/drawing/2014/main" id="{7CF259BC-8D88-4580-9C89-2AC7249FD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r="18622"/>
          <a:stretch/>
        </p:blipFill>
        <p:spPr bwMode="auto">
          <a:xfrm>
            <a:off x="4729320" y="2421281"/>
            <a:ext cx="2539213" cy="22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93D44D-2E33-4CDA-BFD5-D7F30FC2A562}"/>
              </a:ext>
            </a:extLst>
          </p:cNvPr>
          <p:cNvSpPr txBox="1"/>
          <p:nvPr/>
        </p:nvSpPr>
        <p:spPr>
          <a:xfrm>
            <a:off x="4738928" y="2421281"/>
            <a:ext cx="252960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</a:t>
            </a:r>
          </a:p>
        </p:txBody>
      </p:sp>
    </p:spTree>
    <p:extLst>
      <p:ext uri="{BB962C8B-B14F-4D97-AF65-F5344CB8AC3E}">
        <p14:creationId xmlns:p14="http://schemas.microsoft.com/office/powerpoint/2010/main" val="2405855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9FF8C-49AE-4512-A910-ABE395E15ED4}"/>
              </a:ext>
            </a:extLst>
          </p:cNvPr>
          <p:cNvSpPr/>
          <p:nvPr/>
        </p:nvSpPr>
        <p:spPr>
          <a:xfrm>
            <a:off x="1397848" y="1244258"/>
            <a:ext cx="9594538" cy="1465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&amp; modernising our understanding of the sector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374C3-3F51-4C61-AAB4-48B9296B0D56}"/>
              </a:ext>
            </a:extLst>
          </p:cNvPr>
          <p:cNvSpPr/>
          <p:nvPr/>
        </p:nvSpPr>
        <p:spPr>
          <a:xfrm>
            <a:off x="1397847" y="2881068"/>
            <a:ext cx="9594538" cy="7825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&amp; retaining workforce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3680B1-2484-4975-A8FB-19AF0E62B552}"/>
              </a:ext>
            </a:extLst>
          </p:cNvPr>
          <p:cNvSpPr/>
          <p:nvPr/>
        </p:nvSpPr>
        <p:spPr>
          <a:xfrm>
            <a:off x="294285" y="1524219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72BD2F-3452-46D0-BF73-CD3CC2AE1814}"/>
              </a:ext>
            </a:extLst>
          </p:cNvPr>
          <p:cNvSpPr/>
          <p:nvPr/>
        </p:nvSpPr>
        <p:spPr>
          <a:xfrm>
            <a:off x="294285" y="2815139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E48BBF-51DF-4566-AF58-13B183B40397}"/>
              </a:ext>
            </a:extLst>
          </p:cNvPr>
          <p:cNvSpPr txBox="1">
            <a:spLocks/>
          </p:cNvSpPr>
          <p:nvPr/>
        </p:nvSpPr>
        <p:spPr>
          <a:xfrm>
            <a:off x="1075486" y="297125"/>
            <a:ext cx="9916900" cy="78254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Action Plan Distilled:</a:t>
            </a:r>
          </a:p>
        </p:txBody>
      </p:sp>
      <p:pic>
        <p:nvPicPr>
          <p:cNvPr id="14" name="Picture 4" descr="Close Up Of A Soccer Tactics Drawing On Chalkboard Stock Photo ...">
            <a:extLst>
              <a:ext uri="{FF2B5EF4-FFF2-40B4-BE49-F238E27FC236}">
                <a16:creationId xmlns:a16="http://schemas.microsoft.com/office/drawing/2014/main" id="{2FC3B55C-A478-44BC-8D19-DD15B71AF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915" r="9055" b="32304"/>
          <a:stretch/>
        </p:blipFill>
        <p:spPr bwMode="auto">
          <a:xfrm>
            <a:off x="294285" y="297125"/>
            <a:ext cx="781200" cy="7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52048C-3A3D-42C3-948F-1C41E013C72D}"/>
              </a:ext>
            </a:extLst>
          </p:cNvPr>
          <p:cNvSpPr/>
          <p:nvPr/>
        </p:nvSpPr>
        <p:spPr>
          <a:xfrm>
            <a:off x="1397847" y="3834854"/>
            <a:ext cx="9594538" cy="2897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Widening opportunities to contribute through voluntary sector and upgrading digital literacy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E9892B-F6C2-48E3-A3D6-18BFD7764FE1}"/>
              </a:ext>
            </a:extLst>
          </p:cNvPr>
          <p:cNvSpPr/>
          <p:nvPr/>
        </p:nvSpPr>
        <p:spPr>
          <a:xfrm>
            <a:off x="294285" y="4826382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98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4EFE-180C-4977-93C7-39D7225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Reflections from lockdown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61963-C463-4A65-8D1A-69600A0A2291}"/>
              </a:ext>
            </a:extLst>
          </p:cNvPr>
          <p:cNvSpPr/>
          <p:nvPr/>
        </p:nvSpPr>
        <p:spPr>
          <a:xfrm>
            <a:off x="1685222" y="1371601"/>
            <a:ext cx="9173277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Cost: Massive resource requirement to support most vulnerable in society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D1BD6-F29D-4CBF-8AB7-CA97B355559D}"/>
              </a:ext>
            </a:extLst>
          </p:cNvPr>
          <p:cNvSpPr/>
          <p:nvPr/>
        </p:nvSpPr>
        <p:spPr>
          <a:xfrm>
            <a:off x="444345" y="1371601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2C894-08BA-41EE-8092-228E4E24100B}"/>
              </a:ext>
            </a:extLst>
          </p:cNvPr>
          <p:cNvSpPr/>
          <p:nvPr/>
        </p:nvSpPr>
        <p:spPr>
          <a:xfrm>
            <a:off x="1685221" y="2480012"/>
            <a:ext cx="9173277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Connectivity: Investing in transport, digital and infrastructure is supporting good health care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328A1B-BDFA-4BF9-B764-DF26C46712FA}"/>
              </a:ext>
            </a:extLst>
          </p:cNvPr>
          <p:cNvSpPr/>
          <p:nvPr/>
        </p:nvSpPr>
        <p:spPr>
          <a:xfrm>
            <a:off x="1685221" y="3588424"/>
            <a:ext cx="9173277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Innovation: Potential and limitations of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97025-BA75-4F66-8BE4-F22C832EC3E9}"/>
              </a:ext>
            </a:extLst>
          </p:cNvPr>
          <p:cNvSpPr/>
          <p:nvPr/>
        </p:nvSpPr>
        <p:spPr>
          <a:xfrm>
            <a:off x="1685221" y="4696836"/>
            <a:ext cx="9173277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vs Central: Place based thinking is not just about the long term but essential in periods of crisis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B7D22-AE07-4991-AB7C-5388474B8705}"/>
              </a:ext>
            </a:extLst>
          </p:cNvPr>
          <p:cNvSpPr/>
          <p:nvPr/>
        </p:nvSpPr>
        <p:spPr>
          <a:xfrm>
            <a:off x="1685221" y="5805248"/>
            <a:ext cx="9173277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Unless we engage now our biggest lockdown cost will prove to be its impact on children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70F80A-4FF2-47A0-BDF6-23697CE5F34F}"/>
              </a:ext>
            </a:extLst>
          </p:cNvPr>
          <p:cNvSpPr/>
          <p:nvPr/>
        </p:nvSpPr>
        <p:spPr>
          <a:xfrm>
            <a:off x="444345" y="2480012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9A166B-AE49-4723-AF54-E9399F6B5192}"/>
              </a:ext>
            </a:extLst>
          </p:cNvPr>
          <p:cNvSpPr/>
          <p:nvPr/>
        </p:nvSpPr>
        <p:spPr>
          <a:xfrm>
            <a:off x="438904" y="3588423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72F127-7ABF-4867-9299-2AD0854AD7DE}"/>
              </a:ext>
            </a:extLst>
          </p:cNvPr>
          <p:cNvSpPr/>
          <p:nvPr/>
        </p:nvSpPr>
        <p:spPr>
          <a:xfrm>
            <a:off x="449792" y="4696836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50CD11-DC14-4595-B221-E27EE8C30948}"/>
              </a:ext>
            </a:extLst>
          </p:cNvPr>
          <p:cNvSpPr/>
          <p:nvPr/>
        </p:nvSpPr>
        <p:spPr>
          <a:xfrm>
            <a:off x="449792" y="5805248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13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EE49-AC2F-4530-999F-DFF52D8C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activities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AD7B47-473E-4DF7-B537-FBB8E5433009}"/>
              </a:ext>
            </a:extLst>
          </p:cNvPr>
          <p:cNvGrpSpPr/>
          <p:nvPr/>
        </p:nvGrpSpPr>
        <p:grpSpPr>
          <a:xfrm>
            <a:off x="300567" y="1279464"/>
            <a:ext cx="3700501" cy="672288"/>
            <a:chOff x="609599" y="1505881"/>
            <a:chExt cx="3700501" cy="67228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D89CF1-71C7-426E-9C87-B53C6E4D231C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month actions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CB0B9A-DD09-4E7B-A00A-7082EB136D36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0BAA11D4-FA8E-47CA-BCB2-96D65AC4998E}"/>
              </a:ext>
            </a:extLst>
          </p:cNvPr>
          <p:cNvSpPr/>
          <p:nvPr/>
        </p:nvSpPr>
        <p:spPr>
          <a:xfrm>
            <a:off x="300567" y="2175406"/>
            <a:ext cx="7634065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adoption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B4342EDC-4299-4D76-BFD7-CB0394960A90}"/>
              </a:ext>
            </a:extLst>
          </p:cNvPr>
          <p:cNvSpPr/>
          <p:nvPr/>
        </p:nvSpPr>
        <p:spPr>
          <a:xfrm>
            <a:off x="300566" y="3313460"/>
            <a:ext cx="7634067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provider engagement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1ECA01B9-CE66-4FE2-A63F-4CF338AFD1C7}"/>
              </a:ext>
            </a:extLst>
          </p:cNvPr>
          <p:cNvSpPr/>
          <p:nvPr/>
        </p:nvSpPr>
        <p:spPr>
          <a:xfrm>
            <a:off x="300568" y="4449049"/>
            <a:ext cx="7634065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engagement design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4970BBDE-4DA4-43C8-B6CA-BBBA4B814E70}"/>
              </a:ext>
            </a:extLst>
          </p:cNvPr>
          <p:cNvSpPr/>
          <p:nvPr/>
        </p:nvSpPr>
        <p:spPr>
          <a:xfrm>
            <a:off x="300567" y="5578536"/>
            <a:ext cx="7634065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alignment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DC9276-EFA4-4282-93FD-8AFA171BC842}"/>
              </a:ext>
            </a:extLst>
          </p:cNvPr>
          <p:cNvSpPr/>
          <p:nvPr/>
        </p:nvSpPr>
        <p:spPr>
          <a:xfrm>
            <a:off x="9011272" y="4449048"/>
            <a:ext cx="2775616" cy="2043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0108D5-DBA5-4594-8B5C-B5CE7960516D}"/>
              </a:ext>
            </a:extLst>
          </p:cNvPr>
          <p:cNvGrpSpPr/>
          <p:nvPr/>
        </p:nvGrpSpPr>
        <p:grpSpPr>
          <a:xfrm>
            <a:off x="9011272" y="1279464"/>
            <a:ext cx="3700501" cy="672288"/>
            <a:chOff x="609599" y="1505881"/>
            <a:chExt cx="3700501" cy="67228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A7CCE43-9C5F-4B9B-BB6E-3651F381BB6D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 2020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01738D-D9DF-42B7-9188-1B8D6D399CD0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8D8596-4126-4E8B-AE49-A350DDE64F85}"/>
              </a:ext>
            </a:extLst>
          </p:cNvPr>
          <p:cNvSpPr/>
          <p:nvPr/>
        </p:nvSpPr>
        <p:spPr>
          <a:xfrm>
            <a:off x="9011272" y="2183973"/>
            <a:ext cx="2775616" cy="2043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 Paper</a:t>
            </a:r>
          </a:p>
        </p:txBody>
      </p:sp>
    </p:spTree>
    <p:extLst>
      <p:ext uri="{BB962C8B-B14F-4D97-AF65-F5344CB8AC3E}">
        <p14:creationId xmlns:p14="http://schemas.microsoft.com/office/powerpoint/2010/main" val="1269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provider engagement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26799C-A3DF-4044-A359-D56238AFCE1E}"/>
              </a:ext>
            </a:extLst>
          </p:cNvPr>
          <p:cNvGrpSpPr/>
          <p:nvPr/>
        </p:nvGrpSpPr>
        <p:grpSpPr>
          <a:xfrm>
            <a:off x="300567" y="1279464"/>
            <a:ext cx="3700501" cy="672288"/>
            <a:chOff x="609599" y="1505881"/>
            <a:chExt cx="3700501" cy="6722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4E1358-14C8-435D-9633-C05D86C4A22B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07C4582-5185-41FF-BE0C-2290A5CF66F7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DBFA5-3388-4615-B398-C2495EEF2D1E}"/>
              </a:ext>
            </a:extLst>
          </p:cNvPr>
          <p:cNvSpPr/>
          <p:nvPr/>
        </p:nvSpPr>
        <p:spPr>
          <a:xfrm>
            <a:off x="8200576" y="2094301"/>
            <a:ext cx="3586312" cy="4466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Outlining career pathways, training initiatives, qualifications and opportunities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organisations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59C7D6-BDE0-4B15-B949-D734527CF355}"/>
              </a:ext>
            </a:extLst>
          </p:cNvPr>
          <p:cNvGrpSpPr/>
          <p:nvPr/>
        </p:nvGrpSpPr>
        <p:grpSpPr>
          <a:xfrm>
            <a:off x="8200576" y="1271916"/>
            <a:ext cx="3700501" cy="672288"/>
            <a:chOff x="609599" y="1505881"/>
            <a:chExt cx="3700501" cy="6722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34DAE5-00F1-4878-A05C-9471BEB853D4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0DDF4D-BE3E-4490-83B3-7CFAEF76B38F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FD006-D1FF-4137-8A83-79B6874293A5}"/>
              </a:ext>
            </a:extLst>
          </p:cNvPr>
          <p:cNvSpPr/>
          <p:nvPr/>
        </p:nvSpPr>
        <p:spPr>
          <a:xfrm>
            <a:off x="1771386" y="2094302"/>
            <a:ext cx="5867371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Reviewing mapping of current provision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D02B8B-FBEE-430E-9B89-129FD8E7D88E}"/>
              </a:ext>
            </a:extLst>
          </p:cNvPr>
          <p:cNvSpPr/>
          <p:nvPr/>
        </p:nvSpPr>
        <p:spPr>
          <a:xfrm>
            <a:off x="500735" y="2094302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AAC1CC-71C0-4A6B-A23C-6C994B5F7B25}"/>
              </a:ext>
            </a:extLst>
          </p:cNvPr>
          <p:cNvSpPr/>
          <p:nvPr/>
        </p:nvSpPr>
        <p:spPr>
          <a:xfrm>
            <a:off x="1771386" y="3114350"/>
            <a:ext cx="5867371" cy="3446522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2800" b="1" dirty="0">
                <a:latin typeface="Arial"/>
                <a:cs typeface="Arial"/>
              </a:rPr>
              <a:t>Overview of themes so far:</a:t>
            </a:r>
          </a:p>
          <a:p>
            <a:pPr>
              <a:defRPr/>
            </a:pPr>
            <a:endParaRPr lang="en-GB" sz="1000" b="1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Arial"/>
                <a:cs typeface="Arial"/>
              </a:rPr>
              <a:t>Issues re: funding for traineeships/apprenticeships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Arial"/>
                <a:cs typeface="Arial"/>
              </a:rPr>
              <a:t>Poor promotion of career pathways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b="1" dirty="0">
                <a:latin typeface="Arial"/>
                <a:cs typeface="Arial"/>
              </a:rPr>
              <a:t>Digital challenges &amp; opportunities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0BD03C-0451-4AFA-879A-D20C5C0CC905}"/>
              </a:ext>
            </a:extLst>
          </p:cNvPr>
          <p:cNvSpPr/>
          <p:nvPr/>
        </p:nvSpPr>
        <p:spPr>
          <a:xfrm>
            <a:off x="500735" y="4327586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057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provider engagement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DBFA5-3388-4615-B398-C2495EEF2D1E}"/>
              </a:ext>
            </a:extLst>
          </p:cNvPr>
          <p:cNvSpPr/>
          <p:nvPr/>
        </p:nvSpPr>
        <p:spPr>
          <a:xfrm>
            <a:off x="8200576" y="2094301"/>
            <a:ext cx="3586312" cy="4466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Outlining career pathways, training initiatives, qualifications and opportunities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organisations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59C7D6-BDE0-4B15-B949-D734527CF355}"/>
              </a:ext>
            </a:extLst>
          </p:cNvPr>
          <p:cNvGrpSpPr/>
          <p:nvPr/>
        </p:nvGrpSpPr>
        <p:grpSpPr>
          <a:xfrm>
            <a:off x="8200576" y="1271916"/>
            <a:ext cx="3700501" cy="672288"/>
            <a:chOff x="609599" y="1505881"/>
            <a:chExt cx="3700501" cy="6722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34DAE5-00F1-4878-A05C-9471BEB853D4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90DDF4D-BE3E-4490-83B3-7CFAEF76B38F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ealth and social care work experience - News - The Sixth Form College  Farnborough">
            <a:extLst>
              <a:ext uri="{FF2B5EF4-FFF2-40B4-BE49-F238E27FC236}">
                <a16:creationId xmlns:a16="http://schemas.microsoft.com/office/drawing/2014/main" id="{85C1184E-9E14-4A42-A23E-1C70C929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0" y="2317811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27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engagement design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588D6-990F-4B58-904C-8C46B357BC8F}"/>
              </a:ext>
            </a:extLst>
          </p:cNvPr>
          <p:cNvGrpSpPr/>
          <p:nvPr/>
        </p:nvGrpSpPr>
        <p:grpSpPr>
          <a:xfrm>
            <a:off x="300567" y="1279464"/>
            <a:ext cx="3700501" cy="672288"/>
            <a:chOff x="609599" y="1505881"/>
            <a:chExt cx="3700501" cy="672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95D8B1-2C12-4EB0-95CF-B71945C19A26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F69D6D-9E72-4DFC-9575-647A468B9BAF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8A9DD-DE1D-42E8-B4BE-40908BB5B5C4}"/>
              </a:ext>
            </a:extLst>
          </p:cNvPr>
          <p:cNvSpPr/>
          <p:nvPr/>
        </p:nvSpPr>
        <p:spPr>
          <a:xfrm>
            <a:off x="9383150" y="2277459"/>
            <a:ext cx="2403737" cy="4198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costed and designed community engagement model ready to implement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150850-2068-454A-8A7A-671068F099B9}"/>
              </a:ext>
            </a:extLst>
          </p:cNvPr>
          <p:cNvGrpSpPr/>
          <p:nvPr/>
        </p:nvGrpSpPr>
        <p:grpSpPr>
          <a:xfrm>
            <a:off x="9382263" y="1271916"/>
            <a:ext cx="3700501" cy="672288"/>
            <a:chOff x="609599" y="1505881"/>
            <a:chExt cx="3700501" cy="6722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50E1A3-54BB-4F1C-B8A7-FEDE8FB38B3E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A9EFAB-0B9C-4B46-8036-159FA721C33F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ADE1A-AC1D-4AA9-ACEA-CB73E65BA105}"/>
              </a:ext>
            </a:extLst>
          </p:cNvPr>
          <p:cNvSpPr/>
          <p:nvPr/>
        </p:nvSpPr>
        <p:spPr>
          <a:xfrm>
            <a:off x="1645989" y="2277460"/>
            <a:ext cx="7455801" cy="91440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with Spark / Young Somerset to design model: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A86EB2-E183-4AB0-8B53-9D8E033EF627}"/>
              </a:ext>
            </a:extLst>
          </p:cNvPr>
          <p:cNvSpPr/>
          <p:nvPr/>
        </p:nvSpPr>
        <p:spPr>
          <a:xfrm>
            <a:off x="405112" y="2273762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35EC53-A76D-43DC-A47D-C967D9609C85}"/>
              </a:ext>
            </a:extLst>
          </p:cNvPr>
          <p:cNvSpPr/>
          <p:nvPr/>
        </p:nvSpPr>
        <p:spPr>
          <a:xfrm>
            <a:off x="1645989" y="3429000"/>
            <a:ext cx="7455806" cy="3323492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how health and social care workforce pathway can meet young people’s needs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challenges for moving from education into employment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NEETs challenges and what support and opportunities they require to consider health and social care careers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Co-designing workforce pathway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DECA0A-B886-4CC4-9E01-B2B089BE4462}"/>
              </a:ext>
            </a:extLst>
          </p:cNvPr>
          <p:cNvSpPr/>
          <p:nvPr/>
        </p:nvSpPr>
        <p:spPr>
          <a:xfrm>
            <a:off x="396190" y="4633546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035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engagement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8A9DD-DE1D-42E8-B4BE-40908BB5B5C4}"/>
              </a:ext>
            </a:extLst>
          </p:cNvPr>
          <p:cNvSpPr/>
          <p:nvPr/>
        </p:nvSpPr>
        <p:spPr>
          <a:xfrm>
            <a:off x="9383150" y="2277459"/>
            <a:ext cx="2403737" cy="4198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costed and designed community engagement model ready to implement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150850-2068-454A-8A7A-671068F099B9}"/>
              </a:ext>
            </a:extLst>
          </p:cNvPr>
          <p:cNvGrpSpPr/>
          <p:nvPr/>
        </p:nvGrpSpPr>
        <p:grpSpPr>
          <a:xfrm>
            <a:off x="9382263" y="1271916"/>
            <a:ext cx="3700501" cy="672288"/>
            <a:chOff x="609599" y="1505881"/>
            <a:chExt cx="3700501" cy="6722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50E1A3-54BB-4F1C-B8A7-FEDE8FB38B3E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A9EFAB-0B9C-4B46-8036-159FA721C33F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50 Great Debate Topics To Encourage Teens' Critical Thinking by Kidadl">
            <a:extLst>
              <a:ext uri="{FF2B5EF4-FFF2-40B4-BE49-F238E27FC236}">
                <a16:creationId xmlns:a16="http://schemas.microsoft.com/office/drawing/2014/main" id="{808B3DCF-FD39-4713-8ECC-A4D3B265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5" y="1487396"/>
            <a:ext cx="7469943" cy="49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7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0341" y="3690780"/>
            <a:ext cx="1840489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86400" y="3648701"/>
            <a:ext cx="230591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5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alignment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FEB301-C0F8-4C83-90EC-0415CC895F2D}"/>
              </a:ext>
            </a:extLst>
          </p:cNvPr>
          <p:cNvSpPr/>
          <p:nvPr/>
        </p:nvSpPr>
        <p:spPr>
          <a:xfrm>
            <a:off x="1715114" y="2105100"/>
            <a:ext cx="6158985" cy="1108340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Focused inquiry with senior civil CS/ Ministerial teams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77B38D-6AF0-496B-B21E-FD33626C6E4C}"/>
              </a:ext>
            </a:extLst>
          </p:cNvPr>
          <p:cNvSpPr/>
          <p:nvPr/>
        </p:nvSpPr>
        <p:spPr>
          <a:xfrm>
            <a:off x="472950" y="3258164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E8FFD9-8092-4AEA-8AC5-8AECC41DE1D2}"/>
              </a:ext>
            </a:extLst>
          </p:cNvPr>
          <p:cNvSpPr/>
          <p:nvPr/>
        </p:nvSpPr>
        <p:spPr>
          <a:xfrm>
            <a:off x="1715115" y="5527147"/>
            <a:ext cx="6158983" cy="1108339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 Paper that is supported by Govt.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6DD01E-BD48-43A8-BEEB-4719198FAFC8}"/>
              </a:ext>
            </a:extLst>
          </p:cNvPr>
          <p:cNvSpPr/>
          <p:nvPr/>
        </p:nvSpPr>
        <p:spPr>
          <a:xfrm>
            <a:off x="472950" y="5624116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9F7295-8ABD-4840-B326-7D36A6152C9F}"/>
              </a:ext>
            </a:extLst>
          </p:cNvPr>
          <p:cNvGrpSpPr/>
          <p:nvPr/>
        </p:nvGrpSpPr>
        <p:grpSpPr>
          <a:xfrm>
            <a:off x="300567" y="1279464"/>
            <a:ext cx="3700501" cy="672288"/>
            <a:chOff x="609599" y="1505881"/>
            <a:chExt cx="3700501" cy="672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4038C6-4557-4747-9073-B4E786586195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CED15-E8E4-4D82-8771-DCCBB07F11D2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F7AEBF8-8C87-456A-883D-B3546D7B5577}"/>
              </a:ext>
            </a:extLst>
          </p:cNvPr>
          <p:cNvSpPr/>
          <p:nvPr/>
        </p:nvSpPr>
        <p:spPr>
          <a:xfrm>
            <a:off x="8200576" y="2105099"/>
            <a:ext cx="3586312" cy="4530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Government to support;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Structural package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E406413-C3A9-4A44-A609-A2AF7324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74348"/>
              </p:ext>
            </p:extLst>
          </p:nvPr>
        </p:nvGraphicFramePr>
        <p:xfrm>
          <a:off x="1715114" y="3213439"/>
          <a:ext cx="6158984" cy="20407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3857">
                  <a:extLst>
                    <a:ext uri="{9D8B030D-6E8A-4147-A177-3AD203B41FA5}">
                      <a16:colId xmlns:a16="http://schemas.microsoft.com/office/drawing/2014/main" val="108843915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096022689"/>
                    </a:ext>
                  </a:extLst>
                </a:gridCol>
                <a:gridCol w="1291772">
                  <a:extLst>
                    <a:ext uri="{9D8B030D-6E8A-4147-A177-3AD203B41FA5}">
                      <a16:colId xmlns:a16="http://schemas.microsoft.com/office/drawing/2014/main" val="3398000044"/>
                    </a:ext>
                  </a:extLst>
                </a:gridCol>
                <a:gridCol w="1995812">
                  <a:extLst>
                    <a:ext uri="{9D8B030D-6E8A-4147-A177-3AD203B41FA5}">
                      <a16:colId xmlns:a16="http://schemas.microsoft.com/office/drawing/2014/main" val="65933001"/>
                    </a:ext>
                  </a:extLst>
                </a:gridCol>
              </a:tblGrid>
              <a:tr h="388711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MHCLG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DBEIS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DWP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 Treasury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971124"/>
                  </a:ext>
                </a:extLst>
              </a:tr>
              <a:tr h="388711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DHSC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NHSE/I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Cabinet Office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8099"/>
                  </a:ext>
                </a:extLst>
              </a:tr>
              <a:tr h="126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and Skills Funding Agency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Mobility Commission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Work England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for Apprenticeships and Technical Education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2718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0D3A138-25CF-4931-98EF-2E524E3A8AC2}"/>
              </a:ext>
            </a:extLst>
          </p:cNvPr>
          <p:cNvGrpSpPr/>
          <p:nvPr/>
        </p:nvGrpSpPr>
        <p:grpSpPr>
          <a:xfrm>
            <a:off x="8200576" y="1271916"/>
            <a:ext cx="3700501" cy="672288"/>
            <a:chOff x="609599" y="1505881"/>
            <a:chExt cx="3700501" cy="6722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74A60D-9BCD-4074-A199-2295BA12670C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16F685-5FDC-4A49-8BBE-8F4D2375354B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94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3FEB301-C0F8-4C83-90EC-0415CC895F2D}"/>
              </a:ext>
            </a:extLst>
          </p:cNvPr>
          <p:cNvSpPr/>
          <p:nvPr/>
        </p:nvSpPr>
        <p:spPr>
          <a:xfrm>
            <a:off x="1522501" y="2105098"/>
            <a:ext cx="6177923" cy="1388533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Informed by local and national senior leaders and education provider feedback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9F7295-8ABD-4840-B326-7D36A6152C9F}"/>
              </a:ext>
            </a:extLst>
          </p:cNvPr>
          <p:cNvGrpSpPr/>
          <p:nvPr/>
        </p:nvGrpSpPr>
        <p:grpSpPr>
          <a:xfrm>
            <a:off x="300567" y="1279464"/>
            <a:ext cx="3700501" cy="672288"/>
            <a:chOff x="609599" y="1505881"/>
            <a:chExt cx="3700501" cy="6722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4038C6-4557-4747-9073-B4E786586195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9CED15-E8E4-4D82-8771-DCCBB07F11D2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F7AEBF8-8C87-456A-883D-B3546D7B5577}"/>
              </a:ext>
            </a:extLst>
          </p:cNvPr>
          <p:cNvSpPr/>
          <p:nvPr/>
        </p:nvSpPr>
        <p:spPr>
          <a:xfrm>
            <a:off x="8200576" y="2105099"/>
            <a:ext cx="3586312" cy="453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the case for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Kick start implementation phase and secure potential funding commitments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A24FDA-F090-47C0-AE87-C0C12ECABD65}"/>
              </a:ext>
            </a:extLst>
          </p:cNvPr>
          <p:cNvGrpSpPr/>
          <p:nvPr/>
        </p:nvGrpSpPr>
        <p:grpSpPr>
          <a:xfrm>
            <a:off x="8200576" y="1271916"/>
            <a:ext cx="3700501" cy="672288"/>
            <a:chOff x="609599" y="1505881"/>
            <a:chExt cx="3700501" cy="67228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4898BF-A5E7-44B5-87D0-661CF9F6BDBF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51D55D-F55F-46BF-A2FF-9AFEEBA4E60E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EA0E866-BCA1-49F4-A387-E32BDC31539B}"/>
              </a:ext>
            </a:extLst>
          </p:cNvPr>
          <p:cNvSpPr/>
          <p:nvPr/>
        </p:nvSpPr>
        <p:spPr>
          <a:xfrm>
            <a:off x="1522504" y="5246951"/>
            <a:ext cx="6177921" cy="1388534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Perspectives from frontline workforce and young people part of event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9B5ABE-C1FB-4E94-9F16-99248C4A638F}"/>
              </a:ext>
            </a:extLst>
          </p:cNvPr>
          <p:cNvSpPr/>
          <p:nvPr/>
        </p:nvSpPr>
        <p:spPr>
          <a:xfrm>
            <a:off x="300564" y="3928778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A0C005-C4BE-4C25-84D1-EAA7B97FF95F}"/>
              </a:ext>
            </a:extLst>
          </p:cNvPr>
          <p:cNvSpPr/>
          <p:nvPr/>
        </p:nvSpPr>
        <p:spPr>
          <a:xfrm>
            <a:off x="300564" y="5484018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76E1DB-0710-4505-BFB1-040F2587C965}"/>
              </a:ext>
            </a:extLst>
          </p:cNvPr>
          <p:cNvSpPr/>
          <p:nvPr/>
        </p:nvSpPr>
        <p:spPr>
          <a:xfrm>
            <a:off x="1522504" y="3691711"/>
            <a:ext cx="6177922" cy="1388534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Invite senior civil servants to hear about project and get agreement from Minister to open event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C646032-70B1-43F7-975F-69DB84CC52EB}"/>
              </a:ext>
            </a:extLst>
          </p:cNvPr>
          <p:cNvSpPr/>
          <p:nvPr/>
        </p:nvSpPr>
        <p:spPr>
          <a:xfrm>
            <a:off x="300564" y="2358391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327EC97-FB84-4D3B-BEC7-871F74EA45D8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Paper and launch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8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adoption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9653CB-7239-4546-A3ED-C6301B1E2840}"/>
              </a:ext>
            </a:extLst>
          </p:cNvPr>
          <p:cNvGrpSpPr/>
          <p:nvPr/>
        </p:nvGrpSpPr>
        <p:grpSpPr>
          <a:xfrm>
            <a:off x="8200576" y="1271916"/>
            <a:ext cx="3700501" cy="672288"/>
            <a:chOff x="609599" y="1505881"/>
            <a:chExt cx="3700501" cy="6722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6A4E47-5EDB-4339-9FF4-D786D8B282BC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Outcome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B468E6-638E-45D2-9D2F-F5A5BBDD721C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DA3F60-D366-4D7D-AE24-6DF8DC0C17A8}"/>
              </a:ext>
            </a:extLst>
          </p:cNvPr>
          <p:cNvSpPr/>
          <p:nvPr/>
        </p:nvSpPr>
        <p:spPr>
          <a:xfrm>
            <a:off x="8200576" y="2094301"/>
            <a:ext cx="3586312" cy="44665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Commitment to integrate work programme into existing relevant business plans through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omepage - Somerset CCG">
            <a:extLst>
              <a:ext uri="{FF2B5EF4-FFF2-40B4-BE49-F238E27FC236}">
                <a16:creationId xmlns:a16="http://schemas.microsoft.com/office/drawing/2014/main" id="{B5AD280D-F16B-449F-80B2-CC3573F7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" y="1382229"/>
            <a:ext cx="27813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somerset county council">
            <a:extLst>
              <a:ext uri="{FF2B5EF4-FFF2-40B4-BE49-F238E27FC236}">
                <a16:creationId xmlns:a16="http://schemas.microsoft.com/office/drawing/2014/main" id="{8A7DE290-42F0-4A6A-B192-1470E2B6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379" y="4667329"/>
            <a:ext cx="2523710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Somerset NHS Foundation Trust">
            <a:extLst>
              <a:ext uri="{FF2B5EF4-FFF2-40B4-BE49-F238E27FC236}">
                <a16:creationId xmlns:a16="http://schemas.microsoft.com/office/drawing/2014/main" id="{4BE7BCFF-6186-405D-9074-0BDB62E7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82" y="5021101"/>
            <a:ext cx="2759393" cy="13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y Serve Limited - Yeovil District Hospital NHS Foundation Trust : Yeovil  District Hospital NHS Foundation Trust">
            <a:extLst>
              <a:ext uri="{FF2B5EF4-FFF2-40B4-BE49-F238E27FC236}">
                <a16:creationId xmlns:a16="http://schemas.microsoft.com/office/drawing/2014/main" id="{6DD398F3-97A9-42F5-BED4-FFD46F21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20" y="3092519"/>
            <a:ext cx="4897706" cy="9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2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DA8327CC-FC50-417A-AFA9-EA12F35FB002}"/>
              </a:ext>
            </a:extLst>
          </p:cNvPr>
          <p:cNvSpPr/>
          <p:nvPr/>
        </p:nvSpPr>
        <p:spPr>
          <a:xfrm>
            <a:off x="300567" y="222514"/>
            <a:ext cx="11460024" cy="914400"/>
          </a:xfrm>
          <a:prstGeom prst="homePlate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adoption of workforce pathway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AA5065-FEE0-47F0-850B-C02EB68ED17C}"/>
              </a:ext>
            </a:extLst>
          </p:cNvPr>
          <p:cNvGrpSpPr/>
          <p:nvPr/>
        </p:nvGrpSpPr>
        <p:grpSpPr>
          <a:xfrm>
            <a:off x="300567" y="1279464"/>
            <a:ext cx="3700501" cy="672288"/>
            <a:chOff x="609599" y="1505881"/>
            <a:chExt cx="3700501" cy="6722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29189C-DA87-465E-9F57-C08DD5D86DD4}"/>
                </a:ext>
              </a:extLst>
            </p:cNvPr>
            <p:cNvSpPr/>
            <p:nvPr/>
          </p:nvSpPr>
          <p:spPr>
            <a:xfrm>
              <a:off x="609599" y="1505881"/>
              <a:ext cx="3700501" cy="67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Requests for ICS leads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96152A-1A53-4EA9-85C6-0AE413AC7E8A}"/>
                </a:ext>
              </a:extLst>
            </p:cNvPr>
            <p:cNvCxnSpPr/>
            <p:nvPr/>
          </p:nvCxnSpPr>
          <p:spPr>
            <a:xfrm>
              <a:off x="609599" y="1600477"/>
              <a:ext cx="0" cy="468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DA3F60-D366-4D7D-AE24-6DF8DC0C17A8}"/>
              </a:ext>
            </a:extLst>
          </p:cNvPr>
          <p:cNvSpPr/>
          <p:nvPr/>
        </p:nvSpPr>
        <p:spPr>
          <a:xfrm>
            <a:off x="1866859" y="5578536"/>
            <a:ext cx="8881084" cy="9142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Commitment to integrate work programme into existing relevant business plans through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FF565-2266-4126-B92B-00C3C8F81194}"/>
              </a:ext>
            </a:extLst>
          </p:cNvPr>
          <p:cNvSpPr/>
          <p:nvPr/>
        </p:nvSpPr>
        <p:spPr>
          <a:xfrm>
            <a:off x="1866861" y="2239294"/>
            <a:ext cx="8881085" cy="914401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present to senior management teams at CCG, NHS Trusts, &amp; LAs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4FF246-8CF2-4B7C-81E7-E540474F4BC3}"/>
              </a:ext>
            </a:extLst>
          </p:cNvPr>
          <p:cNvSpPr/>
          <p:nvPr/>
        </p:nvSpPr>
        <p:spPr>
          <a:xfrm>
            <a:off x="625984" y="2239294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C14D3A-2817-40BA-A8EB-E47A181D6901}"/>
              </a:ext>
            </a:extLst>
          </p:cNvPr>
          <p:cNvSpPr/>
          <p:nvPr/>
        </p:nvSpPr>
        <p:spPr>
          <a:xfrm>
            <a:off x="625984" y="3368374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AC370B-1E99-43E2-9196-20194481CFDC}"/>
              </a:ext>
            </a:extLst>
          </p:cNvPr>
          <p:cNvSpPr/>
          <p:nvPr/>
        </p:nvSpPr>
        <p:spPr>
          <a:xfrm>
            <a:off x="1866859" y="3352489"/>
            <a:ext cx="8881085" cy="914228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town hall meetings with wider staff input from frontline practitioners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CB2042-8B5D-467F-B4B9-73339B717C73}"/>
              </a:ext>
            </a:extLst>
          </p:cNvPr>
          <p:cNvSpPr/>
          <p:nvPr/>
        </p:nvSpPr>
        <p:spPr>
          <a:xfrm>
            <a:off x="1866860" y="4465512"/>
            <a:ext cx="8881084" cy="914228"/>
          </a:xfrm>
          <a:prstGeom prst="rect">
            <a:avLst/>
          </a:prstGeom>
          <a:solidFill>
            <a:srgbClr val="D6043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appropriate areas for matched funding locally and nationally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416B65-8265-408B-BC98-DD4D10640A53}"/>
              </a:ext>
            </a:extLst>
          </p:cNvPr>
          <p:cNvSpPr/>
          <p:nvPr/>
        </p:nvSpPr>
        <p:spPr>
          <a:xfrm>
            <a:off x="625984" y="4465512"/>
            <a:ext cx="914400" cy="914400"/>
          </a:xfrm>
          <a:prstGeom prst="ellipse">
            <a:avLst/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B0D5CB-5C53-4725-90DC-AEEE3B13F9D4}"/>
              </a:ext>
            </a:extLst>
          </p:cNvPr>
          <p:cNvSpPr/>
          <p:nvPr/>
        </p:nvSpPr>
        <p:spPr>
          <a:xfrm>
            <a:off x="625984" y="5578536"/>
            <a:ext cx="914400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92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84ED86CF-15FE-465C-8D85-601B459A970A}"/>
              </a:ext>
            </a:extLst>
          </p:cNvPr>
          <p:cNvSpPr/>
          <p:nvPr/>
        </p:nvSpPr>
        <p:spPr>
          <a:xfrm>
            <a:off x="5130414" y="1274618"/>
            <a:ext cx="6761019" cy="3338946"/>
          </a:xfrm>
          <a:prstGeom prst="wedgeRectCallout">
            <a:avLst>
              <a:gd name="adj1" fmla="val -53255"/>
              <a:gd name="adj2" fmla="val -786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C262DF-41A7-4FDB-B92A-2C30A18F586D}"/>
              </a:ext>
            </a:extLst>
          </p:cNvPr>
          <p:cNvSpPr/>
          <p:nvPr/>
        </p:nvSpPr>
        <p:spPr>
          <a:xfrm>
            <a:off x="5279790" y="2017498"/>
            <a:ext cx="349425" cy="3651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292FD1-EC07-4D2A-94CB-B9CA02AF87CB}"/>
              </a:ext>
            </a:extLst>
          </p:cNvPr>
          <p:cNvSpPr/>
          <p:nvPr/>
        </p:nvSpPr>
        <p:spPr>
          <a:xfrm>
            <a:off x="5778591" y="1823211"/>
            <a:ext cx="5628738" cy="7436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and empowerment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8AADC0-24F5-4C93-9AEF-6F246EA2B463}"/>
              </a:ext>
            </a:extLst>
          </p:cNvPr>
          <p:cNvSpPr/>
          <p:nvPr/>
        </p:nvSpPr>
        <p:spPr>
          <a:xfrm>
            <a:off x="5294157" y="2920208"/>
            <a:ext cx="349425" cy="3651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4260CC-49C4-4E22-8D20-1571D5E777B1}"/>
              </a:ext>
            </a:extLst>
          </p:cNvPr>
          <p:cNvSpPr/>
          <p:nvPr/>
        </p:nvSpPr>
        <p:spPr>
          <a:xfrm>
            <a:off x="5792958" y="2725921"/>
            <a:ext cx="5628738" cy="7436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Sustainability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546A18-AB4B-4C6F-AC33-07B4A5BC52CB}"/>
              </a:ext>
            </a:extLst>
          </p:cNvPr>
          <p:cNvSpPr/>
          <p:nvPr/>
        </p:nvSpPr>
        <p:spPr>
          <a:xfrm>
            <a:off x="5294157" y="3834895"/>
            <a:ext cx="349425" cy="3651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9BC7BC-683C-40A7-A20A-F293D364381D}"/>
              </a:ext>
            </a:extLst>
          </p:cNvPr>
          <p:cNvSpPr/>
          <p:nvPr/>
        </p:nvSpPr>
        <p:spPr>
          <a:xfrm>
            <a:off x="5792958" y="3640608"/>
            <a:ext cx="5628738" cy="7436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support</a:t>
            </a:r>
          </a:p>
        </p:txBody>
      </p:sp>
    </p:spTree>
    <p:extLst>
      <p:ext uri="{BB962C8B-B14F-4D97-AF65-F5344CB8AC3E}">
        <p14:creationId xmlns:p14="http://schemas.microsoft.com/office/powerpoint/2010/main" val="3845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63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Skills, Competence, &amp; Culture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for the future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2" y="4758780"/>
            <a:ext cx="221593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5896323" y="2194741"/>
            <a:ext cx="5867487" cy="3677810"/>
          </a:xfrm>
          <a:prstGeom prst="wedgeRectCallout">
            <a:avLst>
              <a:gd name="adj1" fmla="val -65405"/>
              <a:gd name="adj2" fmla="val 34399"/>
            </a:avLst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F20E8E-914B-4B60-81C7-4096E16167D3}"/>
              </a:ext>
            </a:extLst>
          </p:cNvPr>
          <p:cNvSpPr/>
          <p:nvPr/>
        </p:nvSpPr>
        <p:spPr>
          <a:xfrm>
            <a:off x="6048305" y="2898967"/>
            <a:ext cx="349425" cy="36518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887A1C-E1CC-42FE-826A-4064BF21C6BA}"/>
              </a:ext>
            </a:extLst>
          </p:cNvPr>
          <p:cNvSpPr/>
          <p:nvPr/>
        </p:nvSpPr>
        <p:spPr>
          <a:xfrm>
            <a:off x="6547106" y="2704680"/>
            <a:ext cx="4937965" cy="7436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Recruitment and retention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B2633B-2E87-4874-8A13-98EAB9FE8242}"/>
              </a:ext>
            </a:extLst>
          </p:cNvPr>
          <p:cNvSpPr/>
          <p:nvPr/>
        </p:nvSpPr>
        <p:spPr>
          <a:xfrm>
            <a:off x="6062672" y="3801677"/>
            <a:ext cx="349425" cy="36518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21F18-D388-4C63-92B9-6E6AEC1FEEA3}"/>
              </a:ext>
            </a:extLst>
          </p:cNvPr>
          <p:cNvSpPr/>
          <p:nvPr/>
        </p:nvSpPr>
        <p:spPr>
          <a:xfrm>
            <a:off x="6561473" y="3607390"/>
            <a:ext cx="4937965" cy="7436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networks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cross-professional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1E2E19-ABBF-4A5D-9872-8C74C807C577}"/>
              </a:ext>
            </a:extLst>
          </p:cNvPr>
          <p:cNvSpPr/>
          <p:nvPr/>
        </p:nvSpPr>
        <p:spPr>
          <a:xfrm>
            <a:off x="6062672" y="4716364"/>
            <a:ext cx="349425" cy="36518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19A7-4A8E-4147-9E1F-1E317F573D8A}"/>
              </a:ext>
            </a:extLst>
          </p:cNvPr>
          <p:cNvSpPr/>
          <p:nvPr/>
        </p:nvSpPr>
        <p:spPr>
          <a:xfrm>
            <a:off x="6561473" y="4522077"/>
            <a:ext cx="4937965" cy="7436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ladders and competency based learning </a:t>
            </a:r>
          </a:p>
        </p:txBody>
      </p:sp>
    </p:spTree>
    <p:extLst>
      <p:ext uri="{BB962C8B-B14F-4D97-AF65-F5344CB8AC3E}">
        <p14:creationId xmlns:p14="http://schemas.microsoft.com/office/powerpoint/2010/main" val="17915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Skills, Competence, &amp; Culture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for the future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2" y="4758780"/>
            <a:ext cx="221593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Playbook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for the future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1" y="4758780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Skills, Competence, &amp; Culture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45378" y="5632112"/>
            <a:ext cx="1840489" cy="694056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Transformation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471855" y="5582427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227" y="5619924"/>
            <a:ext cx="2282428" cy="659584"/>
            <a:chOff x="2573747" y="5189791"/>
            <a:chExt cx="2282428" cy="659584"/>
          </a:xfrm>
        </p:grpSpPr>
        <p:sp>
          <p:nvSpPr>
            <p:cNvPr id="42" name="Freeform 41"/>
            <p:cNvSpPr/>
            <p:nvPr/>
          </p:nvSpPr>
          <p:spPr>
            <a:xfrm>
              <a:off x="2798775" y="518979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Service Integration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573747" y="534787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4" name="Bent Arrow 43"/>
          <p:cNvSpPr/>
          <p:nvPr/>
        </p:nvSpPr>
        <p:spPr>
          <a:xfrm flipV="1">
            <a:off x="2409048" y="5324404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61328FB-A0FE-44A6-94CA-3DE9CD903093}"/>
              </a:ext>
            </a:extLst>
          </p:cNvPr>
          <p:cNvGrpSpPr/>
          <p:nvPr/>
        </p:nvGrpSpPr>
        <p:grpSpPr>
          <a:xfrm>
            <a:off x="4650330" y="261730"/>
            <a:ext cx="7342250" cy="6468854"/>
            <a:chOff x="4650330" y="261730"/>
            <a:chExt cx="7342250" cy="646885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96800D3-2A90-4204-AFFA-7FB69F644A4D}"/>
                </a:ext>
              </a:extLst>
            </p:cNvPr>
            <p:cNvGrpSpPr/>
            <p:nvPr/>
          </p:nvGrpSpPr>
          <p:grpSpPr>
            <a:xfrm>
              <a:off x="4650330" y="261730"/>
              <a:ext cx="7342250" cy="6468854"/>
              <a:chOff x="4650330" y="261730"/>
              <a:chExt cx="7342250" cy="6468854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565B0EB-EED2-422C-8066-A2FF51AF443E}"/>
                  </a:ext>
                </a:extLst>
              </p:cNvPr>
              <p:cNvGrpSpPr/>
              <p:nvPr/>
            </p:nvGrpSpPr>
            <p:grpSpPr>
              <a:xfrm>
                <a:off x="4650330" y="261730"/>
                <a:ext cx="7342250" cy="6468854"/>
                <a:chOff x="4650330" y="261730"/>
                <a:chExt cx="7342250" cy="6468854"/>
              </a:xfrm>
            </p:grpSpPr>
            <p:sp>
              <p:nvSpPr>
                <p:cNvPr id="90" name="Rectangular Callout 22">
                  <a:extLst>
                    <a:ext uri="{FF2B5EF4-FFF2-40B4-BE49-F238E27FC236}">
                      <a16:creationId xmlns:a16="http://schemas.microsoft.com/office/drawing/2014/main" id="{4B617101-6DBA-4348-AFBD-3C771586D98E}"/>
                    </a:ext>
                  </a:extLst>
                </p:cNvPr>
                <p:cNvSpPr/>
                <p:nvPr/>
              </p:nvSpPr>
              <p:spPr>
                <a:xfrm>
                  <a:off x="4650330" y="261730"/>
                  <a:ext cx="7342250" cy="6468854"/>
                </a:xfrm>
                <a:prstGeom prst="wedgeRectCallout">
                  <a:avLst>
                    <a:gd name="adj1" fmla="val -53478"/>
                    <a:gd name="adj2" fmla="val 34993"/>
                  </a:avLst>
                </a:prstGeom>
                <a:solidFill>
                  <a:srgbClr val="7030A0"/>
                </a:solidFill>
                <a:ln w="2857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lIns="216000" rtlCol="0" anchor="t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Action Plan</a:t>
                  </a:r>
                  <a:endPara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91" name="Picture 2" descr="Image result for user icon">
                  <a:extLst>
                    <a:ext uri="{FF2B5EF4-FFF2-40B4-BE49-F238E27FC236}">
                      <a16:creationId xmlns:a16="http://schemas.microsoft.com/office/drawing/2014/main" id="{A580DD99-1069-41E8-8185-6C4FD7878F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8081" y="1312406"/>
                  <a:ext cx="878188" cy="825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3E3DEA14-3B65-424E-B0CB-5E95B3EE8D6E}"/>
                    </a:ext>
                  </a:extLst>
                </p:cNvPr>
                <p:cNvSpPr/>
                <p:nvPr/>
              </p:nvSpPr>
              <p:spPr>
                <a:xfrm>
                  <a:off x="6114607" y="1285752"/>
                  <a:ext cx="5592711" cy="936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Co-designed with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service users</a:t>
                  </a:r>
                </a:p>
              </p:txBody>
            </p: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7D0A141F-1C08-427D-B928-937476E895EF}"/>
                    </a:ext>
                  </a:extLst>
                </p:cNvPr>
                <p:cNvSpPr/>
                <p:nvPr/>
              </p:nvSpPr>
              <p:spPr>
                <a:xfrm>
                  <a:off x="6096000" y="2409277"/>
                  <a:ext cx="5592711" cy="799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Workforce and skills plan</a:t>
                  </a:r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AC0A4B42-F2E7-4FC0-BCD8-8664A6DDB1E1}"/>
                    </a:ext>
                  </a:extLst>
                </p:cNvPr>
                <p:cNvSpPr/>
                <p:nvPr/>
              </p:nvSpPr>
              <p:spPr>
                <a:xfrm>
                  <a:off x="6096001" y="3493483"/>
                  <a:ext cx="5611318" cy="936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Innovation and learning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from industry and CVS</a:t>
                  </a:r>
                </a:p>
              </p:txBody>
            </p:sp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5C26C012-0629-480C-AB80-B6A497DC2827}"/>
                    </a:ext>
                  </a:extLst>
                </p:cNvPr>
                <p:cNvSpPr/>
                <p:nvPr/>
              </p:nvSpPr>
              <p:spPr>
                <a:xfrm>
                  <a:off x="6096001" y="4661506"/>
                  <a:ext cx="5611318" cy="799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Affordable &amp; sustainable</a:t>
                  </a:r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9EA02074-5E21-4986-AF78-3D9F2AD816AC}"/>
                    </a:ext>
                  </a:extLst>
                </p:cNvPr>
                <p:cNvSpPr/>
                <p:nvPr/>
              </p:nvSpPr>
              <p:spPr>
                <a:xfrm>
                  <a:off x="6096001" y="5673927"/>
                  <a:ext cx="5611318" cy="799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Governance route map</a:t>
                  </a:r>
                </a:p>
              </p:txBody>
            </p:sp>
            <p:pic>
              <p:nvPicPr>
                <p:cNvPr id="97" name="Picture 4" descr="Image result for skills icon">
                  <a:extLst>
                    <a:ext uri="{FF2B5EF4-FFF2-40B4-BE49-F238E27FC236}">
                      <a16:creationId xmlns:a16="http://schemas.microsoft.com/office/drawing/2014/main" id="{AE4F5D3F-4CF5-4B40-ACAE-8D554DA5AD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5340" y="3518300"/>
                  <a:ext cx="878188" cy="878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10" descr="Image result for plan icon">
                  <a:extLst>
                    <a:ext uri="{FF2B5EF4-FFF2-40B4-BE49-F238E27FC236}">
                      <a16:creationId xmlns:a16="http://schemas.microsoft.com/office/drawing/2014/main" id="{93879F6A-BF94-43A9-9BDE-0D1F39DF94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8184" y="2347828"/>
                  <a:ext cx="952500" cy="952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9A3B7763-9422-42FB-BB40-79FFCE76FC5A}"/>
                  </a:ext>
                </a:extLst>
              </p:cNvPr>
              <p:cNvSpPr/>
              <p:nvPr/>
            </p:nvSpPr>
            <p:spPr>
              <a:xfrm>
                <a:off x="6168667" y="1360854"/>
                <a:ext cx="872963" cy="790673"/>
              </a:xfrm>
              <a:prstGeom prst="roundRect">
                <a:avLst/>
              </a:prstGeom>
              <a:solidFill>
                <a:srgbClr val="7030A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B391FB20-5CE0-474E-ACEF-2C7BF7C6B74B}"/>
                  </a:ext>
                </a:extLst>
              </p:cNvPr>
              <p:cNvSpPr/>
              <p:nvPr/>
            </p:nvSpPr>
            <p:spPr>
              <a:xfrm>
                <a:off x="6184923" y="2480190"/>
                <a:ext cx="874800" cy="662190"/>
              </a:xfrm>
              <a:prstGeom prst="roundRect">
                <a:avLst/>
              </a:prstGeom>
              <a:solidFill>
                <a:srgbClr val="7030A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C45EA505-99CC-4ECB-B5A5-B79A901D9348}"/>
                  </a:ext>
                </a:extLst>
              </p:cNvPr>
              <p:cNvSpPr/>
              <p:nvPr/>
            </p:nvSpPr>
            <p:spPr>
              <a:xfrm>
                <a:off x="6191398" y="3568795"/>
                <a:ext cx="872963" cy="790673"/>
              </a:xfrm>
              <a:prstGeom prst="roundRect">
                <a:avLst/>
              </a:prstGeom>
              <a:solidFill>
                <a:srgbClr val="7030A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C1B20406-9394-468B-8AAD-D73671AD4D8A}"/>
                  </a:ext>
                </a:extLst>
              </p:cNvPr>
              <p:cNvSpPr/>
              <p:nvPr/>
            </p:nvSpPr>
            <p:spPr>
              <a:xfrm>
                <a:off x="6191398" y="4734430"/>
                <a:ext cx="874800" cy="662190"/>
              </a:xfrm>
              <a:prstGeom prst="roundRect">
                <a:avLst/>
              </a:prstGeom>
              <a:solidFill>
                <a:srgbClr val="7030A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9EDBBCD0-3572-4349-A205-96BB86A93CA6}"/>
                  </a:ext>
                </a:extLst>
              </p:cNvPr>
              <p:cNvSpPr/>
              <p:nvPr/>
            </p:nvSpPr>
            <p:spPr>
              <a:xfrm>
                <a:off x="6191398" y="5762410"/>
                <a:ext cx="874800" cy="662190"/>
              </a:xfrm>
              <a:prstGeom prst="roundRect">
                <a:avLst/>
              </a:prstGeom>
              <a:solidFill>
                <a:srgbClr val="7030A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pic>
          <p:nvPicPr>
            <p:cNvPr id="82" name="Picture 12" descr="Image result for pound icon">
              <a:extLst>
                <a:ext uri="{FF2B5EF4-FFF2-40B4-BE49-F238E27FC236}">
                  <a16:creationId xmlns:a16="http://schemas.microsoft.com/office/drawing/2014/main" id="{4F184703-AD9A-40C2-8C88-2E9E9712A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06" y="4614460"/>
              <a:ext cx="878188" cy="87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14" descr="Image result for map icon">
              <a:extLst>
                <a:ext uri="{FF2B5EF4-FFF2-40B4-BE49-F238E27FC236}">
                  <a16:creationId xmlns:a16="http://schemas.microsoft.com/office/drawing/2014/main" id="{EB33273D-DA03-4156-A9AE-16260E268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844" y="5634789"/>
              <a:ext cx="965348" cy="839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59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DX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CC4"/>
      </a:accent1>
      <a:accent2>
        <a:srgbClr val="D6043B"/>
      </a:accent2>
      <a:accent3>
        <a:srgbClr val="D8D8D8"/>
      </a:accent3>
      <a:accent4>
        <a:srgbClr val="FFC000"/>
      </a:accent4>
      <a:accent5>
        <a:srgbClr val="4472C4"/>
      </a:accent5>
      <a:accent6>
        <a:srgbClr val="70AD47"/>
      </a:accent6>
      <a:hlink>
        <a:srgbClr val="264CC4"/>
      </a:hlink>
      <a:folHlink>
        <a:srgbClr val="E7330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DX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CC4"/>
      </a:accent1>
      <a:accent2>
        <a:srgbClr val="D6043B"/>
      </a:accent2>
      <a:accent3>
        <a:srgbClr val="D8D8D8"/>
      </a:accent3>
      <a:accent4>
        <a:srgbClr val="FFC000"/>
      </a:accent4>
      <a:accent5>
        <a:srgbClr val="4472C4"/>
      </a:accent5>
      <a:accent6>
        <a:srgbClr val="70AD47"/>
      </a:accent6>
      <a:hlink>
        <a:srgbClr val="264CC4"/>
      </a:hlink>
      <a:folHlink>
        <a:srgbClr val="E7330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DX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CC4"/>
      </a:accent1>
      <a:accent2>
        <a:srgbClr val="D6043B"/>
      </a:accent2>
      <a:accent3>
        <a:srgbClr val="D8D8D8"/>
      </a:accent3>
      <a:accent4>
        <a:srgbClr val="FFC000"/>
      </a:accent4>
      <a:accent5>
        <a:srgbClr val="4472C4"/>
      </a:accent5>
      <a:accent6>
        <a:srgbClr val="70AD47"/>
      </a:accent6>
      <a:hlink>
        <a:srgbClr val="264CC4"/>
      </a:hlink>
      <a:folHlink>
        <a:srgbClr val="E7330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B206FE2BC9E4FB3320D23A49A24A0" ma:contentTypeVersion="14" ma:contentTypeDescription="Create a new document." ma:contentTypeScope="" ma:versionID="a7e1d9175b790b25daf49a78338c1d1f">
  <xsd:schema xmlns:xsd="http://www.w3.org/2001/XMLSchema" xmlns:xs="http://www.w3.org/2001/XMLSchema" xmlns:p="http://schemas.microsoft.com/office/2006/metadata/properties" xmlns:ns1="http://schemas.microsoft.com/sharepoint/v3" xmlns:ns2="4959bdb6-fbf6-46f8-bef5-083049efc1c5" xmlns:ns3="1d8e3042-42b7-454a-aee4-65c8bdb836b4" targetNamespace="http://schemas.microsoft.com/office/2006/metadata/properties" ma:root="true" ma:fieldsID="281a49dc921c34e91399ce828d8ee7ef" ns1:_="" ns2:_="" ns3:_="">
    <xsd:import namespace="http://schemas.microsoft.com/sharepoint/v3"/>
    <xsd:import namespace="4959bdb6-fbf6-46f8-bef5-083049efc1c5"/>
    <xsd:import namespace="1d8e3042-42b7-454a-aee4-65c8bdb83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bdb6-fbf6-46f8-bef5-083049efc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3042-42b7-454a-aee4-65c8bdb83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8e3042-42b7-454a-aee4-65c8bdb836b4">
      <UserInfo>
        <DisplayName>Nicholas Werran</DisplayName>
        <AccountId>13</AccountId>
        <AccountType/>
      </UserInfo>
      <UserInfo>
        <DisplayName>Matt Finucane</DisplayName>
        <AccountId>59</AccountId>
        <AccountType/>
      </UserInfo>
      <UserInfo>
        <DisplayName>Rahim Daya</DisplayName>
        <AccountId>85</AccountId>
        <AccountType/>
      </UserInfo>
      <UserInfo>
        <DisplayName>Dominic Corfield</DisplayName>
        <AccountId>19</AccountId>
        <AccountType/>
      </UserInfo>
      <UserInfo>
        <DisplayName>Tim Philpott</DisplayName>
        <AccountId>640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930D01-1CA6-41B4-ABFF-0BD1200FA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6F13C2-E10B-4B80-B7E7-6F7160DEA3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59bdb6-fbf6-46f8-bef5-083049efc1c5"/>
    <ds:schemaRef ds:uri="1d8e3042-42b7-454a-aee4-65c8bdb83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CFC0C0-ABC7-448B-AB56-792C5AB88DB4}">
  <ds:schemaRefs>
    <ds:schemaRef ds:uri="http://schemas.microsoft.com/office/2006/metadata/properties"/>
    <ds:schemaRef ds:uri="http://schemas.microsoft.com/office/infopath/2007/PartnerControls"/>
    <ds:schemaRef ds:uri="1d8e3042-42b7-454a-aee4-65c8bdb836b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1853</Words>
  <Application>Microsoft Office PowerPoint</Application>
  <PresentationFormat>Widescreen</PresentationFormat>
  <Paragraphs>524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 Gothic</vt:lpstr>
      <vt:lpstr>Gadugi</vt:lpstr>
      <vt:lpstr>Tw Cen MT</vt:lpstr>
      <vt:lpstr>SDX</vt:lpstr>
      <vt:lpstr>1_SDX</vt:lpstr>
      <vt:lpstr>2_SDX</vt:lpstr>
      <vt:lpstr>PowerPoint Presentation</vt:lpstr>
      <vt:lpstr>The Playbook</vt:lpstr>
      <vt:lpstr>The Playbook</vt:lpstr>
      <vt:lpstr>The Playbook</vt:lpstr>
      <vt:lpstr>The Playbook</vt:lpstr>
      <vt:lpstr>The Playbook</vt:lpstr>
      <vt:lpstr>The Playbook</vt:lpstr>
      <vt:lpstr>The Playbook</vt:lpstr>
      <vt:lpstr>The Playbook</vt:lpstr>
      <vt:lpstr>The Playbook</vt:lpstr>
      <vt:lpstr>Active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 from lockdown</vt:lpstr>
      <vt:lpstr>Summary of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Partnership</dc:title>
  <dc:creator/>
  <cp:lastModifiedBy/>
  <cp:revision>1</cp:revision>
  <dcterms:created xsi:type="dcterms:W3CDTF">2017-04-11T11:07:13Z</dcterms:created>
  <dcterms:modified xsi:type="dcterms:W3CDTF">2020-11-13T12:30:21Z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0x010100D40B206FE2BC9E4FB3320D23A49A24A0</vt:lpwstr>
  </property>
</Properties>
</file>