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0" r:id="rId4"/>
    <p:sldMasterId id="2147483734" r:id="rId5"/>
    <p:sldMasterId id="2147483783" r:id="rId6"/>
    <p:sldMasterId id="2147483809" r:id="rId7"/>
  </p:sldMasterIdLst>
  <p:notesMasterIdLst>
    <p:notesMasterId r:id="rId41"/>
  </p:notesMasterIdLst>
  <p:handoutMasterIdLst>
    <p:handoutMasterId r:id="rId42"/>
  </p:handoutMasterIdLst>
  <p:sldIdLst>
    <p:sldId id="795" r:id="rId8"/>
    <p:sldId id="790" r:id="rId9"/>
    <p:sldId id="677" r:id="rId10"/>
    <p:sldId id="722" r:id="rId11"/>
    <p:sldId id="584" r:id="rId12"/>
    <p:sldId id="786" r:id="rId13"/>
    <p:sldId id="727" r:id="rId14"/>
    <p:sldId id="787" r:id="rId15"/>
    <p:sldId id="723" r:id="rId16"/>
    <p:sldId id="687" r:id="rId17"/>
    <p:sldId id="730" r:id="rId18"/>
    <p:sldId id="734" r:id="rId19"/>
    <p:sldId id="724" r:id="rId20"/>
    <p:sldId id="788" r:id="rId21"/>
    <p:sldId id="670" r:id="rId22"/>
    <p:sldId id="728" r:id="rId23"/>
    <p:sldId id="738" r:id="rId24"/>
    <p:sldId id="789" r:id="rId25"/>
    <p:sldId id="765" r:id="rId26"/>
    <p:sldId id="739" r:id="rId27"/>
    <p:sldId id="597" r:id="rId28"/>
    <p:sldId id="259" r:id="rId29"/>
    <p:sldId id="620" r:id="rId30"/>
    <p:sldId id="621" r:id="rId31"/>
    <p:sldId id="740" r:id="rId32"/>
    <p:sldId id="760" r:id="rId33"/>
    <p:sldId id="783" r:id="rId34"/>
    <p:sldId id="761" r:id="rId35"/>
    <p:sldId id="784" r:id="rId36"/>
    <p:sldId id="792" r:id="rId37"/>
    <p:sldId id="791" r:id="rId38"/>
    <p:sldId id="794" r:id="rId39"/>
    <p:sldId id="558" r:id="rId4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3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43B"/>
    <a:srgbClr val="DE5A00"/>
    <a:srgbClr val="FF6600"/>
    <a:srgbClr val="264CC4"/>
    <a:srgbClr val="FFFFFF"/>
    <a:srgbClr val="F1D845"/>
    <a:srgbClr val="F7F7F7"/>
    <a:srgbClr val="D60000"/>
    <a:srgbClr val="2247A6"/>
    <a:srgbClr val="2B4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9" autoAdjust="0"/>
    <p:restoredTop sz="93922" autoAdjust="0"/>
  </p:normalViewPr>
  <p:slideViewPr>
    <p:cSldViewPr snapToGrid="0">
      <p:cViewPr varScale="1">
        <p:scale>
          <a:sx n="59" d="100"/>
          <a:sy n="59" d="100"/>
        </p:scale>
        <p:origin x="64" y="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30"/>
    </p:cViewPr>
  </p:sorterViewPr>
  <p:notesViewPr>
    <p:cSldViewPr snapToGrid="0">
      <p:cViewPr varScale="1">
        <p:scale>
          <a:sx n="50" d="100"/>
          <a:sy n="50" d="100"/>
        </p:scale>
        <p:origin x="204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gmi.sharepoint.com/Shared%20Documents/Research%20&amp;%20Resources/Research/NHS/NHS%20Trust%20Data/DToCs/DTOC%20PowerQuery%20Mas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[DTOC PowerQuery Master.xlsx]Reason for Delay!PivotTable1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'Reason for Delay'!$B$6:$B$7</c:f>
              <c:strCache>
                <c:ptCount val="1"/>
                <c:pt idx="0">
                  <c:v>A_COMPLETION_ASSESSMENT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Delay'!$B$8:$B$64</c:f>
              <c:numCache>
                <c:formatCode>General</c:formatCode>
                <c:ptCount val="51"/>
                <c:pt idx="0">
                  <c:v>26268</c:v>
                </c:pt>
                <c:pt idx="1">
                  <c:v>24450</c:v>
                </c:pt>
                <c:pt idx="2">
                  <c:v>25951</c:v>
                </c:pt>
                <c:pt idx="3">
                  <c:v>26058</c:v>
                </c:pt>
                <c:pt idx="4">
                  <c:v>26233</c:v>
                </c:pt>
                <c:pt idx="5">
                  <c:v>24056</c:v>
                </c:pt>
                <c:pt idx="6">
                  <c:v>23928</c:v>
                </c:pt>
                <c:pt idx="7">
                  <c:v>24027</c:v>
                </c:pt>
                <c:pt idx="8">
                  <c:v>25133</c:v>
                </c:pt>
                <c:pt idx="9">
                  <c:v>26856</c:v>
                </c:pt>
                <c:pt idx="10">
                  <c:v>25402</c:v>
                </c:pt>
                <c:pt idx="11">
                  <c:v>25194</c:v>
                </c:pt>
                <c:pt idx="12">
                  <c:v>27706</c:v>
                </c:pt>
                <c:pt idx="13">
                  <c:v>27380</c:v>
                </c:pt>
                <c:pt idx="14">
                  <c:v>27888</c:v>
                </c:pt>
                <c:pt idx="15">
                  <c:v>29459</c:v>
                </c:pt>
                <c:pt idx="16">
                  <c:v>29190</c:v>
                </c:pt>
                <c:pt idx="17">
                  <c:v>29512</c:v>
                </c:pt>
                <c:pt idx="18">
                  <c:v>30832</c:v>
                </c:pt>
                <c:pt idx="19">
                  <c:v>30695</c:v>
                </c:pt>
                <c:pt idx="20">
                  <c:v>32502</c:v>
                </c:pt>
                <c:pt idx="21">
                  <c:v>30204</c:v>
                </c:pt>
                <c:pt idx="22">
                  <c:v>31634</c:v>
                </c:pt>
                <c:pt idx="23">
                  <c:v>34784</c:v>
                </c:pt>
                <c:pt idx="24">
                  <c:v>36279</c:v>
                </c:pt>
                <c:pt idx="25">
                  <c:v>32007</c:v>
                </c:pt>
                <c:pt idx="26">
                  <c:v>33801</c:v>
                </c:pt>
                <c:pt idx="27">
                  <c:v>29894</c:v>
                </c:pt>
                <c:pt idx="28">
                  <c:v>29205</c:v>
                </c:pt>
                <c:pt idx="29">
                  <c:v>28841</c:v>
                </c:pt>
                <c:pt idx="30">
                  <c:v>28731</c:v>
                </c:pt>
                <c:pt idx="31">
                  <c:v>24922</c:v>
                </c:pt>
                <c:pt idx="32">
                  <c:v>23450</c:v>
                </c:pt>
                <c:pt idx="33">
                  <c:v>22443</c:v>
                </c:pt>
                <c:pt idx="34">
                  <c:v>19617</c:v>
                </c:pt>
                <c:pt idx="35">
                  <c:v>18283</c:v>
                </c:pt>
                <c:pt idx="36">
                  <c:v>19714</c:v>
                </c:pt>
                <c:pt idx="37">
                  <c:v>17757</c:v>
                </c:pt>
                <c:pt idx="38">
                  <c:v>18695</c:v>
                </c:pt>
                <c:pt idx="39">
                  <c:v>16908</c:v>
                </c:pt>
                <c:pt idx="40">
                  <c:v>16148</c:v>
                </c:pt>
                <c:pt idx="41">
                  <c:v>15082</c:v>
                </c:pt>
                <c:pt idx="42">
                  <c:v>15714</c:v>
                </c:pt>
                <c:pt idx="43">
                  <c:v>16574</c:v>
                </c:pt>
                <c:pt idx="44">
                  <c:v>17079</c:v>
                </c:pt>
                <c:pt idx="45">
                  <c:v>16640</c:v>
                </c:pt>
                <c:pt idx="46">
                  <c:v>13739</c:v>
                </c:pt>
                <c:pt idx="47">
                  <c:v>13983</c:v>
                </c:pt>
                <c:pt idx="48">
                  <c:v>15811</c:v>
                </c:pt>
                <c:pt idx="49">
                  <c:v>14263</c:v>
                </c:pt>
                <c:pt idx="50">
                  <c:v>15432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C0-49CF-98F0-D8D3EEB050E9}"/>
            </c:ext>
          </c:extLst>
        </c:ser>
        <c:ser>
          <c:idx val="1"/>
          <c:order val="1"/>
          <c:tx>
            <c:strRef>
              <c:f>'Reason for Delay'!$C$6:$C$7</c:f>
              <c:strCache>
                <c:ptCount val="1"/>
                <c:pt idx="0">
                  <c:v>B_PUBLIC_FUNDING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Delay'!$C$8:$C$64</c:f>
              <c:numCache>
                <c:formatCode>General</c:formatCode>
                <c:ptCount val="51"/>
                <c:pt idx="0">
                  <c:v>5502</c:v>
                </c:pt>
                <c:pt idx="1">
                  <c:v>4729</c:v>
                </c:pt>
                <c:pt idx="2">
                  <c:v>5284</c:v>
                </c:pt>
                <c:pt idx="3">
                  <c:v>5420</c:v>
                </c:pt>
                <c:pt idx="4">
                  <c:v>5698</c:v>
                </c:pt>
                <c:pt idx="5">
                  <c:v>5549</c:v>
                </c:pt>
                <c:pt idx="6">
                  <c:v>6108</c:v>
                </c:pt>
                <c:pt idx="7">
                  <c:v>5659</c:v>
                </c:pt>
                <c:pt idx="8">
                  <c:v>5287</c:v>
                </c:pt>
                <c:pt idx="9">
                  <c:v>6055</c:v>
                </c:pt>
                <c:pt idx="10">
                  <c:v>6054</c:v>
                </c:pt>
                <c:pt idx="11">
                  <c:v>6313</c:v>
                </c:pt>
                <c:pt idx="12">
                  <c:v>5298</c:v>
                </c:pt>
                <c:pt idx="13">
                  <c:v>5787</c:v>
                </c:pt>
                <c:pt idx="14">
                  <c:v>6012</c:v>
                </c:pt>
                <c:pt idx="15">
                  <c:v>5886</c:v>
                </c:pt>
                <c:pt idx="16">
                  <c:v>6646</c:v>
                </c:pt>
                <c:pt idx="17">
                  <c:v>6791</c:v>
                </c:pt>
                <c:pt idx="18">
                  <c:v>7074</c:v>
                </c:pt>
                <c:pt idx="19">
                  <c:v>6571</c:v>
                </c:pt>
                <c:pt idx="20">
                  <c:v>6445</c:v>
                </c:pt>
                <c:pt idx="21">
                  <c:v>7167</c:v>
                </c:pt>
                <c:pt idx="22">
                  <c:v>6959</c:v>
                </c:pt>
                <c:pt idx="23">
                  <c:v>7232</c:v>
                </c:pt>
                <c:pt idx="24">
                  <c:v>6372</c:v>
                </c:pt>
                <c:pt idx="25">
                  <c:v>6559</c:v>
                </c:pt>
                <c:pt idx="26">
                  <c:v>7667</c:v>
                </c:pt>
                <c:pt idx="27">
                  <c:v>7222</c:v>
                </c:pt>
                <c:pt idx="28">
                  <c:v>6841</c:v>
                </c:pt>
                <c:pt idx="29">
                  <c:v>7167</c:v>
                </c:pt>
                <c:pt idx="30">
                  <c:v>7354</c:v>
                </c:pt>
                <c:pt idx="31">
                  <c:v>6289</c:v>
                </c:pt>
                <c:pt idx="32">
                  <c:v>6028</c:v>
                </c:pt>
                <c:pt idx="33">
                  <c:v>6331</c:v>
                </c:pt>
                <c:pt idx="34">
                  <c:v>5899</c:v>
                </c:pt>
                <c:pt idx="35">
                  <c:v>5375</c:v>
                </c:pt>
                <c:pt idx="36">
                  <c:v>4746</c:v>
                </c:pt>
                <c:pt idx="37">
                  <c:v>4483</c:v>
                </c:pt>
                <c:pt idx="38">
                  <c:v>4993</c:v>
                </c:pt>
                <c:pt idx="39">
                  <c:v>4844</c:v>
                </c:pt>
                <c:pt idx="40">
                  <c:v>4973</c:v>
                </c:pt>
                <c:pt idx="41">
                  <c:v>5013</c:v>
                </c:pt>
                <c:pt idx="42">
                  <c:v>5052</c:v>
                </c:pt>
                <c:pt idx="43">
                  <c:v>4406</c:v>
                </c:pt>
                <c:pt idx="44">
                  <c:v>3983</c:v>
                </c:pt>
                <c:pt idx="45">
                  <c:v>4181</c:v>
                </c:pt>
                <c:pt idx="46">
                  <c:v>4067</c:v>
                </c:pt>
                <c:pt idx="47">
                  <c:v>3586</c:v>
                </c:pt>
                <c:pt idx="48">
                  <c:v>3621</c:v>
                </c:pt>
                <c:pt idx="49">
                  <c:v>3268</c:v>
                </c:pt>
                <c:pt idx="50">
                  <c:v>3812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C0-49CF-98F0-D8D3EEB050E9}"/>
            </c:ext>
          </c:extLst>
        </c:ser>
        <c:ser>
          <c:idx val="2"/>
          <c:order val="2"/>
          <c:tx>
            <c:strRef>
              <c:f>'Reason for Delay'!$D$6:$D$7</c:f>
              <c:strCache>
                <c:ptCount val="1"/>
                <c:pt idx="0">
                  <c:v>C_FURTHER_NON_ACUTE_NHS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Delay'!$D$8:$D$64</c:f>
              <c:numCache>
                <c:formatCode>General</c:formatCode>
                <c:ptCount val="51"/>
                <c:pt idx="0">
                  <c:v>36182</c:v>
                </c:pt>
                <c:pt idx="1">
                  <c:v>30064</c:v>
                </c:pt>
                <c:pt idx="2">
                  <c:v>27596</c:v>
                </c:pt>
                <c:pt idx="3">
                  <c:v>25440</c:v>
                </c:pt>
                <c:pt idx="4">
                  <c:v>24126</c:v>
                </c:pt>
                <c:pt idx="5">
                  <c:v>25461</c:v>
                </c:pt>
                <c:pt idx="6">
                  <c:v>27400</c:v>
                </c:pt>
                <c:pt idx="7">
                  <c:v>25453</c:v>
                </c:pt>
                <c:pt idx="8">
                  <c:v>27656</c:v>
                </c:pt>
                <c:pt idx="9">
                  <c:v>29043</c:v>
                </c:pt>
                <c:pt idx="10">
                  <c:v>27516</c:v>
                </c:pt>
                <c:pt idx="11">
                  <c:v>28090</c:v>
                </c:pt>
                <c:pt idx="12">
                  <c:v>29987</c:v>
                </c:pt>
                <c:pt idx="13">
                  <c:v>29619</c:v>
                </c:pt>
                <c:pt idx="14">
                  <c:v>30780</c:v>
                </c:pt>
                <c:pt idx="15">
                  <c:v>30376</c:v>
                </c:pt>
                <c:pt idx="16">
                  <c:v>30323</c:v>
                </c:pt>
                <c:pt idx="17">
                  <c:v>29604</c:v>
                </c:pt>
                <c:pt idx="18">
                  <c:v>31535</c:v>
                </c:pt>
                <c:pt idx="19">
                  <c:v>30926</c:v>
                </c:pt>
                <c:pt idx="20">
                  <c:v>32696</c:v>
                </c:pt>
                <c:pt idx="21">
                  <c:v>31765</c:v>
                </c:pt>
                <c:pt idx="22">
                  <c:v>29951</c:v>
                </c:pt>
                <c:pt idx="23">
                  <c:v>31348</c:v>
                </c:pt>
                <c:pt idx="24">
                  <c:v>37760</c:v>
                </c:pt>
                <c:pt idx="25">
                  <c:v>34717</c:v>
                </c:pt>
                <c:pt idx="26">
                  <c:v>34955</c:v>
                </c:pt>
                <c:pt idx="27">
                  <c:v>28359</c:v>
                </c:pt>
                <c:pt idx="28">
                  <c:v>29666</c:v>
                </c:pt>
                <c:pt idx="29">
                  <c:v>28692</c:v>
                </c:pt>
                <c:pt idx="30">
                  <c:v>29511</c:v>
                </c:pt>
                <c:pt idx="31">
                  <c:v>27545</c:v>
                </c:pt>
                <c:pt idx="32">
                  <c:v>26159</c:v>
                </c:pt>
                <c:pt idx="33">
                  <c:v>27707</c:v>
                </c:pt>
                <c:pt idx="34">
                  <c:v>25370</c:v>
                </c:pt>
                <c:pt idx="35">
                  <c:v>24057</c:v>
                </c:pt>
                <c:pt idx="36">
                  <c:v>27701</c:v>
                </c:pt>
                <c:pt idx="37">
                  <c:v>24573</c:v>
                </c:pt>
                <c:pt idx="38">
                  <c:v>29381</c:v>
                </c:pt>
                <c:pt idx="39">
                  <c:v>26636</c:v>
                </c:pt>
                <c:pt idx="40">
                  <c:v>24697</c:v>
                </c:pt>
                <c:pt idx="41">
                  <c:v>22758</c:v>
                </c:pt>
                <c:pt idx="42">
                  <c:v>23891</c:v>
                </c:pt>
                <c:pt idx="43">
                  <c:v>24486</c:v>
                </c:pt>
                <c:pt idx="44">
                  <c:v>22398</c:v>
                </c:pt>
                <c:pt idx="45">
                  <c:v>22463</c:v>
                </c:pt>
                <c:pt idx="46">
                  <c:v>21587</c:v>
                </c:pt>
                <c:pt idx="47">
                  <c:v>21361</c:v>
                </c:pt>
                <c:pt idx="48">
                  <c:v>24372</c:v>
                </c:pt>
                <c:pt idx="49">
                  <c:v>24261</c:v>
                </c:pt>
                <c:pt idx="50">
                  <c:v>26427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C0-49CF-98F0-D8D3EEB050E9}"/>
            </c:ext>
          </c:extLst>
        </c:ser>
        <c:ser>
          <c:idx val="3"/>
          <c:order val="3"/>
          <c:tx>
            <c:strRef>
              <c:f>'Reason for Delay'!$E$6:$E$7</c:f>
              <c:strCache>
                <c:ptCount val="1"/>
                <c:pt idx="0">
                  <c:v>DI_RESIDENTIAL_HOME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Delay'!$E$8:$E$64</c:f>
              <c:numCache>
                <c:formatCode>General</c:formatCode>
                <c:ptCount val="51"/>
                <c:pt idx="0">
                  <c:v>15904</c:v>
                </c:pt>
                <c:pt idx="1">
                  <c:v>15032</c:v>
                </c:pt>
                <c:pt idx="2">
                  <c:v>15500</c:v>
                </c:pt>
                <c:pt idx="3">
                  <c:v>14874</c:v>
                </c:pt>
                <c:pt idx="4">
                  <c:v>14259</c:v>
                </c:pt>
                <c:pt idx="5">
                  <c:v>14954</c:v>
                </c:pt>
                <c:pt idx="6">
                  <c:v>16138</c:v>
                </c:pt>
                <c:pt idx="7">
                  <c:v>15754</c:v>
                </c:pt>
                <c:pt idx="8">
                  <c:v>15524</c:v>
                </c:pt>
                <c:pt idx="9">
                  <c:v>15243</c:v>
                </c:pt>
                <c:pt idx="10">
                  <c:v>14483</c:v>
                </c:pt>
                <c:pt idx="11">
                  <c:v>15550</c:v>
                </c:pt>
                <c:pt idx="12">
                  <c:v>16795</c:v>
                </c:pt>
                <c:pt idx="13">
                  <c:v>17006</c:v>
                </c:pt>
                <c:pt idx="14">
                  <c:v>18200</c:v>
                </c:pt>
                <c:pt idx="15">
                  <c:v>17171</c:v>
                </c:pt>
                <c:pt idx="16">
                  <c:v>16706</c:v>
                </c:pt>
                <c:pt idx="17">
                  <c:v>17261</c:v>
                </c:pt>
                <c:pt idx="18">
                  <c:v>19049</c:v>
                </c:pt>
                <c:pt idx="19">
                  <c:v>19028</c:v>
                </c:pt>
                <c:pt idx="20">
                  <c:v>20034</c:v>
                </c:pt>
                <c:pt idx="21">
                  <c:v>21054</c:v>
                </c:pt>
                <c:pt idx="22">
                  <c:v>19594</c:v>
                </c:pt>
                <c:pt idx="23">
                  <c:v>20108</c:v>
                </c:pt>
                <c:pt idx="24">
                  <c:v>20547</c:v>
                </c:pt>
                <c:pt idx="25">
                  <c:v>19798</c:v>
                </c:pt>
                <c:pt idx="26">
                  <c:v>21731</c:v>
                </c:pt>
                <c:pt idx="27">
                  <c:v>18835</c:v>
                </c:pt>
                <c:pt idx="28">
                  <c:v>19229</c:v>
                </c:pt>
                <c:pt idx="29">
                  <c:v>19562</c:v>
                </c:pt>
                <c:pt idx="30">
                  <c:v>20631</c:v>
                </c:pt>
                <c:pt idx="31">
                  <c:v>21066</c:v>
                </c:pt>
                <c:pt idx="32">
                  <c:v>19655</c:v>
                </c:pt>
                <c:pt idx="33">
                  <c:v>19635</c:v>
                </c:pt>
                <c:pt idx="34">
                  <c:v>17932</c:v>
                </c:pt>
                <c:pt idx="35">
                  <c:v>17450</c:v>
                </c:pt>
                <c:pt idx="36">
                  <c:v>18219</c:v>
                </c:pt>
                <c:pt idx="37">
                  <c:v>16498</c:v>
                </c:pt>
                <c:pt idx="38">
                  <c:v>17860</c:v>
                </c:pt>
                <c:pt idx="39">
                  <c:v>16785</c:v>
                </c:pt>
                <c:pt idx="40">
                  <c:v>16266</c:v>
                </c:pt>
                <c:pt idx="41">
                  <c:v>15553</c:v>
                </c:pt>
                <c:pt idx="42">
                  <c:v>16905</c:v>
                </c:pt>
                <c:pt idx="43">
                  <c:v>17772</c:v>
                </c:pt>
                <c:pt idx="44">
                  <c:v>17435</c:v>
                </c:pt>
                <c:pt idx="45">
                  <c:v>18164</c:v>
                </c:pt>
                <c:pt idx="46">
                  <c:v>17653</c:v>
                </c:pt>
                <c:pt idx="47">
                  <c:v>16861</c:v>
                </c:pt>
                <c:pt idx="48">
                  <c:v>18172</c:v>
                </c:pt>
                <c:pt idx="49">
                  <c:v>15816</c:v>
                </c:pt>
                <c:pt idx="50">
                  <c:v>17182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C0-49CF-98F0-D8D3EEB050E9}"/>
            </c:ext>
          </c:extLst>
        </c:ser>
        <c:ser>
          <c:idx val="4"/>
          <c:order val="4"/>
          <c:tx>
            <c:strRef>
              <c:f>'Reason for Delay'!$F$6:$F$7</c:f>
              <c:strCache>
                <c:ptCount val="1"/>
                <c:pt idx="0">
                  <c:v>DII_NURSING_HOME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Delay'!$F$8:$F$64</c:f>
              <c:numCache>
                <c:formatCode>General</c:formatCode>
                <c:ptCount val="51"/>
                <c:pt idx="0">
                  <c:v>19618</c:v>
                </c:pt>
                <c:pt idx="1">
                  <c:v>16365</c:v>
                </c:pt>
                <c:pt idx="2">
                  <c:v>18304</c:v>
                </c:pt>
                <c:pt idx="3">
                  <c:v>17791</c:v>
                </c:pt>
                <c:pt idx="4">
                  <c:v>17772</c:v>
                </c:pt>
                <c:pt idx="5">
                  <c:v>18313</c:v>
                </c:pt>
                <c:pt idx="6">
                  <c:v>18721</c:v>
                </c:pt>
                <c:pt idx="7">
                  <c:v>19221</c:v>
                </c:pt>
                <c:pt idx="8">
                  <c:v>19832</c:v>
                </c:pt>
                <c:pt idx="9">
                  <c:v>22461</c:v>
                </c:pt>
                <c:pt idx="10">
                  <c:v>21719</c:v>
                </c:pt>
                <c:pt idx="11">
                  <c:v>21948</c:v>
                </c:pt>
                <c:pt idx="12">
                  <c:v>21504</c:v>
                </c:pt>
                <c:pt idx="13">
                  <c:v>22195</c:v>
                </c:pt>
                <c:pt idx="14">
                  <c:v>24059</c:v>
                </c:pt>
                <c:pt idx="15">
                  <c:v>23155</c:v>
                </c:pt>
                <c:pt idx="16">
                  <c:v>24561</c:v>
                </c:pt>
                <c:pt idx="17">
                  <c:v>25553</c:v>
                </c:pt>
                <c:pt idx="18">
                  <c:v>27984</c:v>
                </c:pt>
                <c:pt idx="19">
                  <c:v>30601</c:v>
                </c:pt>
                <c:pt idx="20">
                  <c:v>31578</c:v>
                </c:pt>
                <c:pt idx="21">
                  <c:v>34127</c:v>
                </c:pt>
                <c:pt idx="22">
                  <c:v>31926</c:v>
                </c:pt>
                <c:pt idx="23">
                  <c:v>31151</c:v>
                </c:pt>
                <c:pt idx="24">
                  <c:v>28346</c:v>
                </c:pt>
                <c:pt idx="25">
                  <c:v>25693</c:v>
                </c:pt>
                <c:pt idx="26">
                  <c:v>28444</c:v>
                </c:pt>
                <c:pt idx="27">
                  <c:v>23445</c:v>
                </c:pt>
                <c:pt idx="28">
                  <c:v>23991</c:v>
                </c:pt>
                <c:pt idx="29">
                  <c:v>24565</c:v>
                </c:pt>
                <c:pt idx="30">
                  <c:v>26091</c:v>
                </c:pt>
                <c:pt idx="31">
                  <c:v>27629</c:v>
                </c:pt>
                <c:pt idx="32">
                  <c:v>25078</c:v>
                </c:pt>
                <c:pt idx="33">
                  <c:v>25606</c:v>
                </c:pt>
                <c:pt idx="34">
                  <c:v>23331</c:v>
                </c:pt>
                <c:pt idx="35">
                  <c:v>21651</c:v>
                </c:pt>
                <c:pt idx="36">
                  <c:v>21477</c:v>
                </c:pt>
                <c:pt idx="37">
                  <c:v>19514</c:v>
                </c:pt>
                <c:pt idx="38">
                  <c:v>20567</c:v>
                </c:pt>
                <c:pt idx="39">
                  <c:v>19777</c:v>
                </c:pt>
                <c:pt idx="40">
                  <c:v>19154</c:v>
                </c:pt>
                <c:pt idx="41">
                  <c:v>18612</c:v>
                </c:pt>
                <c:pt idx="42">
                  <c:v>19185</c:v>
                </c:pt>
                <c:pt idx="43">
                  <c:v>20369</c:v>
                </c:pt>
                <c:pt idx="44">
                  <c:v>21010</c:v>
                </c:pt>
                <c:pt idx="45">
                  <c:v>20994</c:v>
                </c:pt>
                <c:pt idx="46">
                  <c:v>19943</c:v>
                </c:pt>
                <c:pt idx="47">
                  <c:v>18394</c:v>
                </c:pt>
                <c:pt idx="48">
                  <c:v>17584</c:v>
                </c:pt>
                <c:pt idx="49">
                  <c:v>17461</c:v>
                </c:pt>
                <c:pt idx="50">
                  <c:v>18380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CC0-49CF-98F0-D8D3EEB050E9}"/>
            </c:ext>
          </c:extLst>
        </c:ser>
        <c:ser>
          <c:idx val="5"/>
          <c:order val="5"/>
          <c:tx>
            <c:strRef>
              <c:f>'Reason for Delay'!$G$6:$G$7</c:f>
              <c:strCache>
                <c:ptCount val="1"/>
                <c:pt idx="0">
                  <c:v>E_CARE_PACKAGE_IN_HOME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Delay'!$G$8:$G$64</c:f>
              <c:numCache>
                <c:formatCode>General</c:formatCode>
                <c:ptCount val="51"/>
                <c:pt idx="0">
                  <c:v>21033</c:v>
                </c:pt>
                <c:pt idx="1">
                  <c:v>19708</c:v>
                </c:pt>
                <c:pt idx="2">
                  <c:v>21163</c:v>
                </c:pt>
                <c:pt idx="3">
                  <c:v>22430</c:v>
                </c:pt>
                <c:pt idx="4">
                  <c:v>22728</c:v>
                </c:pt>
                <c:pt idx="5">
                  <c:v>24168</c:v>
                </c:pt>
                <c:pt idx="6">
                  <c:v>25160</c:v>
                </c:pt>
                <c:pt idx="7">
                  <c:v>26072</c:v>
                </c:pt>
                <c:pt idx="8">
                  <c:v>26152</c:v>
                </c:pt>
                <c:pt idx="9">
                  <c:v>27631</c:v>
                </c:pt>
                <c:pt idx="10">
                  <c:v>26793</c:v>
                </c:pt>
                <c:pt idx="11">
                  <c:v>27546</c:v>
                </c:pt>
                <c:pt idx="12">
                  <c:v>27481</c:v>
                </c:pt>
                <c:pt idx="13">
                  <c:v>26575</c:v>
                </c:pt>
                <c:pt idx="14">
                  <c:v>31312</c:v>
                </c:pt>
                <c:pt idx="15">
                  <c:v>32035</c:v>
                </c:pt>
                <c:pt idx="16">
                  <c:v>34059</c:v>
                </c:pt>
                <c:pt idx="17">
                  <c:v>32847</c:v>
                </c:pt>
                <c:pt idx="18">
                  <c:v>35996</c:v>
                </c:pt>
                <c:pt idx="19">
                  <c:v>37381</c:v>
                </c:pt>
                <c:pt idx="20">
                  <c:v>40229</c:v>
                </c:pt>
                <c:pt idx="21">
                  <c:v>41426</c:v>
                </c:pt>
                <c:pt idx="22">
                  <c:v>39412</c:v>
                </c:pt>
                <c:pt idx="23">
                  <c:v>42215</c:v>
                </c:pt>
                <c:pt idx="24">
                  <c:v>40356</c:v>
                </c:pt>
                <c:pt idx="25">
                  <c:v>39401</c:v>
                </c:pt>
                <c:pt idx="26">
                  <c:v>41234</c:v>
                </c:pt>
                <c:pt idx="27">
                  <c:v>38264</c:v>
                </c:pt>
                <c:pt idx="28">
                  <c:v>36745</c:v>
                </c:pt>
                <c:pt idx="29">
                  <c:v>37034</c:v>
                </c:pt>
                <c:pt idx="30">
                  <c:v>36795</c:v>
                </c:pt>
                <c:pt idx="31">
                  <c:v>38745</c:v>
                </c:pt>
                <c:pt idx="32">
                  <c:v>34511</c:v>
                </c:pt>
                <c:pt idx="33">
                  <c:v>35117</c:v>
                </c:pt>
                <c:pt idx="34">
                  <c:v>32087</c:v>
                </c:pt>
                <c:pt idx="35">
                  <c:v>30868</c:v>
                </c:pt>
                <c:pt idx="36">
                  <c:v>31666</c:v>
                </c:pt>
                <c:pt idx="37">
                  <c:v>30860</c:v>
                </c:pt>
                <c:pt idx="38">
                  <c:v>33520</c:v>
                </c:pt>
                <c:pt idx="39">
                  <c:v>29464</c:v>
                </c:pt>
                <c:pt idx="40">
                  <c:v>27459</c:v>
                </c:pt>
                <c:pt idx="41">
                  <c:v>27925</c:v>
                </c:pt>
                <c:pt idx="42">
                  <c:v>30413</c:v>
                </c:pt>
                <c:pt idx="43">
                  <c:v>31445</c:v>
                </c:pt>
                <c:pt idx="44">
                  <c:v>31082</c:v>
                </c:pt>
                <c:pt idx="45">
                  <c:v>30850</c:v>
                </c:pt>
                <c:pt idx="46">
                  <c:v>28822</c:v>
                </c:pt>
                <c:pt idx="47">
                  <c:v>27550</c:v>
                </c:pt>
                <c:pt idx="48">
                  <c:v>27733</c:v>
                </c:pt>
                <c:pt idx="49">
                  <c:v>25398</c:v>
                </c:pt>
                <c:pt idx="50">
                  <c:v>28238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CC0-49CF-98F0-D8D3EEB050E9}"/>
            </c:ext>
          </c:extLst>
        </c:ser>
        <c:ser>
          <c:idx val="6"/>
          <c:order val="6"/>
          <c:tx>
            <c:strRef>
              <c:f>'Reason for Delay'!$H$6:$H$7</c:f>
              <c:strCache>
                <c:ptCount val="1"/>
                <c:pt idx="0">
                  <c:v>F_COMMUNITY_EQUIP_ADAPT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Delay'!$H$8:$H$64</c:f>
              <c:numCache>
                <c:formatCode>General</c:formatCode>
                <c:ptCount val="51"/>
                <c:pt idx="0">
                  <c:v>3068</c:v>
                </c:pt>
                <c:pt idx="1">
                  <c:v>3048</c:v>
                </c:pt>
                <c:pt idx="2">
                  <c:v>3615</c:v>
                </c:pt>
                <c:pt idx="3">
                  <c:v>3238</c:v>
                </c:pt>
                <c:pt idx="4">
                  <c:v>3632</c:v>
                </c:pt>
                <c:pt idx="5">
                  <c:v>3417</c:v>
                </c:pt>
                <c:pt idx="6">
                  <c:v>3954</c:v>
                </c:pt>
                <c:pt idx="7">
                  <c:v>4094</c:v>
                </c:pt>
                <c:pt idx="8">
                  <c:v>3468</c:v>
                </c:pt>
                <c:pt idx="9">
                  <c:v>4390</c:v>
                </c:pt>
                <c:pt idx="10">
                  <c:v>4008</c:v>
                </c:pt>
                <c:pt idx="11">
                  <c:v>3568</c:v>
                </c:pt>
                <c:pt idx="12">
                  <c:v>4244</c:v>
                </c:pt>
                <c:pt idx="13">
                  <c:v>3787</c:v>
                </c:pt>
                <c:pt idx="14">
                  <c:v>4399</c:v>
                </c:pt>
                <c:pt idx="15">
                  <c:v>4097</c:v>
                </c:pt>
                <c:pt idx="16">
                  <c:v>4684</c:v>
                </c:pt>
                <c:pt idx="17">
                  <c:v>4706</c:v>
                </c:pt>
                <c:pt idx="18">
                  <c:v>4298</c:v>
                </c:pt>
                <c:pt idx="19">
                  <c:v>4242</c:v>
                </c:pt>
                <c:pt idx="20">
                  <c:v>3977</c:v>
                </c:pt>
                <c:pt idx="21">
                  <c:v>4498</c:v>
                </c:pt>
                <c:pt idx="22">
                  <c:v>4341</c:v>
                </c:pt>
                <c:pt idx="23">
                  <c:v>3857</c:v>
                </c:pt>
                <c:pt idx="24">
                  <c:v>4062</c:v>
                </c:pt>
                <c:pt idx="25">
                  <c:v>4348</c:v>
                </c:pt>
                <c:pt idx="26">
                  <c:v>5033</c:v>
                </c:pt>
                <c:pt idx="27">
                  <c:v>4564</c:v>
                </c:pt>
                <c:pt idx="28">
                  <c:v>4630</c:v>
                </c:pt>
                <c:pt idx="29">
                  <c:v>4363</c:v>
                </c:pt>
                <c:pt idx="30">
                  <c:v>4676</c:v>
                </c:pt>
                <c:pt idx="31">
                  <c:v>4790</c:v>
                </c:pt>
                <c:pt idx="32">
                  <c:v>4391</c:v>
                </c:pt>
                <c:pt idx="33">
                  <c:v>4537</c:v>
                </c:pt>
                <c:pt idx="34">
                  <c:v>4424</c:v>
                </c:pt>
                <c:pt idx="35">
                  <c:v>3380</c:v>
                </c:pt>
                <c:pt idx="36">
                  <c:v>3583</c:v>
                </c:pt>
                <c:pt idx="37">
                  <c:v>3792</c:v>
                </c:pt>
                <c:pt idx="38">
                  <c:v>4200</c:v>
                </c:pt>
                <c:pt idx="39">
                  <c:v>4950</c:v>
                </c:pt>
                <c:pt idx="40">
                  <c:v>4244</c:v>
                </c:pt>
                <c:pt idx="41">
                  <c:v>4170</c:v>
                </c:pt>
                <c:pt idx="42">
                  <c:v>3851</c:v>
                </c:pt>
                <c:pt idx="43">
                  <c:v>3823</c:v>
                </c:pt>
                <c:pt idx="44">
                  <c:v>4100</c:v>
                </c:pt>
                <c:pt idx="45">
                  <c:v>4217</c:v>
                </c:pt>
                <c:pt idx="46">
                  <c:v>3855</c:v>
                </c:pt>
                <c:pt idx="47">
                  <c:v>3421</c:v>
                </c:pt>
                <c:pt idx="48">
                  <c:v>3526</c:v>
                </c:pt>
                <c:pt idx="49">
                  <c:v>3828</c:v>
                </c:pt>
                <c:pt idx="50">
                  <c:v>3936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CC0-49CF-98F0-D8D3EEB050E9}"/>
            </c:ext>
          </c:extLst>
        </c:ser>
        <c:ser>
          <c:idx val="7"/>
          <c:order val="7"/>
          <c:tx>
            <c:strRef>
              <c:f>'Reason for Delay'!$I$6:$I$7</c:f>
              <c:strCache>
                <c:ptCount val="1"/>
                <c:pt idx="0">
                  <c:v>G_PATIENT_FAMILY_CHOICE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Delay'!$I$8:$I$64</c:f>
              <c:numCache>
                <c:formatCode>General</c:formatCode>
                <c:ptCount val="51"/>
                <c:pt idx="0">
                  <c:v>18059</c:v>
                </c:pt>
                <c:pt idx="1">
                  <c:v>15965</c:v>
                </c:pt>
                <c:pt idx="2">
                  <c:v>17716</c:v>
                </c:pt>
                <c:pt idx="3">
                  <c:v>16627</c:v>
                </c:pt>
                <c:pt idx="4">
                  <c:v>16893</c:v>
                </c:pt>
                <c:pt idx="5">
                  <c:v>17415</c:v>
                </c:pt>
                <c:pt idx="6">
                  <c:v>19039</c:v>
                </c:pt>
                <c:pt idx="7">
                  <c:v>18934</c:v>
                </c:pt>
                <c:pt idx="8">
                  <c:v>18696</c:v>
                </c:pt>
                <c:pt idx="9">
                  <c:v>21968</c:v>
                </c:pt>
                <c:pt idx="10">
                  <c:v>21064</c:v>
                </c:pt>
                <c:pt idx="11">
                  <c:v>20166</c:v>
                </c:pt>
                <c:pt idx="12">
                  <c:v>20385</c:v>
                </c:pt>
                <c:pt idx="13">
                  <c:v>19740</c:v>
                </c:pt>
                <c:pt idx="14">
                  <c:v>20597</c:v>
                </c:pt>
                <c:pt idx="15">
                  <c:v>19443</c:v>
                </c:pt>
                <c:pt idx="16">
                  <c:v>19571</c:v>
                </c:pt>
                <c:pt idx="17">
                  <c:v>20127</c:v>
                </c:pt>
                <c:pt idx="18">
                  <c:v>20374</c:v>
                </c:pt>
                <c:pt idx="19">
                  <c:v>21016</c:v>
                </c:pt>
                <c:pt idx="20">
                  <c:v>23143</c:v>
                </c:pt>
                <c:pt idx="21">
                  <c:v>22825</c:v>
                </c:pt>
                <c:pt idx="22">
                  <c:v>22401</c:v>
                </c:pt>
                <c:pt idx="23">
                  <c:v>18862</c:v>
                </c:pt>
                <c:pt idx="24">
                  <c:v>18288</c:v>
                </c:pt>
                <c:pt idx="25">
                  <c:v>18694</c:v>
                </c:pt>
                <c:pt idx="26">
                  <c:v>20655</c:v>
                </c:pt>
                <c:pt idx="27">
                  <c:v>19425</c:v>
                </c:pt>
                <c:pt idx="28">
                  <c:v>20746</c:v>
                </c:pt>
                <c:pt idx="29">
                  <c:v>20777</c:v>
                </c:pt>
                <c:pt idx="30">
                  <c:v>20698</c:v>
                </c:pt>
                <c:pt idx="31">
                  <c:v>21015</c:v>
                </c:pt>
                <c:pt idx="32">
                  <c:v>20913</c:v>
                </c:pt>
                <c:pt idx="33">
                  <c:v>20713</c:v>
                </c:pt>
                <c:pt idx="34">
                  <c:v>18622</c:v>
                </c:pt>
                <c:pt idx="35">
                  <c:v>16374</c:v>
                </c:pt>
                <c:pt idx="36">
                  <c:v>16337</c:v>
                </c:pt>
                <c:pt idx="37">
                  <c:v>16053</c:v>
                </c:pt>
                <c:pt idx="38">
                  <c:v>17503</c:v>
                </c:pt>
                <c:pt idx="39">
                  <c:v>18009</c:v>
                </c:pt>
                <c:pt idx="40">
                  <c:v>18355</c:v>
                </c:pt>
                <c:pt idx="41">
                  <c:v>17648</c:v>
                </c:pt>
                <c:pt idx="42">
                  <c:v>17414</c:v>
                </c:pt>
                <c:pt idx="43">
                  <c:v>18274</c:v>
                </c:pt>
                <c:pt idx="44">
                  <c:v>18413</c:v>
                </c:pt>
                <c:pt idx="45">
                  <c:v>19377</c:v>
                </c:pt>
                <c:pt idx="46">
                  <c:v>16488</c:v>
                </c:pt>
                <c:pt idx="47">
                  <c:v>15131</c:v>
                </c:pt>
                <c:pt idx="48">
                  <c:v>15850</c:v>
                </c:pt>
                <c:pt idx="49">
                  <c:v>15115</c:v>
                </c:pt>
                <c:pt idx="50">
                  <c:v>16488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CC0-49CF-98F0-D8D3EEB050E9}"/>
            </c:ext>
          </c:extLst>
        </c:ser>
        <c:ser>
          <c:idx val="8"/>
          <c:order val="8"/>
          <c:tx>
            <c:strRef>
              <c:f>'Reason for Delay'!$J$6:$J$7</c:f>
              <c:strCache>
                <c:ptCount val="1"/>
                <c:pt idx="0">
                  <c:v>H_DISPUTES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Delay'!$J$8:$J$64</c:f>
              <c:numCache>
                <c:formatCode>General</c:formatCode>
                <c:ptCount val="51"/>
                <c:pt idx="0">
                  <c:v>1209</c:v>
                </c:pt>
                <c:pt idx="1">
                  <c:v>1628</c:v>
                </c:pt>
                <c:pt idx="2">
                  <c:v>1751</c:v>
                </c:pt>
                <c:pt idx="3">
                  <c:v>1965</c:v>
                </c:pt>
                <c:pt idx="4">
                  <c:v>1710</c:v>
                </c:pt>
                <c:pt idx="5">
                  <c:v>1823</c:v>
                </c:pt>
                <c:pt idx="6">
                  <c:v>1994</c:v>
                </c:pt>
                <c:pt idx="7">
                  <c:v>1570</c:v>
                </c:pt>
                <c:pt idx="8">
                  <c:v>1446</c:v>
                </c:pt>
                <c:pt idx="9">
                  <c:v>1772</c:v>
                </c:pt>
                <c:pt idx="10">
                  <c:v>1946</c:v>
                </c:pt>
                <c:pt idx="11">
                  <c:v>1584</c:v>
                </c:pt>
                <c:pt idx="12">
                  <c:v>1756</c:v>
                </c:pt>
                <c:pt idx="13">
                  <c:v>1532</c:v>
                </c:pt>
                <c:pt idx="14">
                  <c:v>1632</c:v>
                </c:pt>
                <c:pt idx="15">
                  <c:v>1622</c:v>
                </c:pt>
                <c:pt idx="16">
                  <c:v>2080</c:v>
                </c:pt>
                <c:pt idx="17">
                  <c:v>1982</c:v>
                </c:pt>
                <c:pt idx="18">
                  <c:v>2576</c:v>
                </c:pt>
                <c:pt idx="19">
                  <c:v>2435</c:v>
                </c:pt>
                <c:pt idx="20">
                  <c:v>1926</c:v>
                </c:pt>
                <c:pt idx="21">
                  <c:v>2485</c:v>
                </c:pt>
                <c:pt idx="22">
                  <c:v>2332</c:v>
                </c:pt>
                <c:pt idx="23">
                  <c:v>1838</c:v>
                </c:pt>
                <c:pt idx="24">
                  <c:v>1617</c:v>
                </c:pt>
                <c:pt idx="25">
                  <c:v>1698</c:v>
                </c:pt>
                <c:pt idx="26">
                  <c:v>2069</c:v>
                </c:pt>
                <c:pt idx="27">
                  <c:v>1919</c:v>
                </c:pt>
                <c:pt idx="28">
                  <c:v>1620</c:v>
                </c:pt>
                <c:pt idx="29">
                  <c:v>1809</c:v>
                </c:pt>
                <c:pt idx="30">
                  <c:v>1847</c:v>
                </c:pt>
                <c:pt idx="31">
                  <c:v>1776</c:v>
                </c:pt>
                <c:pt idx="32">
                  <c:v>1621</c:v>
                </c:pt>
                <c:pt idx="33">
                  <c:v>1606</c:v>
                </c:pt>
                <c:pt idx="34">
                  <c:v>1541</c:v>
                </c:pt>
                <c:pt idx="35">
                  <c:v>1553</c:v>
                </c:pt>
                <c:pt idx="36">
                  <c:v>1529</c:v>
                </c:pt>
                <c:pt idx="37">
                  <c:v>1368</c:v>
                </c:pt>
                <c:pt idx="38">
                  <c:v>1402</c:v>
                </c:pt>
                <c:pt idx="39">
                  <c:v>1161</c:v>
                </c:pt>
                <c:pt idx="40">
                  <c:v>1236</c:v>
                </c:pt>
                <c:pt idx="41">
                  <c:v>1172</c:v>
                </c:pt>
                <c:pt idx="42">
                  <c:v>1105</c:v>
                </c:pt>
                <c:pt idx="43">
                  <c:v>1162</c:v>
                </c:pt>
                <c:pt idx="44">
                  <c:v>1073</c:v>
                </c:pt>
                <c:pt idx="45">
                  <c:v>1067</c:v>
                </c:pt>
                <c:pt idx="46">
                  <c:v>1064</c:v>
                </c:pt>
                <c:pt idx="47">
                  <c:v>857</c:v>
                </c:pt>
                <c:pt idx="48">
                  <c:v>935</c:v>
                </c:pt>
                <c:pt idx="49">
                  <c:v>1129</c:v>
                </c:pt>
                <c:pt idx="50">
                  <c:v>1338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CC0-49CF-98F0-D8D3EEB050E9}"/>
            </c:ext>
          </c:extLst>
        </c:ser>
        <c:ser>
          <c:idx val="9"/>
          <c:order val="9"/>
          <c:tx>
            <c:strRef>
              <c:f>'Reason for Delay'!$K$6:$K$7</c:f>
              <c:strCache>
                <c:ptCount val="1"/>
                <c:pt idx="0">
                  <c:v>I_HOUSING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Delay'!$K$8:$K$64</c:f>
              <c:numCache>
                <c:formatCode>General</c:formatCode>
                <c:ptCount val="51"/>
                <c:pt idx="0">
                  <c:v>3549</c:v>
                </c:pt>
                <c:pt idx="1">
                  <c:v>3364</c:v>
                </c:pt>
                <c:pt idx="2">
                  <c:v>3503</c:v>
                </c:pt>
                <c:pt idx="3">
                  <c:v>4187</c:v>
                </c:pt>
                <c:pt idx="4">
                  <c:v>4064</c:v>
                </c:pt>
                <c:pt idx="5">
                  <c:v>4382</c:v>
                </c:pt>
                <c:pt idx="6">
                  <c:v>4934</c:v>
                </c:pt>
                <c:pt idx="7">
                  <c:v>4309</c:v>
                </c:pt>
                <c:pt idx="8">
                  <c:v>4534</c:v>
                </c:pt>
                <c:pt idx="9">
                  <c:v>4711</c:v>
                </c:pt>
                <c:pt idx="10">
                  <c:v>4170</c:v>
                </c:pt>
                <c:pt idx="11">
                  <c:v>4049</c:v>
                </c:pt>
                <c:pt idx="12">
                  <c:v>4311</c:v>
                </c:pt>
                <c:pt idx="13">
                  <c:v>4340</c:v>
                </c:pt>
                <c:pt idx="14">
                  <c:v>4949</c:v>
                </c:pt>
                <c:pt idx="15">
                  <c:v>4774</c:v>
                </c:pt>
                <c:pt idx="16">
                  <c:v>4474</c:v>
                </c:pt>
                <c:pt idx="17">
                  <c:v>4731</c:v>
                </c:pt>
                <c:pt idx="18">
                  <c:v>4860</c:v>
                </c:pt>
                <c:pt idx="19">
                  <c:v>4956</c:v>
                </c:pt>
                <c:pt idx="20">
                  <c:v>4040</c:v>
                </c:pt>
                <c:pt idx="21">
                  <c:v>4544</c:v>
                </c:pt>
                <c:pt idx="22">
                  <c:v>4581</c:v>
                </c:pt>
                <c:pt idx="23">
                  <c:v>4050</c:v>
                </c:pt>
                <c:pt idx="24">
                  <c:v>3884</c:v>
                </c:pt>
                <c:pt idx="25">
                  <c:v>3575</c:v>
                </c:pt>
                <c:pt idx="26">
                  <c:v>3988</c:v>
                </c:pt>
                <c:pt idx="27">
                  <c:v>4489</c:v>
                </c:pt>
                <c:pt idx="28">
                  <c:v>5073</c:v>
                </c:pt>
                <c:pt idx="29">
                  <c:v>4650</c:v>
                </c:pt>
                <c:pt idx="30">
                  <c:v>4976</c:v>
                </c:pt>
                <c:pt idx="31">
                  <c:v>5557</c:v>
                </c:pt>
                <c:pt idx="32">
                  <c:v>5386</c:v>
                </c:pt>
                <c:pt idx="33">
                  <c:v>5234</c:v>
                </c:pt>
                <c:pt idx="34">
                  <c:v>5236</c:v>
                </c:pt>
                <c:pt idx="35">
                  <c:v>4930</c:v>
                </c:pt>
                <c:pt idx="36">
                  <c:v>5414</c:v>
                </c:pt>
                <c:pt idx="37">
                  <c:v>4648</c:v>
                </c:pt>
                <c:pt idx="38">
                  <c:v>5563</c:v>
                </c:pt>
                <c:pt idx="39">
                  <c:v>5640</c:v>
                </c:pt>
                <c:pt idx="40">
                  <c:v>5831</c:v>
                </c:pt>
                <c:pt idx="41">
                  <c:v>5519</c:v>
                </c:pt>
                <c:pt idx="42">
                  <c:v>5483</c:v>
                </c:pt>
                <c:pt idx="43">
                  <c:v>6156</c:v>
                </c:pt>
                <c:pt idx="44">
                  <c:v>6047</c:v>
                </c:pt>
                <c:pt idx="45">
                  <c:v>6500</c:v>
                </c:pt>
                <c:pt idx="46">
                  <c:v>6687</c:v>
                </c:pt>
                <c:pt idx="47">
                  <c:v>5757</c:v>
                </c:pt>
                <c:pt idx="48">
                  <c:v>5992</c:v>
                </c:pt>
                <c:pt idx="49">
                  <c:v>5124</c:v>
                </c:pt>
                <c:pt idx="50">
                  <c:v>5741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CC0-49CF-98F0-D8D3EEB050E9}"/>
            </c:ext>
          </c:extLst>
        </c:ser>
        <c:ser>
          <c:idx val="10"/>
          <c:order val="10"/>
          <c:tx>
            <c:strRef>
              <c:f>'Reason for Delay'!$L$6:$L$7</c:f>
              <c:strCache>
                <c:ptCount val="1"/>
                <c:pt idx="0">
                  <c:v>O_OTHER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'Reason for Delay'!$A$8:$A$64</c:f>
              <c:multiLvlStrCache>
                <c:ptCount val="51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  <c:pt idx="50">
                    <c:v>March</c:v>
                  </c:pt>
                </c:lvl>
                <c:lvl>
                  <c:pt idx="0">
                    <c:v>2015</c:v>
                  </c:pt>
                  <c:pt idx="12">
                    <c:v>2016</c:v>
                  </c:pt>
                  <c:pt idx="24">
                    <c:v>2017</c:v>
                  </c:pt>
                  <c:pt idx="36">
                    <c:v>2018</c:v>
                  </c:pt>
                  <c:pt idx="48">
                    <c:v>2019</c:v>
                  </c:pt>
                </c:lvl>
              </c:multiLvlStrCache>
            </c:multiLvlStrRef>
          </c:cat>
          <c:val>
            <c:numRef>
              <c:f>'Reason for Delay'!$L$8:$L$64</c:f>
              <c:numCache>
                <c:formatCode>General</c:formatCode>
                <c:ptCount val="51"/>
                <c:pt idx="27">
                  <c:v>470</c:v>
                </c:pt>
                <c:pt idx="28">
                  <c:v>463</c:v>
                </c:pt>
                <c:pt idx="29">
                  <c:v>421</c:v>
                </c:pt>
                <c:pt idx="30">
                  <c:v>581</c:v>
                </c:pt>
                <c:pt idx="31">
                  <c:v>951</c:v>
                </c:pt>
                <c:pt idx="32">
                  <c:v>849</c:v>
                </c:pt>
                <c:pt idx="33">
                  <c:v>935</c:v>
                </c:pt>
                <c:pt idx="34">
                  <c:v>1078</c:v>
                </c:pt>
                <c:pt idx="35">
                  <c:v>1119</c:v>
                </c:pt>
                <c:pt idx="36">
                  <c:v>905</c:v>
                </c:pt>
                <c:pt idx="37">
                  <c:v>587</c:v>
                </c:pt>
                <c:pt idx="38">
                  <c:v>918</c:v>
                </c:pt>
                <c:pt idx="39">
                  <c:v>823</c:v>
                </c:pt>
                <c:pt idx="40">
                  <c:v>841</c:v>
                </c:pt>
                <c:pt idx="41">
                  <c:v>874</c:v>
                </c:pt>
                <c:pt idx="42">
                  <c:v>970</c:v>
                </c:pt>
                <c:pt idx="43">
                  <c:v>1150</c:v>
                </c:pt>
                <c:pt idx="44">
                  <c:v>1916</c:v>
                </c:pt>
                <c:pt idx="45">
                  <c:v>2408</c:v>
                </c:pt>
                <c:pt idx="46">
                  <c:v>2278</c:v>
                </c:pt>
                <c:pt idx="47">
                  <c:v>1898</c:v>
                </c:pt>
                <c:pt idx="48">
                  <c:v>1801</c:v>
                </c:pt>
                <c:pt idx="49">
                  <c:v>1596</c:v>
                </c:pt>
                <c:pt idx="50">
                  <c:v>1857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CC0-49CF-98F0-D8D3EEB05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74655264"/>
        <c:axId val="-374656896"/>
      </c:lineChart>
      <c:catAx>
        <c:axId val="-37465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74656896"/>
        <c:crosses val="autoZero"/>
        <c:auto val="1"/>
        <c:lblAlgn val="ctr"/>
        <c:lblOffset val="100"/>
        <c:noMultiLvlLbl val="0"/>
      </c:catAx>
      <c:valAx>
        <c:axId val="-37465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7465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66FFC-4DB5-4C4D-A127-4BF153A5C51E}" type="datetimeFigureOut">
              <a:rPr lang="en-GB" smtClean="0"/>
              <a:t>10/06/2019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1DA8D-7623-4D22-9FAD-DC857A421F7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059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90185-5F6E-41AD-B52A-ADAAB99A04B4}" type="datetimeFigureOut">
              <a:rPr lang="en-GB" smtClean="0"/>
              <a:t>10/06/2019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BFFA7-AB15-4494-AEED-2DBD36C977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2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523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480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936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311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BFFA7-AB15-4494-AEED-2DBD36C977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928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BFFA7-AB15-4494-AEED-2DBD36C977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3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333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85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24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61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44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32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BFFA7-AB15-4494-AEED-2DBD36C977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625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BFFA7-AB15-4494-AEED-2DBD36C977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045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352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BFFA7-AB15-4494-AEED-2DBD36C977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41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BFFA7-AB15-4494-AEED-2DBD36C977F4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74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4.wdp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I title s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808133" cy="2387600"/>
          </a:xfrm>
        </p:spPr>
        <p:txBody>
          <a:bodyPr anchor="ctr"/>
          <a:lstStyle>
            <a:lvl1pPr algn="l">
              <a:defRPr sz="60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3999" y="4746823"/>
            <a:ext cx="5808133" cy="765703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chemeClr val="bg1"/>
                </a:solidFill>
                <a:latin typeface="Gadugi" panose="020B0502040204020203" pitchFamily="34" charset="0"/>
              </a:defRPr>
            </a:lvl1pPr>
          </a:lstStyle>
          <a:p>
            <a:fld id="{24FEF7B2-C60D-442E-A0FF-F3EF87507B56}" type="datetime4">
              <a:rPr lang="en-GB" smtClean="0"/>
              <a:pPr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93" y="1122363"/>
            <a:ext cx="2950107" cy="2387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523999" y="4332924"/>
            <a:ext cx="55880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35429" y="2130840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time for blueprints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35429" y="4337012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change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35429" y="1196461"/>
            <a:ext cx="179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85106" y="119646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Building Blocks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96858" y="119646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BBI Programme</a:t>
            </a:r>
            <a:br>
              <a:rPr lang="en-GB" sz="2000" b="1" i="1" dirty="0">
                <a:latin typeface="Century Gothic" panose="020B0502020202020204" pitchFamily="34" charset="0"/>
              </a:rPr>
            </a:br>
            <a:r>
              <a:rPr lang="en-GB" sz="2000" b="1" i="1" dirty="0">
                <a:latin typeface="Century Gothic" panose="020B0502020202020204" pitchFamily="34" charset="0"/>
              </a:rPr>
              <a:t>&amp; Playbook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08610" y="119999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Strategic</a:t>
            </a:r>
            <a:r>
              <a:rPr lang="en-GB" sz="2000" b="1" i="1" baseline="0" dirty="0">
                <a:latin typeface="Century Gothic" panose="020B0502020202020204" pitchFamily="34" charset="0"/>
              </a:rPr>
              <a:t> Goals</a:t>
            </a:r>
            <a:endParaRPr lang="en-GB" sz="2000" b="1" i="1" dirty="0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85106" y="245422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</a:p>
        </p:txBody>
      </p:sp>
      <p:sp>
        <p:nvSpPr>
          <p:cNvPr id="21" name="Pentagon 20"/>
          <p:cNvSpPr/>
          <p:nvPr userDrawn="1"/>
        </p:nvSpPr>
        <p:spPr>
          <a:xfrm>
            <a:off x="5696858" y="3252866"/>
            <a:ext cx="2286000" cy="1565877"/>
          </a:xfrm>
          <a:prstGeom prst="homePlate">
            <a:avLst>
              <a:gd name="adj" fmla="val 29897"/>
            </a:avLst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G_Logo_stack_Red.png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404" y="3396343"/>
            <a:ext cx="1607282" cy="130081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995676" y="305157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 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995676" y="3648915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000096" y="423901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3012159" y="482910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11239" y="5419623"/>
            <a:ext cx="2286000" cy="637127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&amp; Physical Health</a:t>
            </a:r>
          </a:p>
        </p:txBody>
      </p:sp>
      <p:sp>
        <p:nvSpPr>
          <p:cNvPr id="28" name="Title 1"/>
          <p:cNvSpPr txBox="1">
            <a:spLocks/>
          </p:cNvSpPr>
          <p:nvPr userDrawn="1"/>
        </p:nvSpPr>
        <p:spPr>
          <a:xfrm>
            <a:off x="300566" y="272215"/>
            <a:ext cx="10219267" cy="765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kern="1200" cap="small" baseline="0">
                <a:solidFill>
                  <a:schemeClr val="bg1"/>
                </a:solidFill>
                <a:uFill>
                  <a:solidFill>
                    <a:schemeClr val="accent2"/>
                  </a:solidFill>
                </a:uFill>
                <a:latin typeface="Gadug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3000" dirty="0"/>
              <a:t>Integrated Health &amp; Social Care: Making it a Reality</a:t>
            </a:r>
            <a:endParaRPr lang="en-GB" sz="3000" spc="-80" baseline="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408610" y="2130840"/>
            <a:ext cx="3370102" cy="1265503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sustainable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8408610" y="3610074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to demographic change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8408610" y="5109248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and patient-centric</a:t>
            </a:r>
          </a:p>
        </p:txBody>
      </p:sp>
    </p:spTree>
    <p:extLst>
      <p:ext uri="{BB962C8B-B14F-4D97-AF65-F5344CB8AC3E}">
        <p14:creationId xmlns:p14="http://schemas.microsoft.com/office/powerpoint/2010/main" val="33672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35429" y="2130840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35429" y="4337012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change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35429" y="1196461"/>
            <a:ext cx="179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85106" y="119646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Building Blocks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96858" y="119646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BBI Programme</a:t>
            </a:r>
            <a:br>
              <a:rPr lang="en-GB" sz="2000" b="1" i="1" dirty="0">
                <a:latin typeface="Century Gothic" panose="020B0502020202020204" pitchFamily="34" charset="0"/>
              </a:rPr>
            </a:br>
            <a:r>
              <a:rPr lang="en-GB" sz="2000" b="1" i="1" dirty="0">
                <a:latin typeface="Century Gothic" panose="020B0502020202020204" pitchFamily="34" charset="0"/>
              </a:rPr>
              <a:t>&amp; Playbook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08610" y="119999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Strategic</a:t>
            </a:r>
            <a:r>
              <a:rPr lang="en-GB" sz="2000" b="1" i="1" baseline="0" dirty="0">
                <a:latin typeface="Century Gothic" panose="020B0502020202020204" pitchFamily="34" charset="0"/>
              </a:rPr>
              <a:t> Goals</a:t>
            </a:r>
            <a:endParaRPr lang="en-GB" sz="2000" b="1" i="1" dirty="0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85106" y="245422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</a:p>
        </p:txBody>
      </p:sp>
      <p:sp>
        <p:nvSpPr>
          <p:cNvPr id="21" name="Pentagon 20"/>
          <p:cNvSpPr/>
          <p:nvPr userDrawn="1"/>
        </p:nvSpPr>
        <p:spPr>
          <a:xfrm>
            <a:off x="5696858" y="3252866"/>
            <a:ext cx="2286000" cy="1565877"/>
          </a:xfrm>
          <a:prstGeom prst="homePlate">
            <a:avLst>
              <a:gd name="adj" fmla="val 29897"/>
            </a:avLst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G_Logo_stack_Red.png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404" y="3396343"/>
            <a:ext cx="1607282" cy="130081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995676" y="305157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 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995676" y="3648915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000096" y="423901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3012159" y="482910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11239" y="5419623"/>
            <a:ext cx="2286000" cy="637127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&amp; Physical Health</a:t>
            </a:r>
          </a:p>
        </p:txBody>
      </p:sp>
      <p:sp>
        <p:nvSpPr>
          <p:cNvPr id="28" name="Title 1"/>
          <p:cNvSpPr txBox="1">
            <a:spLocks/>
          </p:cNvSpPr>
          <p:nvPr userDrawn="1"/>
        </p:nvSpPr>
        <p:spPr>
          <a:xfrm>
            <a:off x="300566" y="272215"/>
            <a:ext cx="10219267" cy="765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kern="1200" cap="small" baseline="0">
                <a:solidFill>
                  <a:schemeClr val="bg1"/>
                </a:solidFill>
                <a:uFill>
                  <a:solidFill>
                    <a:schemeClr val="accent2"/>
                  </a:solidFill>
                </a:uFill>
                <a:latin typeface="Gadug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3000" dirty="0"/>
              <a:t>Integrated Health &amp; Social Care: Making it a Reality</a:t>
            </a:r>
            <a:endParaRPr lang="en-GB" sz="3000" spc="-80" baseline="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34" y="2374769"/>
            <a:ext cx="1060904" cy="1324940"/>
          </a:xfrm>
          <a:prstGeom prst="rect">
            <a:avLst/>
          </a:prstGeom>
        </p:spPr>
      </p:pic>
      <p:sp>
        <p:nvSpPr>
          <p:cNvPr id="30" name="&quot;No&quot; Symbol 29"/>
          <p:cNvSpPr/>
          <p:nvPr userDrawn="1"/>
        </p:nvSpPr>
        <p:spPr>
          <a:xfrm>
            <a:off x="715178" y="2277076"/>
            <a:ext cx="1742616" cy="1548992"/>
          </a:xfrm>
          <a:prstGeom prst="noSmoking">
            <a:avLst>
              <a:gd name="adj" fmla="val 107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408610" y="2130840"/>
            <a:ext cx="3370102" cy="1265503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sustainable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408610" y="3610074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to demographic change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8408610" y="5109248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and patient-centric</a:t>
            </a:r>
          </a:p>
        </p:txBody>
      </p:sp>
    </p:spTree>
    <p:extLst>
      <p:ext uri="{BB962C8B-B14F-4D97-AF65-F5344CB8AC3E}">
        <p14:creationId xmlns:p14="http://schemas.microsoft.com/office/powerpoint/2010/main" val="11988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Education to 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143526"/>
            <a:ext cx="12346332" cy="824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72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du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301625"/>
            <a:ext cx="8697912" cy="7651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12DEA8AC-A779-4275-9EC7-D3FC4F47E967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0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91C99808-198C-45B4-B39B-B8CE7A68D9B2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9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0B6F4B86-C98F-4F2F-8FF7-F022BEB46E91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3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E7330F"/>
                  </a:solidFill>
                </a:uFill>
                <a:latin typeface="Gadugi" panose="020B0502040204020203" pitchFamily="34" charset="0"/>
                <a:ea typeface="+mn-ea"/>
                <a:cs typeface="+mn-cs"/>
              </a:rPr>
              <a:t>X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E7330F"/>
                  </a:solidFill>
                </a:uFill>
                <a:latin typeface="Gadugi" panose="020B0502040204020203" pitchFamily="34" charset="0"/>
                <a:ea typeface="+mn-ea"/>
                <a:cs typeface="+mn-cs"/>
              </a:rPr>
              <a:t>X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472EDBFF-3929-4890-944A-B5FAD0CCE51F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D356F5A7-DD38-468E-A8C9-C3B8F14BB7BD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3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EE56DAC2-2BBD-4E65-9953-4915EC57801F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4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61E4F7DE-DB70-40EB-9C75-52B8B89E8A57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2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BI title s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F21423-029E-4879-8413-EAB6FBB2E4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808133" cy="2387600"/>
          </a:xfrm>
        </p:spPr>
        <p:txBody>
          <a:bodyPr anchor="ctr"/>
          <a:lstStyle>
            <a:lvl1pPr algn="l">
              <a:defRPr sz="60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13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91EFAF3F-C1DF-44C3-95D8-4A0C1843B87C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D68F7440-BF6D-4B86-8A57-F26905E55056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8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678C8F8C-7202-4F2B-9ED9-4EA987534094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6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I title s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6043B">
                  <a:alpha val="84000"/>
                </a:srgbClr>
              </a:gs>
              <a:gs pos="100000">
                <a:srgbClr val="D6043B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808133" cy="2387600"/>
          </a:xfrm>
        </p:spPr>
        <p:txBody>
          <a:bodyPr anchor="ctr"/>
          <a:lstStyle>
            <a:lvl1pPr algn="l">
              <a:defRPr sz="6000" b="1" u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3999" y="4746823"/>
            <a:ext cx="5808133" cy="765703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chemeClr val="bg1"/>
                </a:solidFill>
                <a:latin typeface="Gadugi" panose="020B0502040204020203" pitchFamily="34" charset="0"/>
              </a:defRPr>
            </a:lvl1pPr>
          </a:lstStyle>
          <a:p>
            <a:fld id="{24FEF7B2-C60D-442E-A0FF-F3EF87507B56}" type="datetime4">
              <a:rPr lang="en-GB" smtClean="0"/>
              <a:pPr/>
              <a:t>10 June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3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BI title s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808133" cy="2387600"/>
          </a:xfrm>
        </p:spPr>
        <p:txBody>
          <a:bodyPr anchor="ctr"/>
          <a:lstStyle>
            <a:lvl1pPr algn="l">
              <a:defRPr sz="6000" b="1" u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3999" y="3806297"/>
            <a:ext cx="5808133" cy="765703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chemeClr val="bg1"/>
                </a:solidFill>
                <a:latin typeface="Gadugi" panose="020B0502040204020203" pitchFamily="34" charset="0"/>
              </a:defRPr>
            </a:lvl1pPr>
          </a:lstStyle>
          <a:p>
            <a:fld id="{24FEF7B2-C60D-442E-A0FF-F3EF87507B56}" type="datetime4">
              <a:rPr lang="en-GB" smtClean="0"/>
              <a:pPr/>
              <a:t>10 June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6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567" y="297127"/>
            <a:ext cx="9385300" cy="765175"/>
          </a:xfrm>
          <a:noFill/>
        </p:spPr>
        <p:txBody>
          <a:bodyPr/>
          <a:lstStyle>
            <a:lvl1pPr>
              <a:defRPr b="1" u="none" baseline="0">
                <a:solidFill>
                  <a:srgbClr val="D6043B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pic>
        <p:nvPicPr>
          <p:cNvPr id="12" name="Picture 11" descr="DG_Logo_stack_Red.png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553" y="297127"/>
            <a:ext cx="945447" cy="765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89586" y="1739358"/>
            <a:ext cx="49427" cy="3965504"/>
          </a:xfrm>
          <a:prstGeom prst="rect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012239" y="1615822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012239" y="3893845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015620" y="4667953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015619" y="5419911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1775251" y="3795944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/>
              <a:t>Progress</a:t>
            </a:r>
            <a:r>
              <a:rPr lang="en-GB" sz="2600" b="1" baseline="0"/>
              <a:t> to date</a:t>
            </a:r>
            <a:endParaRPr lang="en-GB" sz="2600" b="1"/>
          </a:p>
        </p:txBody>
      </p:sp>
      <p:sp>
        <p:nvSpPr>
          <p:cNvPr id="22" name="Date Placeholder 3"/>
          <p:cNvSpPr txBox="1">
            <a:spLocks/>
          </p:cNvSpPr>
          <p:nvPr/>
        </p:nvSpPr>
        <p:spPr>
          <a:xfrm>
            <a:off x="1775251" y="4546563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/>
              <a:t>Future programmes</a:t>
            </a: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775251" y="5322010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/>
              <a:t>Any</a:t>
            </a:r>
            <a:r>
              <a:rPr lang="en-GB" sz="2600" b="1" baseline="0"/>
              <a:t> other business</a:t>
            </a:r>
            <a:endParaRPr lang="en-GB" sz="2600" b="1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1775251" y="1511631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/>
              <a:t>Welcome</a:t>
            </a:r>
          </a:p>
        </p:txBody>
      </p:sp>
      <p:pic>
        <p:nvPicPr>
          <p:cNvPr id="25" name="Picture 24" descr="DG_Logo_stack_R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20" name="Oval 19"/>
          <p:cNvSpPr/>
          <p:nvPr userDrawn="1"/>
        </p:nvSpPr>
        <p:spPr>
          <a:xfrm>
            <a:off x="1015619" y="2367780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ate Placeholder 3"/>
          <p:cNvSpPr txBox="1">
            <a:spLocks/>
          </p:cNvSpPr>
          <p:nvPr userDrawn="1"/>
        </p:nvSpPr>
        <p:spPr>
          <a:xfrm>
            <a:off x="1775251" y="3056949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/>
              <a:t>Past programmes</a:t>
            </a:r>
          </a:p>
        </p:txBody>
      </p:sp>
      <p:sp>
        <p:nvSpPr>
          <p:cNvPr id="27" name="Oval 26"/>
          <p:cNvSpPr/>
          <p:nvPr userDrawn="1"/>
        </p:nvSpPr>
        <p:spPr>
          <a:xfrm>
            <a:off x="1012238" y="3168498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ate Placeholder 3"/>
          <p:cNvSpPr txBox="1">
            <a:spLocks/>
          </p:cNvSpPr>
          <p:nvPr userDrawn="1"/>
        </p:nvSpPr>
        <p:spPr>
          <a:xfrm>
            <a:off x="1775250" y="2254960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/>
              <a:t>Critical</a:t>
            </a:r>
            <a:r>
              <a:rPr lang="en-GB" sz="2600" b="1" baseline="0"/>
              <a:t> issues</a:t>
            </a:r>
            <a:endParaRPr lang="en-GB" sz="2600" b="1"/>
          </a:p>
        </p:txBody>
      </p:sp>
    </p:spTree>
    <p:extLst>
      <p:ext uri="{BB962C8B-B14F-4D97-AF65-F5344CB8AC3E}">
        <p14:creationId xmlns:p14="http://schemas.microsoft.com/office/powerpoint/2010/main" val="2686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BI title s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5808133" cy="2387600"/>
          </a:xfrm>
        </p:spPr>
        <p:txBody>
          <a:bodyPr anchor="ctr">
            <a:normAutofit/>
          </a:bodyPr>
          <a:lstStyle>
            <a:lvl1pPr algn="l">
              <a:defRPr sz="4500" b="1" u="none">
                <a:solidFill>
                  <a:schemeClr val="bg1"/>
                </a:solidFill>
              </a:defRPr>
            </a:lvl1pPr>
          </a:lstStyle>
          <a:p>
            <a:r>
              <a:rPr lang="en-US"/>
              <a:t>Name of </a:t>
            </a:r>
            <a:r>
              <a:rPr lang="en-US" err="1"/>
              <a:t>Programme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93" y="1122363"/>
            <a:ext cx="2950107" cy="2387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523999" y="3509963"/>
            <a:ext cx="55880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537648" y="4190503"/>
            <a:ext cx="5808663" cy="490679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Programme</a:t>
            </a:r>
            <a:r>
              <a:rPr lang="en-US"/>
              <a:t> Manager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1537648" y="4754208"/>
            <a:ext cx="5808663" cy="49067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Location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1523470" y="3639012"/>
            <a:ext cx="5808663" cy="490679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Programme</a:t>
            </a:r>
            <a:r>
              <a:rPr lang="en-US"/>
              <a:t> Manager</a:t>
            </a:r>
          </a:p>
        </p:txBody>
      </p:sp>
    </p:spTree>
    <p:extLst>
      <p:ext uri="{BB962C8B-B14F-4D97-AF65-F5344CB8AC3E}">
        <p14:creationId xmlns:p14="http://schemas.microsoft.com/office/powerpoint/2010/main" val="13940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g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4748" y="2129529"/>
            <a:ext cx="5808133" cy="2387600"/>
          </a:xfrm>
        </p:spPr>
        <p:txBody>
          <a:bodyPr anchor="ctr">
            <a:normAutofit/>
          </a:bodyPr>
          <a:lstStyle>
            <a:lvl1pPr algn="ctr">
              <a:defRPr sz="7500" b="1" u="none">
                <a:solidFill>
                  <a:schemeClr val="bg1"/>
                </a:solidFill>
              </a:defRPr>
            </a:lvl1pPr>
          </a:lstStyle>
          <a:p>
            <a:r>
              <a:rPr lang="en-US"/>
              <a:t>Time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72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16CDAA3-DBF9-46EC-83CA-AE4BBCF2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67" y="263441"/>
            <a:ext cx="10228096" cy="798862"/>
          </a:xfr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 b="1" u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0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adfo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00566" y="-311727"/>
            <a:ext cx="11572565" cy="908165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00567" y="263440"/>
            <a:ext cx="11641667" cy="6275905"/>
          </a:xfrm>
          <a:prstGeom prst="rect">
            <a:avLst/>
          </a:prstGeom>
          <a:solidFill>
            <a:srgbClr val="F7F7F7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300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1873131" y="-11642"/>
            <a:ext cx="300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272748" y="0"/>
            <a:ext cx="11669486" cy="29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252106" y="6550987"/>
            <a:ext cx="11669486" cy="29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27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567" y="297127"/>
            <a:ext cx="9385300" cy="765175"/>
          </a:xfrm>
          <a:noFill/>
        </p:spPr>
        <p:txBody>
          <a:bodyPr/>
          <a:lstStyle>
            <a:lvl1pPr>
              <a:defRPr b="1" u="none" baseline="0">
                <a:solidFill>
                  <a:srgbClr val="D6043B"/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pic>
        <p:nvPicPr>
          <p:cNvPr id="12" name="Picture 11" descr="DG_Logo_stack_Red.pn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553" y="297127"/>
            <a:ext cx="945447" cy="765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89586" y="1739358"/>
            <a:ext cx="49427" cy="3965504"/>
          </a:xfrm>
          <a:prstGeom prst="rect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012239" y="1615822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012239" y="3893845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015620" y="4667953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015619" y="5419911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1775251" y="3795944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Progress</a:t>
            </a:r>
            <a:r>
              <a:rPr lang="en-GB" sz="2600" b="1" baseline="0" dirty="0"/>
              <a:t> to date</a:t>
            </a:r>
            <a:endParaRPr lang="en-GB" sz="2600" b="1" dirty="0"/>
          </a:p>
        </p:txBody>
      </p:sp>
      <p:sp>
        <p:nvSpPr>
          <p:cNvPr id="22" name="Date Placeholder 3"/>
          <p:cNvSpPr txBox="1">
            <a:spLocks/>
          </p:cNvSpPr>
          <p:nvPr/>
        </p:nvSpPr>
        <p:spPr>
          <a:xfrm>
            <a:off x="1775251" y="4546563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Future programmes</a:t>
            </a: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775251" y="5322010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Any</a:t>
            </a:r>
            <a:r>
              <a:rPr lang="en-GB" sz="2600" b="1" baseline="0" dirty="0"/>
              <a:t> other business</a:t>
            </a:r>
            <a:endParaRPr lang="en-GB" sz="2600" b="1" dirty="0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1775251" y="1511631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Welcome</a:t>
            </a:r>
          </a:p>
        </p:txBody>
      </p:sp>
      <p:pic>
        <p:nvPicPr>
          <p:cNvPr id="25" name="Picture 24" descr="DG_Logo_stack_Re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20" name="Oval 19"/>
          <p:cNvSpPr/>
          <p:nvPr userDrawn="1"/>
        </p:nvSpPr>
        <p:spPr>
          <a:xfrm>
            <a:off x="1015619" y="2367780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ate Placeholder 3"/>
          <p:cNvSpPr txBox="1">
            <a:spLocks/>
          </p:cNvSpPr>
          <p:nvPr userDrawn="1"/>
        </p:nvSpPr>
        <p:spPr>
          <a:xfrm>
            <a:off x="1775251" y="3056949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Past programmes</a:t>
            </a:r>
          </a:p>
        </p:txBody>
      </p:sp>
      <p:sp>
        <p:nvSpPr>
          <p:cNvPr id="27" name="Oval 26"/>
          <p:cNvSpPr/>
          <p:nvPr userDrawn="1"/>
        </p:nvSpPr>
        <p:spPr>
          <a:xfrm>
            <a:off x="1012238" y="3168498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ate Placeholder 3"/>
          <p:cNvSpPr txBox="1">
            <a:spLocks/>
          </p:cNvSpPr>
          <p:nvPr userDrawn="1"/>
        </p:nvSpPr>
        <p:spPr>
          <a:xfrm>
            <a:off x="1775250" y="2254960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Critical</a:t>
            </a:r>
            <a:r>
              <a:rPr lang="en-GB" sz="2600" b="1" baseline="0" dirty="0"/>
              <a:t> issues</a:t>
            </a:r>
            <a:endParaRPr lang="en-GB" sz="2600" b="1" dirty="0"/>
          </a:p>
        </p:txBody>
      </p:sp>
    </p:spTree>
    <p:extLst>
      <p:ext uri="{BB962C8B-B14F-4D97-AF65-F5344CB8AC3E}">
        <p14:creationId xmlns:p14="http://schemas.microsoft.com/office/powerpoint/2010/main" val="353870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04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994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35429" y="2130840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time for blueprints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35429" y="4337012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change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35429" y="1196461"/>
            <a:ext cx="179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85106" y="119646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>
                <a:latin typeface="Century Gothic" panose="020B0502020202020204" pitchFamily="34" charset="0"/>
              </a:rPr>
              <a:t>Building Blocks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96858" y="119646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>
                <a:latin typeface="Century Gothic" panose="020B0502020202020204" pitchFamily="34" charset="0"/>
              </a:rPr>
              <a:t>BBI Programme</a:t>
            </a:r>
            <a:br>
              <a:rPr lang="en-GB" sz="2000" b="1" i="1">
                <a:latin typeface="Century Gothic" panose="020B0502020202020204" pitchFamily="34" charset="0"/>
              </a:rPr>
            </a:br>
            <a:r>
              <a:rPr lang="en-GB" sz="2000" b="1" i="1">
                <a:latin typeface="Century Gothic" panose="020B0502020202020204" pitchFamily="34" charset="0"/>
              </a:rPr>
              <a:t>&amp; Playbook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08610" y="119999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>
                <a:latin typeface="Century Gothic" panose="020B0502020202020204" pitchFamily="34" charset="0"/>
              </a:rPr>
              <a:t>Strategic</a:t>
            </a:r>
            <a:r>
              <a:rPr lang="en-GB" sz="2000" b="1" i="1" baseline="0">
                <a:latin typeface="Century Gothic" panose="020B0502020202020204" pitchFamily="34" charset="0"/>
              </a:rPr>
              <a:t> Goals</a:t>
            </a:r>
            <a:endParaRPr lang="en-GB" sz="2000" b="1" i="1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85106" y="245422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</a:p>
        </p:txBody>
      </p:sp>
      <p:sp>
        <p:nvSpPr>
          <p:cNvPr id="21" name="Pentagon 20"/>
          <p:cNvSpPr/>
          <p:nvPr userDrawn="1"/>
        </p:nvSpPr>
        <p:spPr>
          <a:xfrm>
            <a:off x="5696858" y="3252866"/>
            <a:ext cx="2286000" cy="1565877"/>
          </a:xfrm>
          <a:prstGeom prst="homePlate">
            <a:avLst>
              <a:gd name="adj" fmla="val 29897"/>
            </a:avLst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G_Logo_stack_Red.png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404" y="3396343"/>
            <a:ext cx="1607282" cy="130081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995676" y="305157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 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995676" y="3648915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000096" y="423901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3012159" y="482910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11239" y="5419623"/>
            <a:ext cx="2286000" cy="637127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1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&amp; Physical Health</a:t>
            </a:r>
          </a:p>
        </p:txBody>
      </p:sp>
      <p:sp>
        <p:nvSpPr>
          <p:cNvPr id="28" name="Title 1"/>
          <p:cNvSpPr txBox="1">
            <a:spLocks/>
          </p:cNvSpPr>
          <p:nvPr userDrawn="1"/>
        </p:nvSpPr>
        <p:spPr>
          <a:xfrm>
            <a:off x="300566" y="272215"/>
            <a:ext cx="10219267" cy="765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kern="1200" cap="small" baseline="0">
                <a:solidFill>
                  <a:schemeClr val="bg1"/>
                </a:solidFill>
                <a:uFill>
                  <a:solidFill>
                    <a:schemeClr val="accent2"/>
                  </a:solidFill>
                </a:uFill>
                <a:latin typeface="Gadug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3000"/>
              <a:t>Integrated Health &amp; Social Care: Making it a Reality</a:t>
            </a:r>
            <a:endParaRPr lang="en-GB" sz="3000" spc="-80" baseline="0"/>
          </a:p>
        </p:txBody>
      </p:sp>
      <p:sp>
        <p:nvSpPr>
          <p:cNvPr id="29" name="Rectangle 28"/>
          <p:cNvSpPr/>
          <p:nvPr userDrawn="1"/>
        </p:nvSpPr>
        <p:spPr>
          <a:xfrm>
            <a:off x="8408610" y="2130840"/>
            <a:ext cx="3370102" cy="1265503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sustainable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8408610" y="3610074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to demographic change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8408610" y="5109248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and patient-centric</a:t>
            </a:r>
          </a:p>
        </p:txBody>
      </p:sp>
    </p:spTree>
    <p:extLst>
      <p:ext uri="{BB962C8B-B14F-4D97-AF65-F5344CB8AC3E}">
        <p14:creationId xmlns:p14="http://schemas.microsoft.com/office/powerpoint/2010/main" val="11493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35429" y="2130840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35429" y="4337012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change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35429" y="1196461"/>
            <a:ext cx="179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85106" y="119646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>
                <a:latin typeface="Century Gothic" panose="020B0502020202020204" pitchFamily="34" charset="0"/>
              </a:rPr>
              <a:t>Building Blocks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96858" y="119646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>
                <a:latin typeface="Century Gothic" panose="020B0502020202020204" pitchFamily="34" charset="0"/>
              </a:rPr>
              <a:t>BBI Programme</a:t>
            </a:r>
            <a:br>
              <a:rPr lang="en-GB" sz="2000" b="1" i="1">
                <a:latin typeface="Century Gothic" panose="020B0502020202020204" pitchFamily="34" charset="0"/>
              </a:rPr>
            </a:br>
            <a:r>
              <a:rPr lang="en-GB" sz="2000" b="1" i="1">
                <a:latin typeface="Century Gothic" panose="020B0502020202020204" pitchFamily="34" charset="0"/>
              </a:rPr>
              <a:t>&amp; Playbook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08610" y="119999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>
                <a:latin typeface="Century Gothic" panose="020B0502020202020204" pitchFamily="34" charset="0"/>
              </a:rPr>
              <a:t>Strategic</a:t>
            </a:r>
            <a:r>
              <a:rPr lang="en-GB" sz="2000" b="1" i="1" baseline="0">
                <a:latin typeface="Century Gothic" panose="020B0502020202020204" pitchFamily="34" charset="0"/>
              </a:rPr>
              <a:t> Goals</a:t>
            </a:r>
            <a:endParaRPr lang="en-GB" sz="2000" b="1" i="1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85106" y="245422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</a:p>
        </p:txBody>
      </p:sp>
      <p:sp>
        <p:nvSpPr>
          <p:cNvPr id="21" name="Pentagon 20"/>
          <p:cNvSpPr/>
          <p:nvPr userDrawn="1"/>
        </p:nvSpPr>
        <p:spPr>
          <a:xfrm>
            <a:off x="5696858" y="3252866"/>
            <a:ext cx="2286000" cy="1565877"/>
          </a:xfrm>
          <a:prstGeom prst="homePlate">
            <a:avLst>
              <a:gd name="adj" fmla="val 29897"/>
            </a:avLst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G_Logo_stack_Red.png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404" y="3396343"/>
            <a:ext cx="1607282" cy="130081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995676" y="305157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 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995676" y="3648915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000096" y="423901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3012159" y="482910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11239" y="5419623"/>
            <a:ext cx="2286000" cy="637127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1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&amp; Physical Health</a:t>
            </a:r>
          </a:p>
        </p:txBody>
      </p:sp>
      <p:sp>
        <p:nvSpPr>
          <p:cNvPr id="28" name="Title 1"/>
          <p:cNvSpPr txBox="1">
            <a:spLocks/>
          </p:cNvSpPr>
          <p:nvPr userDrawn="1"/>
        </p:nvSpPr>
        <p:spPr>
          <a:xfrm>
            <a:off x="300566" y="272215"/>
            <a:ext cx="10219267" cy="765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kern="1200" cap="small" baseline="0">
                <a:solidFill>
                  <a:schemeClr val="bg1"/>
                </a:solidFill>
                <a:uFill>
                  <a:solidFill>
                    <a:schemeClr val="accent2"/>
                  </a:solidFill>
                </a:uFill>
                <a:latin typeface="Gadug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3000"/>
              <a:t>Integrated Health &amp; Social Care: Making it a Reality</a:t>
            </a:r>
            <a:endParaRPr lang="en-GB" sz="3000" spc="-80" baseline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034" y="2374769"/>
            <a:ext cx="1060904" cy="1324940"/>
          </a:xfrm>
          <a:prstGeom prst="rect">
            <a:avLst/>
          </a:prstGeom>
        </p:spPr>
      </p:pic>
      <p:sp>
        <p:nvSpPr>
          <p:cNvPr id="30" name="&quot;No&quot; Symbol 29"/>
          <p:cNvSpPr/>
          <p:nvPr userDrawn="1"/>
        </p:nvSpPr>
        <p:spPr>
          <a:xfrm>
            <a:off x="715178" y="2277076"/>
            <a:ext cx="1742616" cy="1548992"/>
          </a:xfrm>
          <a:prstGeom prst="noSmoking">
            <a:avLst>
              <a:gd name="adj" fmla="val 107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408610" y="2130840"/>
            <a:ext cx="3370102" cy="1265503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sustainable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408610" y="3610074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to demographic change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8408610" y="5109248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and patient-centric</a:t>
            </a:r>
          </a:p>
        </p:txBody>
      </p:sp>
    </p:spTree>
    <p:extLst>
      <p:ext uri="{BB962C8B-B14F-4D97-AF65-F5344CB8AC3E}">
        <p14:creationId xmlns:p14="http://schemas.microsoft.com/office/powerpoint/2010/main" val="33503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Education to 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143526"/>
            <a:ext cx="12346332" cy="824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90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du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301625"/>
            <a:ext cx="8697912" cy="765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12DEA8AC-A779-4275-9EC7-D3FC4F47E967}" type="datetime4">
              <a:rPr lang="en-GB" smtClean="0"/>
              <a:t>10 June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45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91C99808-198C-45B4-B39B-B8CE7A68D9B2}" type="datetime4">
              <a:rPr lang="en-GB" smtClean="0"/>
              <a:t>10 June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7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0B6F4B86-C98F-4F2F-8FF7-F022BEB46E91}" type="datetime4">
              <a:rPr lang="en-GB" smtClean="0"/>
              <a:t>10 June 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E7330F"/>
                  </a:solidFill>
                </a:uFill>
                <a:latin typeface="Gadugi" panose="020B0502040204020203" pitchFamily="34" charset="0"/>
                <a:ea typeface="+mn-ea"/>
                <a:cs typeface="+mn-cs"/>
              </a:rPr>
              <a:t>X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E7330F"/>
                  </a:solidFill>
                </a:uFill>
                <a:latin typeface="Gadugi" panose="020B0502040204020203" pitchFamily="34" charset="0"/>
                <a:ea typeface="+mn-ea"/>
                <a:cs typeface="+mn-cs"/>
              </a:rPr>
              <a:t>X</a:t>
            </a:r>
            <a:endParaRPr kumimoji="0" lang="en-GB" sz="11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472EDBFF-3929-4890-944A-B5FAD0CCE51F}" type="datetime4">
              <a:rPr lang="en-GB" smtClean="0"/>
              <a:t>10 June 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0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D356F5A7-DD38-468E-A8C9-C3B8F14BB7BD}" type="datetime4">
              <a:rPr lang="en-GB" smtClean="0"/>
              <a:t>10 June 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1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BI title s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5808133" cy="2387600"/>
          </a:xfrm>
        </p:spPr>
        <p:txBody>
          <a:bodyPr anchor="ctr">
            <a:normAutofit/>
          </a:bodyPr>
          <a:lstStyle>
            <a:lvl1pPr algn="l">
              <a:defRPr sz="45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</a:t>
            </a:r>
            <a:r>
              <a:rPr lang="en-US" dirty="0" err="1"/>
              <a:t>Programme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93" y="1122363"/>
            <a:ext cx="2950107" cy="2387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523999" y="3509963"/>
            <a:ext cx="55880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537648" y="4190503"/>
            <a:ext cx="5808663" cy="490679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Programme</a:t>
            </a:r>
            <a:r>
              <a:rPr lang="en-US" dirty="0"/>
              <a:t> Manager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1537648" y="4754208"/>
            <a:ext cx="5808663" cy="49067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1523470" y="3639012"/>
            <a:ext cx="5808663" cy="490679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Programme</a:t>
            </a:r>
            <a:r>
              <a:rPr lang="en-US" dirty="0"/>
              <a:t> Manager</a:t>
            </a:r>
          </a:p>
        </p:txBody>
      </p:sp>
    </p:spTree>
    <p:extLst>
      <p:ext uri="{BB962C8B-B14F-4D97-AF65-F5344CB8AC3E}">
        <p14:creationId xmlns:p14="http://schemas.microsoft.com/office/powerpoint/2010/main" val="19649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EE56DAC2-2BBD-4E65-9953-4915EC57801F}" type="datetime4">
              <a:rPr lang="en-GB" smtClean="0"/>
              <a:t>10 June 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4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61E4F7DE-DB70-40EB-9C75-52B8B89E8A57}" type="datetime4">
              <a:rPr lang="en-GB" smtClean="0"/>
              <a:t>10 June 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3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91EFAF3F-C1DF-44C3-95D8-4A0C1843B87C}" type="datetime4">
              <a:rPr lang="en-GB" smtClean="0"/>
              <a:t>10 June 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D68F7440-BF6D-4B86-8A57-F26905E55056}" type="datetime4">
              <a:rPr lang="en-GB" smtClean="0"/>
              <a:t>10 June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1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678C8F8C-7202-4F2B-9ED9-4EA987534094}" type="datetime4">
              <a:rPr lang="en-GB" smtClean="0"/>
              <a:t>10 June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I title s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6043B">
                  <a:alpha val="84000"/>
                </a:srgbClr>
              </a:gs>
              <a:gs pos="100000">
                <a:srgbClr val="D6043B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808133" cy="2387600"/>
          </a:xfrm>
        </p:spPr>
        <p:txBody>
          <a:bodyPr anchor="ctr"/>
          <a:lstStyle>
            <a:lvl1pPr algn="l">
              <a:defRPr sz="60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3999" y="4746823"/>
            <a:ext cx="5808133" cy="765703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chemeClr val="bg1"/>
                </a:solidFill>
                <a:latin typeface="Gadugi" panose="020B0502040204020203" pitchFamily="34" charset="0"/>
              </a:defRPr>
            </a:lvl1pPr>
          </a:lstStyle>
          <a:p>
            <a:fld id="{24FEF7B2-C60D-442E-A0FF-F3EF87507B56}" type="datetime4">
              <a:rPr lang="en-GB" smtClean="0"/>
              <a:pPr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93" y="1122363"/>
            <a:ext cx="2950107" cy="2387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523999" y="4332924"/>
            <a:ext cx="55880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9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BI title s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6043B">
                  <a:alpha val="84000"/>
                </a:srgbClr>
              </a:gs>
              <a:gs pos="100000">
                <a:srgbClr val="D6043B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808133" cy="2387600"/>
          </a:xfrm>
        </p:spPr>
        <p:txBody>
          <a:bodyPr anchor="ctr"/>
          <a:lstStyle>
            <a:lvl1pPr algn="l">
              <a:defRPr sz="60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3999" y="3806297"/>
            <a:ext cx="5808133" cy="765703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chemeClr val="bg1"/>
                </a:solidFill>
                <a:latin typeface="Gadugi" panose="020B0502040204020203" pitchFamily="34" charset="0"/>
              </a:defRPr>
            </a:lvl1pPr>
          </a:lstStyle>
          <a:p>
            <a:fld id="{24FEF7B2-C60D-442E-A0FF-F3EF87507B56}" type="datetime4">
              <a:rPr lang="en-GB" smtClean="0"/>
              <a:pPr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5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567" y="297127"/>
            <a:ext cx="9385300" cy="765175"/>
          </a:xfrm>
          <a:noFill/>
        </p:spPr>
        <p:txBody>
          <a:bodyPr/>
          <a:lstStyle>
            <a:lvl1pPr>
              <a:defRPr b="1" u="none" baseline="0">
                <a:solidFill>
                  <a:srgbClr val="D6043B"/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pic>
        <p:nvPicPr>
          <p:cNvPr id="12" name="Picture 11" descr="DG_Logo_stack_Red.png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553" y="297127"/>
            <a:ext cx="945447" cy="765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89586" y="1739358"/>
            <a:ext cx="49427" cy="3965504"/>
          </a:xfrm>
          <a:prstGeom prst="rect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012239" y="1615822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012239" y="3893845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015620" y="4667953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015619" y="5419911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1775251" y="3795944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Progress</a:t>
            </a:r>
            <a:r>
              <a:rPr lang="en-GB" sz="2600" b="1" baseline="0" dirty="0"/>
              <a:t> to date</a:t>
            </a:r>
            <a:endParaRPr lang="en-GB" sz="2600" b="1" dirty="0"/>
          </a:p>
        </p:txBody>
      </p:sp>
      <p:sp>
        <p:nvSpPr>
          <p:cNvPr id="22" name="Date Placeholder 3"/>
          <p:cNvSpPr txBox="1">
            <a:spLocks/>
          </p:cNvSpPr>
          <p:nvPr/>
        </p:nvSpPr>
        <p:spPr>
          <a:xfrm>
            <a:off x="1775251" y="4546563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Future programmes</a:t>
            </a: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775251" y="5322010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Any</a:t>
            </a:r>
            <a:r>
              <a:rPr lang="en-GB" sz="2600" b="1" baseline="0" dirty="0"/>
              <a:t> other business</a:t>
            </a:r>
            <a:endParaRPr lang="en-GB" sz="2600" b="1" dirty="0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1775251" y="1511631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Welcome</a:t>
            </a:r>
          </a:p>
        </p:txBody>
      </p:sp>
      <p:pic>
        <p:nvPicPr>
          <p:cNvPr id="25" name="Picture 24" descr="DG_Logo_stack_R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20" name="Oval 19"/>
          <p:cNvSpPr/>
          <p:nvPr userDrawn="1"/>
        </p:nvSpPr>
        <p:spPr>
          <a:xfrm>
            <a:off x="1015619" y="2367780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ate Placeholder 3"/>
          <p:cNvSpPr txBox="1">
            <a:spLocks/>
          </p:cNvSpPr>
          <p:nvPr userDrawn="1"/>
        </p:nvSpPr>
        <p:spPr>
          <a:xfrm>
            <a:off x="1775251" y="3056949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Past programmes</a:t>
            </a:r>
          </a:p>
        </p:txBody>
      </p:sp>
      <p:sp>
        <p:nvSpPr>
          <p:cNvPr id="27" name="Oval 26"/>
          <p:cNvSpPr/>
          <p:nvPr userDrawn="1"/>
        </p:nvSpPr>
        <p:spPr>
          <a:xfrm>
            <a:off x="1012238" y="3168498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ate Placeholder 3"/>
          <p:cNvSpPr txBox="1">
            <a:spLocks/>
          </p:cNvSpPr>
          <p:nvPr userDrawn="1"/>
        </p:nvSpPr>
        <p:spPr>
          <a:xfrm>
            <a:off x="1775250" y="2254960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Critical</a:t>
            </a:r>
            <a:r>
              <a:rPr lang="en-GB" sz="2600" b="1" baseline="0" dirty="0"/>
              <a:t> issues</a:t>
            </a:r>
            <a:endParaRPr lang="en-GB" sz="2600" b="1" dirty="0"/>
          </a:p>
        </p:txBody>
      </p:sp>
    </p:spTree>
    <p:extLst>
      <p:ext uri="{BB962C8B-B14F-4D97-AF65-F5344CB8AC3E}">
        <p14:creationId xmlns:p14="http://schemas.microsoft.com/office/powerpoint/2010/main" val="28627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BI title s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5808133" cy="2387600"/>
          </a:xfrm>
        </p:spPr>
        <p:txBody>
          <a:bodyPr anchor="ctr">
            <a:normAutofit/>
          </a:bodyPr>
          <a:lstStyle>
            <a:lvl1pPr algn="l">
              <a:defRPr sz="45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</a:t>
            </a:r>
            <a:r>
              <a:rPr lang="en-US" dirty="0" err="1"/>
              <a:t>Programme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93" y="1122363"/>
            <a:ext cx="2950107" cy="2387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523999" y="3509963"/>
            <a:ext cx="55880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537648" y="4190503"/>
            <a:ext cx="5808663" cy="490679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Programme</a:t>
            </a:r>
            <a:r>
              <a:rPr lang="en-US" dirty="0"/>
              <a:t> Manager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1537648" y="4754208"/>
            <a:ext cx="5808663" cy="49067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1523470" y="3639012"/>
            <a:ext cx="5808663" cy="490679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Programme</a:t>
            </a:r>
            <a:r>
              <a:rPr lang="en-US" dirty="0"/>
              <a:t> Manager</a:t>
            </a:r>
          </a:p>
        </p:txBody>
      </p:sp>
    </p:spTree>
    <p:extLst>
      <p:ext uri="{BB962C8B-B14F-4D97-AF65-F5344CB8AC3E}">
        <p14:creationId xmlns:p14="http://schemas.microsoft.com/office/powerpoint/2010/main" val="3715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g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4748" y="2129529"/>
            <a:ext cx="5808133" cy="2387600"/>
          </a:xfrm>
        </p:spPr>
        <p:txBody>
          <a:bodyPr anchor="ctr">
            <a:normAutofit/>
          </a:bodyPr>
          <a:lstStyle>
            <a:lvl1pPr algn="ctr">
              <a:defRPr sz="75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3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g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4748" y="2129529"/>
            <a:ext cx="5808133" cy="2387600"/>
          </a:xfrm>
        </p:spPr>
        <p:txBody>
          <a:bodyPr anchor="ctr">
            <a:normAutofit/>
          </a:bodyPr>
          <a:lstStyle>
            <a:lvl1pPr algn="ctr">
              <a:defRPr sz="75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8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0567" y="263440"/>
            <a:ext cx="11641667" cy="627590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adfo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00566" y="-311727"/>
            <a:ext cx="11572565" cy="908165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00567" y="263440"/>
            <a:ext cx="11641667" cy="6275905"/>
          </a:xfrm>
          <a:prstGeom prst="rect">
            <a:avLst/>
          </a:prstGeom>
          <a:solidFill>
            <a:srgbClr val="F7F7F7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300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1873131" y="-11642"/>
            <a:ext cx="300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272748" y="0"/>
            <a:ext cx="11669486" cy="29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252106" y="6550987"/>
            <a:ext cx="11669486" cy="29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49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92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760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35429" y="2130840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time for blueprints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35429" y="4337012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change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35429" y="1196461"/>
            <a:ext cx="179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85106" y="119646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Building Blocks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96858" y="119646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BBI Programme</a:t>
            </a:r>
            <a:br>
              <a:rPr lang="en-GB" sz="2000" b="1" i="1" dirty="0">
                <a:latin typeface="Century Gothic" panose="020B0502020202020204" pitchFamily="34" charset="0"/>
              </a:rPr>
            </a:br>
            <a:r>
              <a:rPr lang="en-GB" sz="2000" b="1" i="1" dirty="0">
                <a:latin typeface="Century Gothic" panose="020B0502020202020204" pitchFamily="34" charset="0"/>
              </a:rPr>
              <a:t>&amp; Playbook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08610" y="119999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Strategic</a:t>
            </a:r>
            <a:r>
              <a:rPr lang="en-GB" sz="2000" b="1" i="1" baseline="0" dirty="0">
                <a:latin typeface="Century Gothic" panose="020B0502020202020204" pitchFamily="34" charset="0"/>
              </a:rPr>
              <a:t> Goals</a:t>
            </a:r>
            <a:endParaRPr lang="en-GB" sz="2000" b="1" i="1" dirty="0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85106" y="245422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</a:p>
        </p:txBody>
      </p:sp>
      <p:sp>
        <p:nvSpPr>
          <p:cNvPr id="21" name="Pentagon 20"/>
          <p:cNvSpPr/>
          <p:nvPr userDrawn="1"/>
        </p:nvSpPr>
        <p:spPr>
          <a:xfrm>
            <a:off x="5696858" y="3252866"/>
            <a:ext cx="2286000" cy="1565877"/>
          </a:xfrm>
          <a:prstGeom prst="homePlate">
            <a:avLst>
              <a:gd name="adj" fmla="val 29897"/>
            </a:avLst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G_Logo_stack_Red.png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404" y="3396343"/>
            <a:ext cx="1607282" cy="130081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995676" y="305157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 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995676" y="3648915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000096" y="423901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3012159" y="482910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11239" y="5419623"/>
            <a:ext cx="2286000" cy="637127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&amp; Physical Health</a:t>
            </a:r>
          </a:p>
        </p:txBody>
      </p:sp>
      <p:sp>
        <p:nvSpPr>
          <p:cNvPr id="28" name="Title 1"/>
          <p:cNvSpPr txBox="1">
            <a:spLocks/>
          </p:cNvSpPr>
          <p:nvPr userDrawn="1"/>
        </p:nvSpPr>
        <p:spPr>
          <a:xfrm>
            <a:off x="300566" y="272215"/>
            <a:ext cx="10219267" cy="765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kern="1200" cap="small" baseline="0">
                <a:solidFill>
                  <a:schemeClr val="bg1"/>
                </a:solidFill>
                <a:uFill>
                  <a:solidFill>
                    <a:schemeClr val="accent2"/>
                  </a:solidFill>
                </a:uFill>
                <a:latin typeface="Gadug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3000" dirty="0"/>
              <a:t>Integrated Health &amp; Social Care: Making it a Reality</a:t>
            </a:r>
            <a:endParaRPr lang="en-GB" sz="3000" spc="-80" baseline="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408610" y="2130840"/>
            <a:ext cx="3370102" cy="1265503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sustainable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8408610" y="3610074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to demographic change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8408610" y="5109248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and patient-centric</a:t>
            </a:r>
          </a:p>
        </p:txBody>
      </p:sp>
    </p:spTree>
    <p:extLst>
      <p:ext uri="{BB962C8B-B14F-4D97-AF65-F5344CB8AC3E}">
        <p14:creationId xmlns:p14="http://schemas.microsoft.com/office/powerpoint/2010/main" val="2376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35429" y="2130840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35429" y="4337012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change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35429" y="1196461"/>
            <a:ext cx="179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85106" y="119646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Building Blocks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96858" y="119646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BBI Programme</a:t>
            </a:r>
            <a:br>
              <a:rPr lang="en-GB" sz="2000" b="1" i="1" dirty="0">
                <a:latin typeface="Century Gothic" panose="020B0502020202020204" pitchFamily="34" charset="0"/>
              </a:rPr>
            </a:br>
            <a:r>
              <a:rPr lang="en-GB" sz="2000" b="1" i="1" dirty="0">
                <a:latin typeface="Century Gothic" panose="020B0502020202020204" pitchFamily="34" charset="0"/>
              </a:rPr>
              <a:t>&amp; Playbook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08610" y="119999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Strategic</a:t>
            </a:r>
            <a:r>
              <a:rPr lang="en-GB" sz="2000" b="1" i="1" baseline="0" dirty="0">
                <a:latin typeface="Century Gothic" panose="020B0502020202020204" pitchFamily="34" charset="0"/>
              </a:rPr>
              <a:t> Goals</a:t>
            </a:r>
            <a:endParaRPr lang="en-GB" sz="2000" b="1" i="1" dirty="0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85106" y="245422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</a:p>
        </p:txBody>
      </p:sp>
      <p:sp>
        <p:nvSpPr>
          <p:cNvPr id="21" name="Pentagon 20"/>
          <p:cNvSpPr/>
          <p:nvPr userDrawn="1"/>
        </p:nvSpPr>
        <p:spPr>
          <a:xfrm>
            <a:off x="5696858" y="3252866"/>
            <a:ext cx="2286000" cy="1565877"/>
          </a:xfrm>
          <a:prstGeom prst="homePlate">
            <a:avLst>
              <a:gd name="adj" fmla="val 29897"/>
            </a:avLst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G_Logo_stack_Red.png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404" y="3396343"/>
            <a:ext cx="1607282" cy="130081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995676" y="305157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 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995676" y="3648915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000096" y="423901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3012159" y="482910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11239" y="5419623"/>
            <a:ext cx="2286000" cy="637127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&amp; Physical Health</a:t>
            </a:r>
          </a:p>
        </p:txBody>
      </p:sp>
      <p:sp>
        <p:nvSpPr>
          <p:cNvPr id="28" name="Title 1"/>
          <p:cNvSpPr txBox="1">
            <a:spLocks/>
          </p:cNvSpPr>
          <p:nvPr userDrawn="1"/>
        </p:nvSpPr>
        <p:spPr>
          <a:xfrm>
            <a:off x="300566" y="272215"/>
            <a:ext cx="10219267" cy="765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kern="1200" cap="small" baseline="0">
                <a:solidFill>
                  <a:schemeClr val="bg1"/>
                </a:solidFill>
                <a:uFill>
                  <a:solidFill>
                    <a:schemeClr val="accent2"/>
                  </a:solidFill>
                </a:uFill>
                <a:latin typeface="Gadug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3000" dirty="0"/>
              <a:t>Integrated Health &amp; Social Care: Making it a Reality</a:t>
            </a:r>
            <a:endParaRPr lang="en-GB" sz="3000" spc="-80" baseline="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034" y="2374769"/>
            <a:ext cx="1060904" cy="1324940"/>
          </a:xfrm>
          <a:prstGeom prst="rect">
            <a:avLst/>
          </a:prstGeom>
        </p:spPr>
      </p:pic>
      <p:sp>
        <p:nvSpPr>
          <p:cNvPr id="30" name="&quot;No&quot; Symbol 29"/>
          <p:cNvSpPr/>
          <p:nvPr userDrawn="1"/>
        </p:nvSpPr>
        <p:spPr>
          <a:xfrm>
            <a:off x="715178" y="2277076"/>
            <a:ext cx="1742616" cy="1548992"/>
          </a:xfrm>
          <a:prstGeom prst="noSmoking">
            <a:avLst>
              <a:gd name="adj" fmla="val 107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408610" y="2130840"/>
            <a:ext cx="3370102" cy="1265503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sustainable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408610" y="3610074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to demographic change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8408610" y="5109248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and patient-centric</a:t>
            </a:r>
          </a:p>
        </p:txBody>
      </p:sp>
    </p:spTree>
    <p:extLst>
      <p:ext uri="{BB962C8B-B14F-4D97-AF65-F5344CB8AC3E}">
        <p14:creationId xmlns:p14="http://schemas.microsoft.com/office/powerpoint/2010/main" val="112575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Education to 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143526"/>
            <a:ext cx="12346332" cy="824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8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du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301625"/>
            <a:ext cx="8697912" cy="7651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12DEA8AC-A779-4275-9EC7-D3FC4F47E967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2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91C99808-198C-45B4-B39B-B8CE7A68D9B2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9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0B6F4B86-C98F-4F2F-8FF7-F022BEB46E91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0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0567" y="263440"/>
            <a:ext cx="11641667" cy="627590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E7330F"/>
                  </a:solidFill>
                </a:uFill>
                <a:latin typeface="Gadugi" panose="020B0502040204020203" pitchFamily="34" charset="0"/>
                <a:ea typeface="+mn-ea"/>
                <a:cs typeface="+mn-cs"/>
              </a:rPr>
              <a:t>X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E7330F"/>
                  </a:solidFill>
                </a:uFill>
                <a:latin typeface="Gadugi" panose="020B0502040204020203" pitchFamily="34" charset="0"/>
                <a:ea typeface="+mn-ea"/>
                <a:cs typeface="+mn-cs"/>
              </a:rPr>
              <a:t>X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472EDBFF-3929-4890-944A-B5FAD0CCE51F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36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D356F5A7-DD38-468E-A8C9-C3B8F14BB7BD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2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EE56DAC2-2BBD-4E65-9953-4915EC57801F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61E4F7DE-DB70-40EB-9C75-52B8B89E8A57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91EFAF3F-C1DF-44C3-95D8-4A0C1843B87C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D68F7440-BF6D-4B86-8A57-F26905E55056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6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678C8F8C-7202-4F2B-9ED9-4EA987534094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97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25727"/>
            <a:ext cx="2844800" cy="365125"/>
          </a:xfrm>
          <a:prstGeom prst="rect">
            <a:avLst/>
          </a:prstGeom>
        </p:spPr>
        <p:txBody>
          <a:bodyPr/>
          <a:lstStyle/>
          <a:p>
            <a:fld id="{079B3416-C910-7042-903E-EEE17F90BB7A}" type="datetimeFigureOut">
              <a:rPr lang="en-US" smtClean="0"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22DFF-FF34-B049-81F0-69EFF896B7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098000" cy="947776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9782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OMES 2 no agend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5467" y="234044"/>
            <a:ext cx="11937999" cy="6623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18534" y="135466"/>
            <a:ext cx="11954933" cy="6722534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I title s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6043B">
                  <a:alpha val="84000"/>
                </a:srgbClr>
              </a:gs>
              <a:gs pos="100000">
                <a:srgbClr val="D6043B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808133" cy="2387600"/>
          </a:xfrm>
        </p:spPr>
        <p:txBody>
          <a:bodyPr anchor="ctr"/>
          <a:lstStyle>
            <a:lvl1pPr algn="l">
              <a:defRPr sz="60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3999" y="4746823"/>
            <a:ext cx="5808133" cy="765703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chemeClr val="bg1"/>
                </a:solidFill>
                <a:latin typeface="Gadugi" panose="020B0502040204020203" pitchFamily="34" charset="0"/>
              </a:defRPr>
            </a:lvl1pPr>
          </a:lstStyle>
          <a:p>
            <a:fld id="{24FEF7B2-C60D-442E-A0FF-F3EF87507B56}" type="datetime4">
              <a:rPr lang="en-GB" smtClean="0"/>
              <a:pPr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93" y="1122363"/>
            <a:ext cx="2950107" cy="2387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523999" y="4332924"/>
            <a:ext cx="55880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4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adfo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00566" y="-311727"/>
            <a:ext cx="11572565" cy="908165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00567" y="263440"/>
            <a:ext cx="11641667" cy="6275905"/>
          </a:xfrm>
          <a:prstGeom prst="rect">
            <a:avLst/>
          </a:prstGeom>
          <a:solidFill>
            <a:srgbClr val="F7F7F7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300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1873131" y="-11642"/>
            <a:ext cx="300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272748" y="0"/>
            <a:ext cx="11669486" cy="29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252106" y="6550987"/>
            <a:ext cx="11669486" cy="29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966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BI title s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6043B">
                  <a:alpha val="84000"/>
                </a:srgbClr>
              </a:gs>
              <a:gs pos="100000">
                <a:srgbClr val="D6043B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808133" cy="2387600"/>
          </a:xfrm>
        </p:spPr>
        <p:txBody>
          <a:bodyPr anchor="ctr"/>
          <a:lstStyle>
            <a:lvl1pPr algn="l">
              <a:defRPr sz="60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3999" y="3806297"/>
            <a:ext cx="5808133" cy="765703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chemeClr val="bg1"/>
                </a:solidFill>
                <a:latin typeface="Gadugi" panose="020B0502040204020203" pitchFamily="34" charset="0"/>
              </a:defRPr>
            </a:lvl1pPr>
          </a:lstStyle>
          <a:p>
            <a:fld id="{24FEF7B2-C60D-442E-A0FF-F3EF87507B56}" type="datetime4">
              <a:rPr lang="en-GB" smtClean="0"/>
              <a:pPr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39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567" y="297127"/>
            <a:ext cx="9385300" cy="765175"/>
          </a:xfrm>
          <a:noFill/>
        </p:spPr>
        <p:txBody>
          <a:bodyPr/>
          <a:lstStyle>
            <a:lvl1pPr>
              <a:defRPr b="1" u="none" baseline="0">
                <a:solidFill>
                  <a:srgbClr val="D6043B"/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pic>
        <p:nvPicPr>
          <p:cNvPr id="12" name="Picture 11" descr="DG_Logo_stack_Red.png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553" y="297127"/>
            <a:ext cx="945447" cy="765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89586" y="1739358"/>
            <a:ext cx="49427" cy="3965504"/>
          </a:xfrm>
          <a:prstGeom prst="rect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012239" y="1615822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012239" y="3893845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015620" y="4667953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015619" y="5419911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1775251" y="3795944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Progress</a:t>
            </a:r>
            <a:r>
              <a:rPr lang="en-GB" sz="2600" b="1" baseline="0" dirty="0"/>
              <a:t> to date</a:t>
            </a:r>
            <a:endParaRPr lang="en-GB" sz="2600" b="1" dirty="0"/>
          </a:p>
        </p:txBody>
      </p:sp>
      <p:sp>
        <p:nvSpPr>
          <p:cNvPr id="22" name="Date Placeholder 3"/>
          <p:cNvSpPr txBox="1">
            <a:spLocks/>
          </p:cNvSpPr>
          <p:nvPr/>
        </p:nvSpPr>
        <p:spPr>
          <a:xfrm>
            <a:off x="1775251" y="4546563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Future programmes</a:t>
            </a:r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775251" y="5322010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Any</a:t>
            </a:r>
            <a:r>
              <a:rPr lang="en-GB" sz="2600" b="1" baseline="0" dirty="0"/>
              <a:t> other business</a:t>
            </a:r>
            <a:endParaRPr lang="en-GB" sz="2600" b="1" dirty="0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1775251" y="1511631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Welcome</a:t>
            </a:r>
          </a:p>
        </p:txBody>
      </p:sp>
      <p:pic>
        <p:nvPicPr>
          <p:cNvPr id="25" name="Picture 24" descr="DG_Logo_stack_R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20" name="Oval 19"/>
          <p:cNvSpPr/>
          <p:nvPr userDrawn="1"/>
        </p:nvSpPr>
        <p:spPr>
          <a:xfrm>
            <a:off x="1015619" y="2367780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ate Placeholder 3"/>
          <p:cNvSpPr txBox="1">
            <a:spLocks/>
          </p:cNvSpPr>
          <p:nvPr userDrawn="1"/>
        </p:nvSpPr>
        <p:spPr>
          <a:xfrm>
            <a:off x="1775251" y="3056949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Past programmes</a:t>
            </a:r>
          </a:p>
        </p:txBody>
      </p:sp>
      <p:sp>
        <p:nvSpPr>
          <p:cNvPr id="27" name="Oval 26"/>
          <p:cNvSpPr/>
          <p:nvPr userDrawn="1"/>
        </p:nvSpPr>
        <p:spPr>
          <a:xfrm>
            <a:off x="1012238" y="3168498"/>
            <a:ext cx="604119" cy="569902"/>
          </a:xfrm>
          <a:prstGeom prst="ellipse">
            <a:avLst/>
          </a:prstGeom>
          <a:solidFill>
            <a:srgbClr val="D60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ate Placeholder 3"/>
          <p:cNvSpPr txBox="1">
            <a:spLocks/>
          </p:cNvSpPr>
          <p:nvPr userDrawn="1"/>
        </p:nvSpPr>
        <p:spPr>
          <a:xfrm>
            <a:off x="1775250" y="2254960"/>
            <a:ext cx="5808133" cy="76570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/>
              <a:t>Critical</a:t>
            </a:r>
            <a:r>
              <a:rPr lang="en-GB" sz="2600" b="1" baseline="0" dirty="0"/>
              <a:t> issues</a:t>
            </a:r>
            <a:endParaRPr lang="en-GB" sz="2600" b="1" dirty="0"/>
          </a:p>
        </p:txBody>
      </p:sp>
    </p:spTree>
    <p:extLst>
      <p:ext uri="{BB962C8B-B14F-4D97-AF65-F5344CB8AC3E}">
        <p14:creationId xmlns:p14="http://schemas.microsoft.com/office/powerpoint/2010/main" val="618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BI title s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5808133" cy="2387600"/>
          </a:xfrm>
        </p:spPr>
        <p:txBody>
          <a:bodyPr anchor="ctr">
            <a:normAutofit/>
          </a:bodyPr>
          <a:lstStyle>
            <a:lvl1pPr algn="l">
              <a:defRPr sz="45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</a:t>
            </a:r>
            <a:r>
              <a:rPr lang="en-US" dirty="0" err="1"/>
              <a:t>Programme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893" y="1122363"/>
            <a:ext cx="2950107" cy="23876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1523999" y="3509963"/>
            <a:ext cx="55880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537648" y="4190503"/>
            <a:ext cx="5808663" cy="490679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Programme</a:t>
            </a:r>
            <a:r>
              <a:rPr lang="en-US" dirty="0"/>
              <a:t> Manager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1537648" y="4754208"/>
            <a:ext cx="5808663" cy="49067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1523470" y="3639012"/>
            <a:ext cx="5808663" cy="490679"/>
          </a:xfr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Programme</a:t>
            </a:r>
            <a:r>
              <a:rPr lang="en-US" dirty="0"/>
              <a:t> Manager</a:t>
            </a:r>
          </a:p>
        </p:txBody>
      </p:sp>
    </p:spTree>
    <p:extLst>
      <p:ext uri="{BB962C8B-B14F-4D97-AF65-F5344CB8AC3E}">
        <p14:creationId xmlns:p14="http://schemas.microsoft.com/office/powerpoint/2010/main" val="21484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g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4748" y="2129529"/>
            <a:ext cx="5808133" cy="2387600"/>
          </a:xfrm>
        </p:spPr>
        <p:txBody>
          <a:bodyPr anchor="ctr">
            <a:normAutofit/>
          </a:bodyPr>
          <a:lstStyle>
            <a:lvl1pPr algn="ctr">
              <a:defRPr sz="75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0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0567" y="263440"/>
            <a:ext cx="11641667" cy="627590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adfor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00566" y="-311727"/>
            <a:ext cx="11572565" cy="908165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00567" y="263440"/>
            <a:ext cx="11641667" cy="6275905"/>
          </a:xfrm>
          <a:prstGeom prst="rect">
            <a:avLst/>
          </a:prstGeom>
          <a:solidFill>
            <a:srgbClr val="F7F7F7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300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1873131" y="-11642"/>
            <a:ext cx="300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272748" y="0"/>
            <a:ext cx="11669486" cy="29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252106" y="6550987"/>
            <a:ext cx="11669486" cy="29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5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6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4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35429" y="2130840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time for blueprints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35429" y="4337012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change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35429" y="1196461"/>
            <a:ext cx="179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85106" y="119646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Building Blocks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96858" y="119646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BBI Programme</a:t>
            </a:r>
            <a:br>
              <a:rPr lang="en-GB" sz="2000" b="1" i="1" dirty="0">
                <a:latin typeface="Century Gothic" panose="020B0502020202020204" pitchFamily="34" charset="0"/>
              </a:rPr>
            </a:br>
            <a:r>
              <a:rPr lang="en-GB" sz="2000" b="1" i="1" dirty="0">
                <a:latin typeface="Century Gothic" panose="020B0502020202020204" pitchFamily="34" charset="0"/>
              </a:rPr>
              <a:t>&amp; Playbook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08610" y="119999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Strategic</a:t>
            </a:r>
            <a:r>
              <a:rPr lang="en-GB" sz="2000" b="1" i="1" baseline="0" dirty="0">
                <a:latin typeface="Century Gothic" panose="020B0502020202020204" pitchFamily="34" charset="0"/>
              </a:rPr>
              <a:t> Goals</a:t>
            </a:r>
            <a:endParaRPr lang="en-GB" sz="2000" b="1" i="1" dirty="0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85106" y="245422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</a:p>
        </p:txBody>
      </p:sp>
      <p:sp>
        <p:nvSpPr>
          <p:cNvPr id="21" name="Pentagon 20"/>
          <p:cNvSpPr/>
          <p:nvPr userDrawn="1"/>
        </p:nvSpPr>
        <p:spPr>
          <a:xfrm>
            <a:off x="5696858" y="3252866"/>
            <a:ext cx="2286000" cy="1565877"/>
          </a:xfrm>
          <a:prstGeom prst="homePlate">
            <a:avLst>
              <a:gd name="adj" fmla="val 29897"/>
            </a:avLst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G_Logo_stack_Red.png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404" y="3396343"/>
            <a:ext cx="1607282" cy="130081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995676" y="305157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 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995676" y="3648915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000096" y="423901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3012159" y="482910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11239" y="5419623"/>
            <a:ext cx="2286000" cy="637127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&amp; Physical Health</a:t>
            </a:r>
          </a:p>
        </p:txBody>
      </p:sp>
      <p:sp>
        <p:nvSpPr>
          <p:cNvPr id="28" name="Title 1"/>
          <p:cNvSpPr txBox="1">
            <a:spLocks/>
          </p:cNvSpPr>
          <p:nvPr userDrawn="1"/>
        </p:nvSpPr>
        <p:spPr>
          <a:xfrm>
            <a:off x="300566" y="272215"/>
            <a:ext cx="10219267" cy="765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kern="1200" cap="small" baseline="0">
                <a:solidFill>
                  <a:schemeClr val="bg1"/>
                </a:solidFill>
                <a:uFill>
                  <a:solidFill>
                    <a:schemeClr val="accent2"/>
                  </a:solidFill>
                </a:uFill>
                <a:latin typeface="Gadug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3000" dirty="0"/>
              <a:t>Integrated Health &amp; Social Care: Making it a Reality</a:t>
            </a:r>
            <a:endParaRPr lang="en-GB" sz="3000" spc="-80" baseline="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408610" y="2130840"/>
            <a:ext cx="3370102" cy="1265503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sustainable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8408610" y="3610074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to demographic change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8408610" y="5109248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and patient-centric</a:t>
            </a:r>
          </a:p>
        </p:txBody>
      </p:sp>
    </p:spTree>
    <p:extLst>
      <p:ext uri="{BB962C8B-B14F-4D97-AF65-F5344CB8AC3E}">
        <p14:creationId xmlns:p14="http://schemas.microsoft.com/office/powerpoint/2010/main" val="8942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736" y="438544"/>
            <a:ext cx="4565231" cy="59576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601989" y="1087702"/>
            <a:ext cx="6065078" cy="54532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 userDrawn="1"/>
        </p:nvSpPr>
        <p:spPr>
          <a:xfrm>
            <a:off x="435429" y="2130840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35429" y="4337012"/>
            <a:ext cx="2206171" cy="1901372"/>
          </a:xfrm>
          <a:prstGeom prst="rect">
            <a:avLst/>
          </a:prstGeom>
          <a:solidFill>
            <a:srgbClr val="9F3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change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35429" y="1196461"/>
            <a:ext cx="179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Context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85106" y="119646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Building Blocks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96858" y="119646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BBI Programme</a:t>
            </a:r>
            <a:br>
              <a:rPr lang="en-GB" sz="2000" b="1" i="1" dirty="0">
                <a:latin typeface="Century Gothic" panose="020B0502020202020204" pitchFamily="34" charset="0"/>
              </a:rPr>
            </a:br>
            <a:r>
              <a:rPr lang="en-GB" sz="2000" b="1" i="1" dirty="0">
                <a:latin typeface="Century Gothic" panose="020B0502020202020204" pitchFamily="34" charset="0"/>
              </a:rPr>
              <a:t>&amp; Playbook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8408610" y="119999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latin typeface="Century Gothic" panose="020B0502020202020204" pitchFamily="34" charset="0"/>
              </a:rPr>
              <a:t>Strategic</a:t>
            </a:r>
            <a:r>
              <a:rPr lang="en-GB" sz="2000" b="1" i="1" baseline="0" dirty="0">
                <a:latin typeface="Century Gothic" panose="020B0502020202020204" pitchFamily="34" charset="0"/>
              </a:rPr>
              <a:t> Goals</a:t>
            </a:r>
            <a:endParaRPr lang="en-GB" sz="2000" b="1" i="1" dirty="0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85106" y="245422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</a:t>
            </a:r>
          </a:p>
        </p:txBody>
      </p:sp>
      <p:sp>
        <p:nvSpPr>
          <p:cNvPr id="21" name="Pentagon 20"/>
          <p:cNvSpPr/>
          <p:nvPr userDrawn="1"/>
        </p:nvSpPr>
        <p:spPr>
          <a:xfrm>
            <a:off x="5696858" y="3252866"/>
            <a:ext cx="2286000" cy="1565877"/>
          </a:xfrm>
          <a:prstGeom prst="homePlate">
            <a:avLst>
              <a:gd name="adj" fmla="val 29897"/>
            </a:avLst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288000" rtlCol="0" anchor="ctr"/>
          <a:lstStyle/>
          <a:p>
            <a:endParaRPr lang="en-GB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DG_Logo_stack_Red.png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404" y="3396343"/>
            <a:ext cx="1607282" cy="1300816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995676" y="305157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 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995676" y="3648915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3000096" y="4239012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3012159" y="4829109"/>
            <a:ext cx="2286000" cy="526551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3011239" y="5419623"/>
            <a:ext cx="2286000" cy="637127"/>
          </a:xfrm>
          <a:prstGeom prst="rect">
            <a:avLst/>
          </a:prstGeom>
          <a:solidFill>
            <a:srgbClr val="A30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288000" rtlCol="0" anchor="ctr"/>
          <a:lstStyle/>
          <a:p>
            <a:r>
              <a:rPr lang="en-GB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&amp; Physical Health</a:t>
            </a:r>
          </a:p>
        </p:txBody>
      </p:sp>
      <p:sp>
        <p:nvSpPr>
          <p:cNvPr id="28" name="Title 1"/>
          <p:cNvSpPr txBox="1">
            <a:spLocks/>
          </p:cNvSpPr>
          <p:nvPr userDrawn="1"/>
        </p:nvSpPr>
        <p:spPr>
          <a:xfrm>
            <a:off x="300566" y="272215"/>
            <a:ext cx="10219267" cy="76517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kern="1200" cap="small" baseline="0">
                <a:solidFill>
                  <a:schemeClr val="bg1"/>
                </a:solidFill>
                <a:uFill>
                  <a:solidFill>
                    <a:schemeClr val="accent2"/>
                  </a:solidFill>
                </a:uFill>
                <a:latin typeface="Gadugi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3000" dirty="0"/>
              <a:t>Integrated Health &amp; Social Care: Making it a Reality</a:t>
            </a:r>
            <a:endParaRPr lang="en-GB" sz="3000" spc="-80" baseline="0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034" y="2374769"/>
            <a:ext cx="1060904" cy="1324940"/>
          </a:xfrm>
          <a:prstGeom prst="rect">
            <a:avLst/>
          </a:prstGeom>
        </p:spPr>
      </p:pic>
      <p:sp>
        <p:nvSpPr>
          <p:cNvPr id="30" name="&quot;No&quot; Symbol 29"/>
          <p:cNvSpPr/>
          <p:nvPr userDrawn="1"/>
        </p:nvSpPr>
        <p:spPr>
          <a:xfrm>
            <a:off x="715178" y="2277076"/>
            <a:ext cx="1742616" cy="1548992"/>
          </a:xfrm>
          <a:prstGeom prst="noSmoking">
            <a:avLst>
              <a:gd name="adj" fmla="val 107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408610" y="2130840"/>
            <a:ext cx="3370102" cy="1265503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sustainable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8408610" y="3610074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Responsive to demographic change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8408610" y="5109248"/>
            <a:ext cx="3370102" cy="1257876"/>
          </a:xfrm>
          <a:prstGeom prst="rect">
            <a:avLst/>
          </a:prstGeom>
          <a:solidFill>
            <a:srgbClr val="F6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and patient-centric</a:t>
            </a:r>
          </a:p>
        </p:txBody>
      </p:sp>
    </p:spTree>
    <p:extLst>
      <p:ext uri="{BB962C8B-B14F-4D97-AF65-F5344CB8AC3E}">
        <p14:creationId xmlns:p14="http://schemas.microsoft.com/office/powerpoint/2010/main" val="26784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0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Education to 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143526"/>
            <a:ext cx="12346332" cy="824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67" y="1087702"/>
            <a:ext cx="11201400" cy="5084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76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odu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301625"/>
            <a:ext cx="8697912" cy="7651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12DEA8AC-A779-4275-9EC7-D3FC4F47E967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14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91C99808-198C-45B4-B39B-B8CE7A68D9B2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1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0B6F4B86-C98F-4F2F-8FF7-F022BEB46E91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89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E7330F"/>
                  </a:solidFill>
                </a:uFill>
                <a:latin typeface="Gadugi" panose="020B0502040204020203" pitchFamily="34" charset="0"/>
                <a:ea typeface="+mn-ea"/>
                <a:cs typeface="+mn-cs"/>
              </a:rPr>
              <a:t>X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E7330F"/>
                  </a:solidFill>
                </a:uFill>
                <a:latin typeface="Gadugi" panose="020B0502040204020203" pitchFamily="34" charset="0"/>
                <a:ea typeface="+mn-ea"/>
                <a:cs typeface="+mn-cs"/>
              </a:rPr>
              <a:t>X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472EDBFF-3929-4890-944A-B5FAD0CCE51F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7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D356F5A7-DD38-468E-A8C9-C3B8F14BB7BD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6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EE56DAC2-2BBD-4E65-9953-4915EC57801F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2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61E4F7DE-DB70-40EB-9C75-52B8B89E8A57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9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91EFAF3F-C1DF-44C3-95D8-4A0C1843B87C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7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D68F7440-BF6D-4B86-8A57-F26905E55056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2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lth &amp;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8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29364"/>
            <a:ext cx="2743200" cy="365125"/>
          </a:xfrm>
          <a:prstGeom prst="rect">
            <a:avLst/>
          </a:prstGeom>
        </p:spPr>
        <p:txBody>
          <a:bodyPr/>
          <a:lstStyle/>
          <a:p>
            <a:fld id="{678C8F8C-7202-4F2B-9ED9-4EA987534094}" type="datetime4">
              <a:rPr lang="en-GB" smtClean="0"/>
              <a:t>10 June 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3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25727"/>
            <a:ext cx="2844800" cy="365125"/>
          </a:xfrm>
          <a:prstGeom prst="rect">
            <a:avLst/>
          </a:prstGeom>
        </p:spPr>
        <p:txBody>
          <a:bodyPr/>
          <a:lstStyle/>
          <a:p>
            <a:fld id="{079B3416-C910-7042-903E-EEE17F90BB7A}" type="datetimeFigureOut">
              <a:rPr lang="en-US" smtClean="0"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22DFF-FF34-B049-81F0-69EFF896B7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098000" cy="947776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64740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OMES 2 no agend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5467" y="234044"/>
            <a:ext cx="11937999" cy="6623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18534" y="135466"/>
            <a:ext cx="11954933" cy="6722534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3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MES backgd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5467" y="234045"/>
            <a:ext cx="11937999" cy="646520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7" y="297127"/>
            <a:ext cx="9385300" cy="765175"/>
          </a:xfrm>
          <a:gradFill>
            <a:gsLst>
              <a:gs pos="0">
                <a:schemeClr val="bg1">
                  <a:alpha val="0"/>
                </a:schemeClr>
              </a:gs>
              <a:gs pos="12000">
                <a:srgbClr val="D6043B"/>
              </a:gs>
              <a:gs pos="100000">
                <a:srgbClr val="D6043B"/>
              </a:gs>
            </a:gsLst>
            <a:lin ang="10800000" scaled="0"/>
          </a:gradFill>
        </p:spPr>
        <p:txBody>
          <a:bodyPr/>
          <a:lstStyle>
            <a:lvl1pPr>
              <a:defRPr b="1"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5467" y="135466"/>
            <a:ext cx="11938000" cy="6563785"/>
          </a:xfrm>
          <a:prstGeom prst="rect">
            <a:avLst/>
          </a:pr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1" name="Picture 10" descr="DG_Logo_stack_R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01" y="263440"/>
            <a:ext cx="982133" cy="794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52" b="66797"/>
          <a:stretch/>
        </p:blipFill>
        <p:spPr>
          <a:xfrm>
            <a:off x="-19051" y="4921337"/>
            <a:ext cx="2752311" cy="1936663"/>
          </a:xfrm>
          <a:prstGeom prst="rect">
            <a:avLst/>
          </a:prstGeom>
          <a:noFill/>
        </p:spPr>
      </p:pic>
      <p:sp>
        <p:nvSpPr>
          <p:cNvPr id="56" name="Rectangle 55"/>
          <p:cNvSpPr/>
          <p:nvPr userDrawn="1"/>
        </p:nvSpPr>
        <p:spPr>
          <a:xfrm>
            <a:off x="359001" y="1114081"/>
            <a:ext cx="2057400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9986079" y="2974174"/>
            <a:ext cx="1947492" cy="2337413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08000" rIns="108000" rtlCol="0" anchor="ctr"/>
          <a:lstStyle/>
          <a:p>
            <a:r>
              <a:rPr lang="en-GB" sz="2000" b="1" kern="0" cap="sm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Place-based approach that delivers</a:t>
            </a:r>
            <a:endParaRPr lang="en-GB" sz="20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 userDrawn="1"/>
        </p:nvSpPr>
        <p:spPr>
          <a:xfrm>
            <a:off x="9647702" y="1114208"/>
            <a:ext cx="2057400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</a:t>
            </a:r>
          </a:p>
        </p:txBody>
      </p:sp>
      <p:sp>
        <p:nvSpPr>
          <p:cNvPr id="59" name="Rectangle 58"/>
          <p:cNvSpPr/>
          <p:nvPr userDrawn="1"/>
        </p:nvSpPr>
        <p:spPr>
          <a:xfrm>
            <a:off x="5774014" y="1146739"/>
            <a:ext cx="1622983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</a:p>
        </p:txBody>
      </p:sp>
      <p:sp>
        <p:nvSpPr>
          <p:cNvPr id="60" name="Rectangle 59"/>
          <p:cNvSpPr/>
          <p:nvPr userDrawn="1"/>
        </p:nvSpPr>
        <p:spPr>
          <a:xfrm>
            <a:off x="2749241" y="1142342"/>
            <a:ext cx="2057400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Blocks</a:t>
            </a:r>
          </a:p>
        </p:txBody>
      </p:sp>
      <p:sp>
        <p:nvSpPr>
          <p:cNvPr id="61" name="Rectangle 60"/>
          <p:cNvSpPr/>
          <p:nvPr userDrawn="1"/>
        </p:nvSpPr>
        <p:spPr>
          <a:xfrm>
            <a:off x="5885410" y="2373069"/>
            <a:ext cx="1438131" cy="6011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7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Term Priorities </a:t>
            </a:r>
          </a:p>
        </p:txBody>
      </p:sp>
      <p:sp>
        <p:nvSpPr>
          <p:cNvPr id="62" name="Rectangle 61"/>
          <p:cNvSpPr/>
          <p:nvPr userDrawn="1"/>
        </p:nvSpPr>
        <p:spPr>
          <a:xfrm>
            <a:off x="5885410" y="3133192"/>
            <a:ext cx="1438131" cy="59281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7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Blueprint</a:t>
            </a:r>
          </a:p>
        </p:txBody>
      </p:sp>
      <p:sp>
        <p:nvSpPr>
          <p:cNvPr id="63" name="Rectangle 62"/>
          <p:cNvSpPr/>
          <p:nvPr userDrawn="1"/>
        </p:nvSpPr>
        <p:spPr>
          <a:xfrm>
            <a:off x="5885410" y="3878408"/>
            <a:ext cx="1438131" cy="59281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7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Systems</a:t>
            </a:r>
          </a:p>
        </p:txBody>
      </p:sp>
      <p:sp>
        <p:nvSpPr>
          <p:cNvPr id="64" name="Rectangle 63"/>
          <p:cNvSpPr/>
          <p:nvPr userDrawn="1"/>
        </p:nvSpPr>
        <p:spPr>
          <a:xfrm>
            <a:off x="5885410" y="4611043"/>
            <a:ext cx="1438131" cy="59281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7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Siloed</a:t>
            </a:r>
            <a:r>
              <a:rPr lang="en-GB" sz="17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Budgets</a:t>
            </a:r>
          </a:p>
        </p:txBody>
      </p:sp>
      <p:sp>
        <p:nvSpPr>
          <p:cNvPr id="65" name="Rectangle 64"/>
          <p:cNvSpPr/>
          <p:nvPr userDrawn="1"/>
        </p:nvSpPr>
        <p:spPr>
          <a:xfrm>
            <a:off x="5885410" y="5390661"/>
            <a:ext cx="1438131" cy="59281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7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&amp; Risk of Failure</a:t>
            </a:r>
          </a:p>
        </p:txBody>
      </p:sp>
      <p:sp>
        <p:nvSpPr>
          <p:cNvPr id="66" name="Rectangle 65"/>
          <p:cNvSpPr/>
          <p:nvPr userDrawn="1"/>
        </p:nvSpPr>
        <p:spPr>
          <a:xfrm>
            <a:off x="7749739" y="1146889"/>
            <a:ext cx="1755041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9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</a:p>
        </p:txBody>
      </p:sp>
      <p:sp>
        <p:nvSpPr>
          <p:cNvPr id="67" name="Rectangle 66"/>
          <p:cNvSpPr/>
          <p:nvPr userDrawn="1"/>
        </p:nvSpPr>
        <p:spPr>
          <a:xfrm>
            <a:off x="490842" y="1769863"/>
            <a:ext cx="1720344" cy="63720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GB" sz="1600" b="1" kern="0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</a:t>
            </a:r>
          </a:p>
        </p:txBody>
      </p:sp>
      <p:sp>
        <p:nvSpPr>
          <p:cNvPr id="68" name="Rectangle 67"/>
          <p:cNvSpPr/>
          <p:nvPr userDrawn="1"/>
        </p:nvSpPr>
        <p:spPr>
          <a:xfrm>
            <a:off x="493696" y="2449845"/>
            <a:ext cx="1720344" cy="63669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GB" sz="1600" b="1" kern="0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NHS CCGs, Trusts &amp; GPs</a:t>
            </a:r>
          </a:p>
        </p:txBody>
      </p:sp>
      <p:sp>
        <p:nvSpPr>
          <p:cNvPr id="69" name="Rectangle 68"/>
          <p:cNvSpPr/>
          <p:nvPr userDrawn="1"/>
        </p:nvSpPr>
        <p:spPr>
          <a:xfrm>
            <a:off x="490842" y="3859603"/>
            <a:ext cx="1720344" cy="65880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GB" sz="1600" b="1" kern="0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Residents &amp; Third Sector</a:t>
            </a:r>
          </a:p>
        </p:txBody>
      </p:sp>
      <p:sp>
        <p:nvSpPr>
          <p:cNvPr id="70" name="Rectangle 69"/>
          <p:cNvSpPr/>
          <p:nvPr userDrawn="1"/>
        </p:nvSpPr>
        <p:spPr>
          <a:xfrm>
            <a:off x="490841" y="6005670"/>
            <a:ext cx="1720344" cy="65880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GB" sz="1600" b="1" kern="0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/ Private Sector Housing</a:t>
            </a:r>
          </a:p>
        </p:txBody>
      </p:sp>
      <p:sp>
        <p:nvSpPr>
          <p:cNvPr id="71" name="Rectangle 70"/>
          <p:cNvSpPr/>
          <p:nvPr userDrawn="1"/>
        </p:nvSpPr>
        <p:spPr>
          <a:xfrm>
            <a:off x="490842" y="3129272"/>
            <a:ext cx="1720344" cy="6576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GB" sz="1600" b="1" kern="0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Associations</a:t>
            </a:r>
          </a:p>
        </p:txBody>
      </p:sp>
      <p:sp>
        <p:nvSpPr>
          <p:cNvPr id="72" name="Rectangle 71"/>
          <p:cNvSpPr/>
          <p:nvPr userDrawn="1"/>
        </p:nvSpPr>
        <p:spPr>
          <a:xfrm>
            <a:off x="490842" y="5287013"/>
            <a:ext cx="1720344" cy="65880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GB" sz="1600" b="1" kern="0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Government</a:t>
            </a:r>
          </a:p>
        </p:txBody>
      </p:sp>
      <p:sp>
        <p:nvSpPr>
          <p:cNvPr id="73" name="Rectangle 72"/>
          <p:cNvSpPr/>
          <p:nvPr userDrawn="1"/>
        </p:nvSpPr>
        <p:spPr>
          <a:xfrm>
            <a:off x="490842" y="4584858"/>
            <a:ext cx="1720344" cy="65880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GB" sz="1600" b="1" kern="0" cap="sm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Providers</a:t>
            </a:r>
          </a:p>
        </p:txBody>
      </p:sp>
    </p:spTree>
    <p:extLst>
      <p:ext uri="{BB962C8B-B14F-4D97-AF65-F5344CB8AC3E}">
        <p14:creationId xmlns:p14="http://schemas.microsoft.com/office/powerpoint/2010/main" val="90376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0" y="301625"/>
            <a:ext cx="93853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0" y="1092200"/>
            <a:ext cx="11201400" cy="5084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7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34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91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heavy" kern="1200" cap="small" baseline="0">
          <a:solidFill>
            <a:schemeClr val="tx1"/>
          </a:solidFill>
          <a:uFill>
            <a:solidFill>
              <a:schemeClr val="accent2"/>
            </a:solidFill>
          </a:uFill>
          <a:latin typeface="Gadug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0" y="301625"/>
            <a:ext cx="93853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0" y="1092200"/>
            <a:ext cx="11201400" cy="5084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7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34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13E3-32B3-48AE-BAD5-9FD98CF016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0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heavy" kern="1200" cap="small" baseline="0">
          <a:solidFill>
            <a:schemeClr val="tx1"/>
          </a:solidFill>
          <a:uFill>
            <a:solidFill>
              <a:schemeClr val="accent2"/>
            </a:solidFill>
          </a:uFill>
          <a:latin typeface="Gadug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0" y="301625"/>
            <a:ext cx="93853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0" y="1092200"/>
            <a:ext cx="11201400" cy="5084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7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34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02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  <p:sldLayoutId id="2147483807" r:id="rId24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heavy" kern="1200" cap="small" baseline="0">
          <a:solidFill>
            <a:schemeClr val="tx1"/>
          </a:solidFill>
          <a:uFill>
            <a:solidFill>
              <a:schemeClr val="accent2"/>
            </a:solidFill>
          </a:uFill>
          <a:latin typeface="Gadug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900" y="301625"/>
            <a:ext cx="93853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0" y="1092200"/>
            <a:ext cx="11201400" cy="5084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7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34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13E3-32B3-48AE-BAD5-9FD98CF016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20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u="heavy" kern="1200" cap="small" baseline="0">
          <a:solidFill>
            <a:schemeClr val="tx1"/>
          </a:solidFill>
          <a:uFill>
            <a:solidFill>
              <a:schemeClr val="accent2"/>
            </a:solidFill>
          </a:uFill>
          <a:latin typeface="Gadug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dug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54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F9BA-A371-4511-B28E-4961E7823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792" y="601526"/>
            <a:ext cx="9786938" cy="3924299"/>
          </a:xfrm>
        </p:spPr>
        <p:txBody>
          <a:bodyPr>
            <a:normAutofit/>
          </a:bodyPr>
          <a:lstStyle/>
          <a:p>
            <a:r>
              <a:rPr lang="en-GB" sz="11500" dirty="0"/>
              <a:t>Spring</a:t>
            </a:r>
            <a:br>
              <a:rPr lang="en-GB" sz="11500" dirty="0"/>
            </a:br>
            <a:r>
              <a:rPr lang="en-GB" sz="11500" dirty="0"/>
              <a:t>Review</a:t>
            </a:r>
            <a:endParaRPr lang="en-GB" sz="13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05172-9BCD-4DE7-ADFE-DB2D2B6A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85" y="4660737"/>
            <a:ext cx="5808133" cy="76570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+mn-cs"/>
              </a:rPr>
              <a:t>11</a:t>
            </a:r>
            <a:r>
              <a:rPr kumimoji="0" lang="en-GB" sz="3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+mn-cs"/>
              </a:rPr>
              <a:t>th</a:t>
            </a: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+mn-cs"/>
              </a:rPr>
              <a:t> June 2019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1DBE5AD-426D-4C97-BDAD-262CBDB13B05}"/>
              </a:ext>
            </a:extLst>
          </p:cNvPr>
          <p:cNvSpPr txBox="1">
            <a:spLocks/>
          </p:cNvSpPr>
          <p:nvPr/>
        </p:nvSpPr>
        <p:spPr>
          <a:xfrm>
            <a:off x="6387318" y="5658376"/>
            <a:ext cx="5808133" cy="7657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bg1"/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Supported by:</a:t>
            </a:r>
          </a:p>
        </p:txBody>
      </p:sp>
      <p:pic>
        <p:nvPicPr>
          <p:cNvPr id="20482" name="Picture 2" descr="Image result for agilisys">
            <a:extLst>
              <a:ext uri="{FF2B5EF4-FFF2-40B4-BE49-F238E27FC236}">
                <a16:creationId xmlns:a16="http://schemas.microsoft.com/office/drawing/2014/main" id="{BB4ABD76-8E22-4961-948D-57E5286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070" y="5201149"/>
            <a:ext cx="2352147" cy="9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2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A1F886-656A-4EAC-B2DE-5BC947B5D352}"/>
              </a:ext>
            </a:extLst>
          </p:cNvPr>
          <p:cNvSpPr/>
          <p:nvPr/>
        </p:nvSpPr>
        <p:spPr>
          <a:xfrm>
            <a:off x="300566" y="263441"/>
            <a:ext cx="10228095" cy="79886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Ageing Society in 50 years time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phic 25" descr="Man">
            <a:extLst>
              <a:ext uri="{FF2B5EF4-FFF2-40B4-BE49-F238E27FC236}">
                <a16:creationId xmlns:a16="http://schemas.microsoft.com/office/drawing/2014/main" id="{EC9502D1-3539-4D0F-B9C1-E3800FB9B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4556" y="-1176498"/>
            <a:ext cx="914400" cy="914400"/>
          </a:xfrm>
          <a:prstGeom prst="rect">
            <a:avLst/>
          </a:prstGeom>
        </p:spPr>
      </p:pic>
      <p:pic>
        <p:nvPicPr>
          <p:cNvPr id="27" name="Graphic 26" descr="Man">
            <a:extLst>
              <a:ext uri="{FF2B5EF4-FFF2-40B4-BE49-F238E27FC236}">
                <a16:creationId xmlns:a16="http://schemas.microsoft.com/office/drawing/2014/main" id="{A3397097-EAF8-4968-BAE2-FC4C75375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38" y="1241721"/>
            <a:ext cx="531250" cy="531250"/>
          </a:xfrm>
          <a:prstGeom prst="rect">
            <a:avLst/>
          </a:prstGeom>
        </p:spPr>
      </p:pic>
      <p:pic>
        <p:nvPicPr>
          <p:cNvPr id="28" name="Graphic 27" descr="Man">
            <a:extLst>
              <a:ext uri="{FF2B5EF4-FFF2-40B4-BE49-F238E27FC236}">
                <a16:creationId xmlns:a16="http://schemas.microsoft.com/office/drawing/2014/main" id="{5C4D3E67-A658-4AD7-844B-3CE65800C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45" y="1241721"/>
            <a:ext cx="531250" cy="531250"/>
          </a:xfrm>
          <a:prstGeom prst="rect">
            <a:avLst/>
          </a:prstGeom>
        </p:spPr>
      </p:pic>
      <p:pic>
        <p:nvPicPr>
          <p:cNvPr id="29" name="Graphic 28" descr="Man">
            <a:extLst>
              <a:ext uri="{FF2B5EF4-FFF2-40B4-BE49-F238E27FC236}">
                <a16:creationId xmlns:a16="http://schemas.microsoft.com/office/drawing/2014/main" id="{38A60B92-1F5D-46A9-8D55-E6F28553D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452" y="1241721"/>
            <a:ext cx="531250" cy="531250"/>
          </a:xfrm>
          <a:prstGeom prst="rect">
            <a:avLst/>
          </a:prstGeom>
        </p:spPr>
      </p:pic>
      <p:pic>
        <p:nvPicPr>
          <p:cNvPr id="30" name="Graphic 29" descr="Man">
            <a:extLst>
              <a:ext uri="{FF2B5EF4-FFF2-40B4-BE49-F238E27FC236}">
                <a16:creationId xmlns:a16="http://schemas.microsoft.com/office/drawing/2014/main" id="{00D6C3D9-2A37-48D5-86A8-DB4167C5F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959" y="1241721"/>
            <a:ext cx="531250" cy="531250"/>
          </a:xfrm>
          <a:prstGeom prst="rect">
            <a:avLst/>
          </a:prstGeom>
        </p:spPr>
      </p:pic>
      <p:pic>
        <p:nvPicPr>
          <p:cNvPr id="31" name="Graphic 30" descr="Man">
            <a:extLst>
              <a:ext uri="{FF2B5EF4-FFF2-40B4-BE49-F238E27FC236}">
                <a16:creationId xmlns:a16="http://schemas.microsoft.com/office/drawing/2014/main" id="{936468D7-34AD-4E46-9C14-1B7542BF2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466" y="1241721"/>
            <a:ext cx="531250" cy="531250"/>
          </a:xfrm>
          <a:prstGeom prst="rect">
            <a:avLst/>
          </a:prstGeom>
        </p:spPr>
      </p:pic>
      <p:pic>
        <p:nvPicPr>
          <p:cNvPr id="32" name="Graphic 31" descr="Man">
            <a:extLst>
              <a:ext uri="{FF2B5EF4-FFF2-40B4-BE49-F238E27FC236}">
                <a16:creationId xmlns:a16="http://schemas.microsoft.com/office/drawing/2014/main" id="{244667E4-EFAF-44B0-B67D-54E1483D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6973" y="1241721"/>
            <a:ext cx="531250" cy="531250"/>
          </a:xfrm>
          <a:prstGeom prst="rect">
            <a:avLst/>
          </a:prstGeom>
        </p:spPr>
      </p:pic>
      <p:pic>
        <p:nvPicPr>
          <p:cNvPr id="33" name="Graphic 32" descr="Man">
            <a:extLst>
              <a:ext uri="{FF2B5EF4-FFF2-40B4-BE49-F238E27FC236}">
                <a16:creationId xmlns:a16="http://schemas.microsoft.com/office/drawing/2014/main" id="{82C1C7CB-24D6-4F84-87A1-CF6484718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4480" y="1241721"/>
            <a:ext cx="531250" cy="531250"/>
          </a:xfrm>
          <a:prstGeom prst="rect">
            <a:avLst/>
          </a:prstGeom>
        </p:spPr>
      </p:pic>
      <p:pic>
        <p:nvPicPr>
          <p:cNvPr id="34" name="Graphic 33" descr="Man">
            <a:extLst>
              <a:ext uri="{FF2B5EF4-FFF2-40B4-BE49-F238E27FC236}">
                <a16:creationId xmlns:a16="http://schemas.microsoft.com/office/drawing/2014/main" id="{0C64E2C1-F03A-4DA7-8229-63F747753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87" y="1241721"/>
            <a:ext cx="531250" cy="531250"/>
          </a:xfrm>
          <a:prstGeom prst="rect">
            <a:avLst/>
          </a:prstGeom>
        </p:spPr>
      </p:pic>
      <p:pic>
        <p:nvPicPr>
          <p:cNvPr id="35" name="Graphic 34" descr="Man">
            <a:extLst>
              <a:ext uri="{FF2B5EF4-FFF2-40B4-BE49-F238E27FC236}">
                <a16:creationId xmlns:a16="http://schemas.microsoft.com/office/drawing/2014/main" id="{EAE1D86D-63A2-4104-96B8-BCAF7787D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94" y="1241721"/>
            <a:ext cx="531250" cy="531250"/>
          </a:xfrm>
          <a:prstGeom prst="rect">
            <a:avLst/>
          </a:prstGeom>
        </p:spPr>
      </p:pic>
      <p:pic>
        <p:nvPicPr>
          <p:cNvPr id="36" name="Graphic 35" descr="Man">
            <a:extLst>
              <a:ext uri="{FF2B5EF4-FFF2-40B4-BE49-F238E27FC236}">
                <a16:creationId xmlns:a16="http://schemas.microsoft.com/office/drawing/2014/main" id="{C3BD39D1-35BE-462E-9C39-96518961B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001" y="1241721"/>
            <a:ext cx="531250" cy="531250"/>
          </a:xfrm>
          <a:prstGeom prst="rect">
            <a:avLst/>
          </a:prstGeom>
        </p:spPr>
      </p:pic>
      <p:pic>
        <p:nvPicPr>
          <p:cNvPr id="37" name="Graphic 36" descr="Man">
            <a:extLst>
              <a:ext uri="{FF2B5EF4-FFF2-40B4-BE49-F238E27FC236}">
                <a16:creationId xmlns:a16="http://schemas.microsoft.com/office/drawing/2014/main" id="{D88D580A-9E1F-48EF-B222-C0ABC5492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38" y="1812746"/>
            <a:ext cx="531250" cy="531250"/>
          </a:xfrm>
          <a:prstGeom prst="rect">
            <a:avLst/>
          </a:prstGeom>
        </p:spPr>
      </p:pic>
      <p:pic>
        <p:nvPicPr>
          <p:cNvPr id="38" name="Graphic 37" descr="Man">
            <a:extLst>
              <a:ext uri="{FF2B5EF4-FFF2-40B4-BE49-F238E27FC236}">
                <a16:creationId xmlns:a16="http://schemas.microsoft.com/office/drawing/2014/main" id="{CD4BC477-9B21-4303-BF27-46DEB52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45" y="1812746"/>
            <a:ext cx="531250" cy="531250"/>
          </a:xfrm>
          <a:prstGeom prst="rect">
            <a:avLst/>
          </a:prstGeom>
        </p:spPr>
      </p:pic>
      <p:pic>
        <p:nvPicPr>
          <p:cNvPr id="39" name="Graphic 38" descr="Man">
            <a:extLst>
              <a:ext uri="{FF2B5EF4-FFF2-40B4-BE49-F238E27FC236}">
                <a16:creationId xmlns:a16="http://schemas.microsoft.com/office/drawing/2014/main" id="{0879776E-417C-4380-A2BD-1248514B2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452" y="1812746"/>
            <a:ext cx="531250" cy="531250"/>
          </a:xfrm>
          <a:prstGeom prst="rect">
            <a:avLst/>
          </a:prstGeom>
        </p:spPr>
      </p:pic>
      <p:pic>
        <p:nvPicPr>
          <p:cNvPr id="40" name="Graphic 39" descr="Man">
            <a:extLst>
              <a:ext uri="{FF2B5EF4-FFF2-40B4-BE49-F238E27FC236}">
                <a16:creationId xmlns:a16="http://schemas.microsoft.com/office/drawing/2014/main" id="{A2829911-EB2E-48E5-9752-85E8FF28A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959" y="1812746"/>
            <a:ext cx="531250" cy="531250"/>
          </a:xfrm>
          <a:prstGeom prst="rect">
            <a:avLst/>
          </a:prstGeom>
        </p:spPr>
      </p:pic>
      <p:pic>
        <p:nvPicPr>
          <p:cNvPr id="41" name="Graphic 40" descr="Man">
            <a:extLst>
              <a:ext uri="{FF2B5EF4-FFF2-40B4-BE49-F238E27FC236}">
                <a16:creationId xmlns:a16="http://schemas.microsoft.com/office/drawing/2014/main" id="{13804A30-B600-4624-87D3-DB4BE5D00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466" y="1812746"/>
            <a:ext cx="531250" cy="531250"/>
          </a:xfrm>
          <a:prstGeom prst="rect">
            <a:avLst/>
          </a:prstGeom>
        </p:spPr>
      </p:pic>
      <p:pic>
        <p:nvPicPr>
          <p:cNvPr id="42" name="Graphic 41" descr="Man">
            <a:extLst>
              <a:ext uri="{FF2B5EF4-FFF2-40B4-BE49-F238E27FC236}">
                <a16:creationId xmlns:a16="http://schemas.microsoft.com/office/drawing/2014/main" id="{07E9D55B-CC88-421B-99A4-4371D1210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6973" y="1812746"/>
            <a:ext cx="531250" cy="531250"/>
          </a:xfrm>
          <a:prstGeom prst="rect">
            <a:avLst/>
          </a:prstGeom>
        </p:spPr>
      </p:pic>
      <p:pic>
        <p:nvPicPr>
          <p:cNvPr id="43" name="Graphic 42" descr="Man">
            <a:extLst>
              <a:ext uri="{FF2B5EF4-FFF2-40B4-BE49-F238E27FC236}">
                <a16:creationId xmlns:a16="http://schemas.microsoft.com/office/drawing/2014/main" id="{911136D8-6254-409F-A497-FEC43F910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4480" y="1812746"/>
            <a:ext cx="531250" cy="531250"/>
          </a:xfrm>
          <a:prstGeom prst="rect">
            <a:avLst/>
          </a:prstGeom>
        </p:spPr>
      </p:pic>
      <p:pic>
        <p:nvPicPr>
          <p:cNvPr id="44" name="Graphic 43" descr="Man">
            <a:extLst>
              <a:ext uri="{FF2B5EF4-FFF2-40B4-BE49-F238E27FC236}">
                <a16:creationId xmlns:a16="http://schemas.microsoft.com/office/drawing/2014/main" id="{B2F4C32C-03E3-470E-B633-2FD0C9B6B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87" y="1812746"/>
            <a:ext cx="531250" cy="531250"/>
          </a:xfrm>
          <a:prstGeom prst="rect">
            <a:avLst/>
          </a:prstGeom>
        </p:spPr>
      </p:pic>
      <p:pic>
        <p:nvPicPr>
          <p:cNvPr id="45" name="Graphic 44" descr="Man">
            <a:extLst>
              <a:ext uri="{FF2B5EF4-FFF2-40B4-BE49-F238E27FC236}">
                <a16:creationId xmlns:a16="http://schemas.microsoft.com/office/drawing/2014/main" id="{D9CB309F-647D-4809-B5CB-77F94D466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94" y="1812746"/>
            <a:ext cx="531250" cy="531250"/>
          </a:xfrm>
          <a:prstGeom prst="rect">
            <a:avLst/>
          </a:prstGeom>
        </p:spPr>
      </p:pic>
      <p:pic>
        <p:nvPicPr>
          <p:cNvPr id="46" name="Graphic 45" descr="Man">
            <a:extLst>
              <a:ext uri="{FF2B5EF4-FFF2-40B4-BE49-F238E27FC236}">
                <a16:creationId xmlns:a16="http://schemas.microsoft.com/office/drawing/2014/main" id="{29CB7519-E699-4E71-B08E-3B1A28F43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001" y="1812746"/>
            <a:ext cx="531250" cy="531250"/>
          </a:xfrm>
          <a:prstGeom prst="rect">
            <a:avLst/>
          </a:prstGeom>
        </p:spPr>
      </p:pic>
      <p:pic>
        <p:nvPicPr>
          <p:cNvPr id="47" name="Graphic 46" descr="Man">
            <a:extLst>
              <a:ext uri="{FF2B5EF4-FFF2-40B4-BE49-F238E27FC236}">
                <a16:creationId xmlns:a16="http://schemas.microsoft.com/office/drawing/2014/main" id="{AD0B98D4-EF61-44E9-8B98-1730B4EA9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38" y="2383771"/>
            <a:ext cx="531250" cy="531250"/>
          </a:xfrm>
          <a:prstGeom prst="rect">
            <a:avLst/>
          </a:prstGeom>
        </p:spPr>
      </p:pic>
      <p:pic>
        <p:nvPicPr>
          <p:cNvPr id="48" name="Graphic 47" descr="Man">
            <a:extLst>
              <a:ext uri="{FF2B5EF4-FFF2-40B4-BE49-F238E27FC236}">
                <a16:creationId xmlns:a16="http://schemas.microsoft.com/office/drawing/2014/main" id="{41840144-DE84-49F0-A028-821F44145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45" y="2383771"/>
            <a:ext cx="531250" cy="531250"/>
          </a:xfrm>
          <a:prstGeom prst="rect">
            <a:avLst/>
          </a:prstGeom>
        </p:spPr>
      </p:pic>
      <p:pic>
        <p:nvPicPr>
          <p:cNvPr id="49" name="Graphic 48" descr="Man">
            <a:extLst>
              <a:ext uri="{FF2B5EF4-FFF2-40B4-BE49-F238E27FC236}">
                <a16:creationId xmlns:a16="http://schemas.microsoft.com/office/drawing/2014/main" id="{A9F1E008-ED1C-481D-9D65-2927AC1AF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452" y="2383771"/>
            <a:ext cx="531250" cy="531250"/>
          </a:xfrm>
          <a:prstGeom prst="rect">
            <a:avLst/>
          </a:prstGeom>
        </p:spPr>
      </p:pic>
      <p:pic>
        <p:nvPicPr>
          <p:cNvPr id="50" name="Graphic 49" descr="Man">
            <a:extLst>
              <a:ext uri="{FF2B5EF4-FFF2-40B4-BE49-F238E27FC236}">
                <a16:creationId xmlns:a16="http://schemas.microsoft.com/office/drawing/2014/main" id="{EBACD914-D2C8-44CE-91CB-364815380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959" y="2383771"/>
            <a:ext cx="531250" cy="531250"/>
          </a:xfrm>
          <a:prstGeom prst="rect">
            <a:avLst/>
          </a:prstGeom>
        </p:spPr>
      </p:pic>
      <p:pic>
        <p:nvPicPr>
          <p:cNvPr id="51" name="Graphic 50" descr="Man">
            <a:extLst>
              <a:ext uri="{FF2B5EF4-FFF2-40B4-BE49-F238E27FC236}">
                <a16:creationId xmlns:a16="http://schemas.microsoft.com/office/drawing/2014/main" id="{7D765C96-D656-4993-AC53-4E5E774A8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466" y="2383771"/>
            <a:ext cx="531250" cy="531250"/>
          </a:xfrm>
          <a:prstGeom prst="rect">
            <a:avLst/>
          </a:prstGeom>
        </p:spPr>
      </p:pic>
      <p:pic>
        <p:nvPicPr>
          <p:cNvPr id="52" name="Graphic 51" descr="Man">
            <a:extLst>
              <a:ext uri="{FF2B5EF4-FFF2-40B4-BE49-F238E27FC236}">
                <a16:creationId xmlns:a16="http://schemas.microsoft.com/office/drawing/2014/main" id="{31C600BE-3E88-4410-8C5D-DC77CA81A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6973" y="2383771"/>
            <a:ext cx="531250" cy="531250"/>
          </a:xfrm>
          <a:prstGeom prst="rect">
            <a:avLst/>
          </a:prstGeom>
        </p:spPr>
      </p:pic>
      <p:pic>
        <p:nvPicPr>
          <p:cNvPr id="53" name="Graphic 52" descr="Man">
            <a:extLst>
              <a:ext uri="{FF2B5EF4-FFF2-40B4-BE49-F238E27FC236}">
                <a16:creationId xmlns:a16="http://schemas.microsoft.com/office/drawing/2014/main" id="{4CE6E2A5-B157-4133-B3FB-339B7FC50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4480" y="2383771"/>
            <a:ext cx="531250" cy="531250"/>
          </a:xfrm>
          <a:prstGeom prst="rect">
            <a:avLst/>
          </a:prstGeom>
        </p:spPr>
      </p:pic>
      <p:pic>
        <p:nvPicPr>
          <p:cNvPr id="54" name="Graphic 53" descr="Man">
            <a:extLst>
              <a:ext uri="{FF2B5EF4-FFF2-40B4-BE49-F238E27FC236}">
                <a16:creationId xmlns:a16="http://schemas.microsoft.com/office/drawing/2014/main" id="{2F7F6BC3-DA18-46CF-8ABA-1986767CA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87" y="2383771"/>
            <a:ext cx="531250" cy="531250"/>
          </a:xfrm>
          <a:prstGeom prst="rect">
            <a:avLst/>
          </a:prstGeom>
        </p:spPr>
      </p:pic>
      <p:pic>
        <p:nvPicPr>
          <p:cNvPr id="55" name="Graphic 54" descr="Man">
            <a:extLst>
              <a:ext uri="{FF2B5EF4-FFF2-40B4-BE49-F238E27FC236}">
                <a16:creationId xmlns:a16="http://schemas.microsoft.com/office/drawing/2014/main" id="{5D0BD382-2A40-412E-9DAF-4D4FC4A1E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94" y="2383771"/>
            <a:ext cx="531250" cy="531250"/>
          </a:xfrm>
          <a:prstGeom prst="rect">
            <a:avLst/>
          </a:prstGeom>
        </p:spPr>
      </p:pic>
      <p:pic>
        <p:nvPicPr>
          <p:cNvPr id="56" name="Graphic 55" descr="Man">
            <a:extLst>
              <a:ext uri="{FF2B5EF4-FFF2-40B4-BE49-F238E27FC236}">
                <a16:creationId xmlns:a16="http://schemas.microsoft.com/office/drawing/2014/main" id="{5B217B7A-3764-4989-A2A6-2E70E6F1D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001" y="2383771"/>
            <a:ext cx="531250" cy="531250"/>
          </a:xfrm>
          <a:prstGeom prst="rect">
            <a:avLst/>
          </a:prstGeom>
        </p:spPr>
      </p:pic>
      <p:pic>
        <p:nvPicPr>
          <p:cNvPr id="57" name="Graphic 56" descr="Man">
            <a:extLst>
              <a:ext uri="{FF2B5EF4-FFF2-40B4-BE49-F238E27FC236}">
                <a16:creationId xmlns:a16="http://schemas.microsoft.com/office/drawing/2014/main" id="{6DCCF80A-0C1A-46B8-8105-68AAEFBE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38" y="2954796"/>
            <a:ext cx="531250" cy="531250"/>
          </a:xfrm>
          <a:prstGeom prst="rect">
            <a:avLst/>
          </a:prstGeom>
        </p:spPr>
      </p:pic>
      <p:pic>
        <p:nvPicPr>
          <p:cNvPr id="58" name="Graphic 57" descr="Man">
            <a:extLst>
              <a:ext uri="{FF2B5EF4-FFF2-40B4-BE49-F238E27FC236}">
                <a16:creationId xmlns:a16="http://schemas.microsoft.com/office/drawing/2014/main" id="{7C11AEA4-9C43-42FC-987C-C821E3A1E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45" y="2954796"/>
            <a:ext cx="531250" cy="531250"/>
          </a:xfrm>
          <a:prstGeom prst="rect">
            <a:avLst/>
          </a:prstGeom>
        </p:spPr>
      </p:pic>
      <p:pic>
        <p:nvPicPr>
          <p:cNvPr id="59" name="Graphic 58" descr="Man">
            <a:extLst>
              <a:ext uri="{FF2B5EF4-FFF2-40B4-BE49-F238E27FC236}">
                <a16:creationId xmlns:a16="http://schemas.microsoft.com/office/drawing/2014/main" id="{419FD600-9411-429C-ACA2-B4979F67A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452" y="2954796"/>
            <a:ext cx="531250" cy="531250"/>
          </a:xfrm>
          <a:prstGeom prst="rect">
            <a:avLst/>
          </a:prstGeom>
        </p:spPr>
      </p:pic>
      <p:pic>
        <p:nvPicPr>
          <p:cNvPr id="60" name="Graphic 59" descr="Man">
            <a:extLst>
              <a:ext uri="{FF2B5EF4-FFF2-40B4-BE49-F238E27FC236}">
                <a16:creationId xmlns:a16="http://schemas.microsoft.com/office/drawing/2014/main" id="{AAA9AEE3-D060-4770-B075-FE870CEB4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959" y="2954796"/>
            <a:ext cx="531250" cy="531250"/>
          </a:xfrm>
          <a:prstGeom prst="rect">
            <a:avLst/>
          </a:prstGeom>
        </p:spPr>
      </p:pic>
      <p:pic>
        <p:nvPicPr>
          <p:cNvPr id="61" name="Graphic 60" descr="Man">
            <a:extLst>
              <a:ext uri="{FF2B5EF4-FFF2-40B4-BE49-F238E27FC236}">
                <a16:creationId xmlns:a16="http://schemas.microsoft.com/office/drawing/2014/main" id="{6AC50F6C-CFAD-4214-A9C4-90FAF08FC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466" y="2954796"/>
            <a:ext cx="531250" cy="531250"/>
          </a:xfrm>
          <a:prstGeom prst="rect">
            <a:avLst/>
          </a:prstGeom>
        </p:spPr>
      </p:pic>
      <p:pic>
        <p:nvPicPr>
          <p:cNvPr id="62" name="Graphic 61" descr="Man">
            <a:extLst>
              <a:ext uri="{FF2B5EF4-FFF2-40B4-BE49-F238E27FC236}">
                <a16:creationId xmlns:a16="http://schemas.microsoft.com/office/drawing/2014/main" id="{C056F5EB-A18E-449E-A76F-215C28451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6973" y="2954796"/>
            <a:ext cx="531250" cy="531250"/>
          </a:xfrm>
          <a:prstGeom prst="rect">
            <a:avLst/>
          </a:prstGeom>
        </p:spPr>
      </p:pic>
      <p:pic>
        <p:nvPicPr>
          <p:cNvPr id="63" name="Graphic 62" descr="Man">
            <a:extLst>
              <a:ext uri="{FF2B5EF4-FFF2-40B4-BE49-F238E27FC236}">
                <a16:creationId xmlns:a16="http://schemas.microsoft.com/office/drawing/2014/main" id="{D889FF54-15DE-432A-A7C9-D143E8B56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4480" y="2954796"/>
            <a:ext cx="531250" cy="531250"/>
          </a:xfrm>
          <a:prstGeom prst="rect">
            <a:avLst/>
          </a:prstGeom>
        </p:spPr>
      </p:pic>
      <p:pic>
        <p:nvPicPr>
          <p:cNvPr id="64" name="Graphic 63" descr="Man">
            <a:extLst>
              <a:ext uri="{FF2B5EF4-FFF2-40B4-BE49-F238E27FC236}">
                <a16:creationId xmlns:a16="http://schemas.microsoft.com/office/drawing/2014/main" id="{E469CB8F-4421-4497-AC82-321498EB7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87" y="2954796"/>
            <a:ext cx="531250" cy="531250"/>
          </a:xfrm>
          <a:prstGeom prst="rect">
            <a:avLst/>
          </a:prstGeom>
        </p:spPr>
      </p:pic>
      <p:pic>
        <p:nvPicPr>
          <p:cNvPr id="65" name="Graphic 64" descr="Man">
            <a:extLst>
              <a:ext uri="{FF2B5EF4-FFF2-40B4-BE49-F238E27FC236}">
                <a16:creationId xmlns:a16="http://schemas.microsoft.com/office/drawing/2014/main" id="{ABFED5F9-118A-44B4-877F-03F24C7EC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94" y="2954796"/>
            <a:ext cx="531250" cy="531250"/>
          </a:xfrm>
          <a:prstGeom prst="rect">
            <a:avLst/>
          </a:prstGeom>
        </p:spPr>
      </p:pic>
      <p:pic>
        <p:nvPicPr>
          <p:cNvPr id="66" name="Graphic 65" descr="Man">
            <a:extLst>
              <a:ext uri="{FF2B5EF4-FFF2-40B4-BE49-F238E27FC236}">
                <a16:creationId xmlns:a16="http://schemas.microsoft.com/office/drawing/2014/main" id="{F8A3AE84-750C-4B55-9065-C9488E11C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001" y="2954796"/>
            <a:ext cx="531250" cy="531250"/>
          </a:xfrm>
          <a:prstGeom prst="rect">
            <a:avLst/>
          </a:prstGeom>
        </p:spPr>
      </p:pic>
      <p:pic>
        <p:nvPicPr>
          <p:cNvPr id="67" name="Graphic 66" descr="Man">
            <a:extLst>
              <a:ext uri="{FF2B5EF4-FFF2-40B4-BE49-F238E27FC236}">
                <a16:creationId xmlns:a16="http://schemas.microsoft.com/office/drawing/2014/main" id="{9F26524E-BE84-4CE8-BC0E-BC1B010A5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38" y="3525821"/>
            <a:ext cx="531250" cy="531250"/>
          </a:xfrm>
          <a:prstGeom prst="rect">
            <a:avLst/>
          </a:prstGeom>
        </p:spPr>
      </p:pic>
      <p:pic>
        <p:nvPicPr>
          <p:cNvPr id="68" name="Graphic 67" descr="Man">
            <a:extLst>
              <a:ext uri="{FF2B5EF4-FFF2-40B4-BE49-F238E27FC236}">
                <a16:creationId xmlns:a16="http://schemas.microsoft.com/office/drawing/2014/main" id="{1B60076E-EA6B-434A-884E-A898EA960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45" y="3525821"/>
            <a:ext cx="531250" cy="531250"/>
          </a:xfrm>
          <a:prstGeom prst="rect">
            <a:avLst/>
          </a:prstGeom>
        </p:spPr>
      </p:pic>
      <p:pic>
        <p:nvPicPr>
          <p:cNvPr id="69" name="Graphic 68" descr="Man">
            <a:extLst>
              <a:ext uri="{FF2B5EF4-FFF2-40B4-BE49-F238E27FC236}">
                <a16:creationId xmlns:a16="http://schemas.microsoft.com/office/drawing/2014/main" id="{32FBE013-372B-4C4E-B9E7-964C703A8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452" y="3525821"/>
            <a:ext cx="531250" cy="531250"/>
          </a:xfrm>
          <a:prstGeom prst="rect">
            <a:avLst/>
          </a:prstGeom>
        </p:spPr>
      </p:pic>
      <p:pic>
        <p:nvPicPr>
          <p:cNvPr id="70" name="Graphic 69" descr="Man">
            <a:extLst>
              <a:ext uri="{FF2B5EF4-FFF2-40B4-BE49-F238E27FC236}">
                <a16:creationId xmlns:a16="http://schemas.microsoft.com/office/drawing/2014/main" id="{DDC84F52-57AC-4463-9B59-209F3797B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959" y="3525821"/>
            <a:ext cx="531250" cy="531250"/>
          </a:xfrm>
          <a:prstGeom prst="rect">
            <a:avLst/>
          </a:prstGeom>
        </p:spPr>
      </p:pic>
      <p:pic>
        <p:nvPicPr>
          <p:cNvPr id="71" name="Graphic 70" descr="Man">
            <a:extLst>
              <a:ext uri="{FF2B5EF4-FFF2-40B4-BE49-F238E27FC236}">
                <a16:creationId xmlns:a16="http://schemas.microsoft.com/office/drawing/2014/main" id="{2518AD54-1E97-4224-B6FC-4614B7F7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466" y="3525821"/>
            <a:ext cx="531250" cy="531250"/>
          </a:xfrm>
          <a:prstGeom prst="rect">
            <a:avLst/>
          </a:prstGeom>
        </p:spPr>
      </p:pic>
      <p:pic>
        <p:nvPicPr>
          <p:cNvPr id="72" name="Graphic 71" descr="Man">
            <a:extLst>
              <a:ext uri="{FF2B5EF4-FFF2-40B4-BE49-F238E27FC236}">
                <a16:creationId xmlns:a16="http://schemas.microsoft.com/office/drawing/2014/main" id="{9468A85F-95E6-40F3-AD2E-791E0DB8C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6973" y="3525821"/>
            <a:ext cx="531250" cy="531250"/>
          </a:xfrm>
          <a:prstGeom prst="rect">
            <a:avLst/>
          </a:prstGeom>
        </p:spPr>
      </p:pic>
      <p:pic>
        <p:nvPicPr>
          <p:cNvPr id="73" name="Graphic 72" descr="Man">
            <a:extLst>
              <a:ext uri="{FF2B5EF4-FFF2-40B4-BE49-F238E27FC236}">
                <a16:creationId xmlns:a16="http://schemas.microsoft.com/office/drawing/2014/main" id="{CAFFA098-FEB1-40FB-9871-977940821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4480" y="3525821"/>
            <a:ext cx="531250" cy="531250"/>
          </a:xfrm>
          <a:prstGeom prst="rect">
            <a:avLst/>
          </a:prstGeom>
        </p:spPr>
      </p:pic>
      <p:pic>
        <p:nvPicPr>
          <p:cNvPr id="74" name="Graphic 73" descr="Man">
            <a:extLst>
              <a:ext uri="{FF2B5EF4-FFF2-40B4-BE49-F238E27FC236}">
                <a16:creationId xmlns:a16="http://schemas.microsoft.com/office/drawing/2014/main" id="{5FFEE146-FC0E-4F15-B818-377D6B848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87" y="3525821"/>
            <a:ext cx="531250" cy="531250"/>
          </a:xfrm>
          <a:prstGeom prst="rect">
            <a:avLst/>
          </a:prstGeom>
        </p:spPr>
      </p:pic>
      <p:pic>
        <p:nvPicPr>
          <p:cNvPr id="75" name="Graphic 74" descr="Man">
            <a:extLst>
              <a:ext uri="{FF2B5EF4-FFF2-40B4-BE49-F238E27FC236}">
                <a16:creationId xmlns:a16="http://schemas.microsoft.com/office/drawing/2014/main" id="{A60C8E33-32FC-4F7F-AF40-1D6AB0D0D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94" y="3525821"/>
            <a:ext cx="531250" cy="531250"/>
          </a:xfrm>
          <a:prstGeom prst="rect">
            <a:avLst/>
          </a:prstGeom>
        </p:spPr>
      </p:pic>
      <p:pic>
        <p:nvPicPr>
          <p:cNvPr id="76" name="Graphic 75" descr="Man">
            <a:extLst>
              <a:ext uri="{FF2B5EF4-FFF2-40B4-BE49-F238E27FC236}">
                <a16:creationId xmlns:a16="http://schemas.microsoft.com/office/drawing/2014/main" id="{C2890F57-430C-49FE-A6C2-AEB60071B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001" y="3525821"/>
            <a:ext cx="531250" cy="531250"/>
          </a:xfrm>
          <a:prstGeom prst="rect">
            <a:avLst/>
          </a:prstGeom>
        </p:spPr>
      </p:pic>
      <p:pic>
        <p:nvPicPr>
          <p:cNvPr id="77" name="Graphic 76" descr="Man">
            <a:extLst>
              <a:ext uri="{FF2B5EF4-FFF2-40B4-BE49-F238E27FC236}">
                <a16:creationId xmlns:a16="http://schemas.microsoft.com/office/drawing/2014/main" id="{0F705147-FFB5-47C5-B0C3-A6CB2CA98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38" y="4096846"/>
            <a:ext cx="531250" cy="531250"/>
          </a:xfrm>
          <a:prstGeom prst="rect">
            <a:avLst/>
          </a:prstGeom>
        </p:spPr>
      </p:pic>
      <p:pic>
        <p:nvPicPr>
          <p:cNvPr id="78" name="Graphic 77" descr="Man">
            <a:extLst>
              <a:ext uri="{FF2B5EF4-FFF2-40B4-BE49-F238E27FC236}">
                <a16:creationId xmlns:a16="http://schemas.microsoft.com/office/drawing/2014/main" id="{E46FEB3D-4FE4-49FD-AE31-4C03116C7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45" y="4096846"/>
            <a:ext cx="531250" cy="531250"/>
          </a:xfrm>
          <a:prstGeom prst="rect">
            <a:avLst/>
          </a:prstGeom>
        </p:spPr>
      </p:pic>
      <p:pic>
        <p:nvPicPr>
          <p:cNvPr id="79" name="Graphic 78" descr="Man">
            <a:extLst>
              <a:ext uri="{FF2B5EF4-FFF2-40B4-BE49-F238E27FC236}">
                <a16:creationId xmlns:a16="http://schemas.microsoft.com/office/drawing/2014/main" id="{4EFCAB20-1727-4B60-AB03-03B5AA6D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452" y="4096846"/>
            <a:ext cx="531250" cy="531250"/>
          </a:xfrm>
          <a:prstGeom prst="rect">
            <a:avLst/>
          </a:prstGeom>
        </p:spPr>
      </p:pic>
      <p:pic>
        <p:nvPicPr>
          <p:cNvPr id="80" name="Graphic 79" descr="Man">
            <a:extLst>
              <a:ext uri="{FF2B5EF4-FFF2-40B4-BE49-F238E27FC236}">
                <a16:creationId xmlns:a16="http://schemas.microsoft.com/office/drawing/2014/main" id="{24819715-2997-464D-9268-E7DF2AC97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959" y="4096846"/>
            <a:ext cx="531250" cy="531250"/>
          </a:xfrm>
          <a:prstGeom prst="rect">
            <a:avLst/>
          </a:prstGeom>
        </p:spPr>
      </p:pic>
      <p:pic>
        <p:nvPicPr>
          <p:cNvPr id="81" name="Graphic 80" descr="Man">
            <a:extLst>
              <a:ext uri="{FF2B5EF4-FFF2-40B4-BE49-F238E27FC236}">
                <a16:creationId xmlns:a16="http://schemas.microsoft.com/office/drawing/2014/main" id="{CC66D081-E2D4-437E-A54A-183C67574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466" y="4096846"/>
            <a:ext cx="531250" cy="531250"/>
          </a:xfrm>
          <a:prstGeom prst="rect">
            <a:avLst/>
          </a:prstGeom>
        </p:spPr>
      </p:pic>
      <p:pic>
        <p:nvPicPr>
          <p:cNvPr id="82" name="Graphic 81" descr="Man">
            <a:extLst>
              <a:ext uri="{FF2B5EF4-FFF2-40B4-BE49-F238E27FC236}">
                <a16:creationId xmlns:a16="http://schemas.microsoft.com/office/drawing/2014/main" id="{5B71C25D-C788-4324-93A7-586C524CD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6973" y="4096846"/>
            <a:ext cx="531250" cy="531250"/>
          </a:xfrm>
          <a:prstGeom prst="rect">
            <a:avLst/>
          </a:prstGeom>
        </p:spPr>
      </p:pic>
      <p:pic>
        <p:nvPicPr>
          <p:cNvPr id="83" name="Graphic 82" descr="Man">
            <a:extLst>
              <a:ext uri="{FF2B5EF4-FFF2-40B4-BE49-F238E27FC236}">
                <a16:creationId xmlns:a16="http://schemas.microsoft.com/office/drawing/2014/main" id="{126EAD2F-9859-4BB8-9038-23B5CF965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4480" y="4096846"/>
            <a:ext cx="531250" cy="531250"/>
          </a:xfrm>
          <a:prstGeom prst="rect">
            <a:avLst/>
          </a:prstGeom>
        </p:spPr>
      </p:pic>
      <p:pic>
        <p:nvPicPr>
          <p:cNvPr id="84" name="Graphic 83" descr="Man">
            <a:extLst>
              <a:ext uri="{FF2B5EF4-FFF2-40B4-BE49-F238E27FC236}">
                <a16:creationId xmlns:a16="http://schemas.microsoft.com/office/drawing/2014/main" id="{B18038A9-22F7-4045-A8D5-9BFC02AA5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87" y="4096846"/>
            <a:ext cx="531250" cy="531250"/>
          </a:xfrm>
          <a:prstGeom prst="rect">
            <a:avLst/>
          </a:prstGeom>
        </p:spPr>
      </p:pic>
      <p:pic>
        <p:nvPicPr>
          <p:cNvPr id="85" name="Graphic 84" descr="Man">
            <a:extLst>
              <a:ext uri="{FF2B5EF4-FFF2-40B4-BE49-F238E27FC236}">
                <a16:creationId xmlns:a16="http://schemas.microsoft.com/office/drawing/2014/main" id="{9FB390CD-0BFB-4BEA-8826-B79A73B53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94" y="4096846"/>
            <a:ext cx="531250" cy="531250"/>
          </a:xfrm>
          <a:prstGeom prst="rect">
            <a:avLst/>
          </a:prstGeom>
        </p:spPr>
      </p:pic>
      <p:pic>
        <p:nvPicPr>
          <p:cNvPr id="86" name="Graphic 85" descr="Man">
            <a:extLst>
              <a:ext uri="{FF2B5EF4-FFF2-40B4-BE49-F238E27FC236}">
                <a16:creationId xmlns:a16="http://schemas.microsoft.com/office/drawing/2014/main" id="{B7C235F9-472A-4D74-BDAF-EF895BB7D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001" y="4096846"/>
            <a:ext cx="531250" cy="531250"/>
          </a:xfrm>
          <a:prstGeom prst="rect">
            <a:avLst/>
          </a:prstGeom>
        </p:spPr>
      </p:pic>
      <p:pic>
        <p:nvPicPr>
          <p:cNvPr id="87" name="Graphic 86" descr="Man">
            <a:extLst>
              <a:ext uri="{FF2B5EF4-FFF2-40B4-BE49-F238E27FC236}">
                <a16:creationId xmlns:a16="http://schemas.microsoft.com/office/drawing/2014/main" id="{2791E897-47D0-4CD6-B343-31173372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38" y="4667871"/>
            <a:ext cx="531250" cy="531250"/>
          </a:xfrm>
          <a:prstGeom prst="rect">
            <a:avLst/>
          </a:prstGeom>
        </p:spPr>
      </p:pic>
      <p:pic>
        <p:nvPicPr>
          <p:cNvPr id="88" name="Graphic 87" descr="Man">
            <a:extLst>
              <a:ext uri="{FF2B5EF4-FFF2-40B4-BE49-F238E27FC236}">
                <a16:creationId xmlns:a16="http://schemas.microsoft.com/office/drawing/2014/main" id="{76C1065B-ED52-408A-BBEF-6BC5EE921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45" y="4667871"/>
            <a:ext cx="531250" cy="531250"/>
          </a:xfrm>
          <a:prstGeom prst="rect">
            <a:avLst/>
          </a:prstGeom>
        </p:spPr>
      </p:pic>
      <p:pic>
        <p:nvPicPr>
          <p:cNvPr id="89" name="Graphic 88" descr="Man">
            <a:extLst>
              <a:ext uri="{FF2B5EF4-FFF2-40B4-BE49-F238E27FC236}">
                <a16:creationId xmlns:a16="http://schemas.microsoft.com/office/drawing/2014/main" id="{3D000CC0-72BC-402C-A2A6-232D1E58A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452" y="4667871"/>
            <a:ext cx="531250" cy="531250"/>
          </a:xfrm>
          <a:prstGeom prst="rect">
            <a:avLst/>
          </a:prstGeom>
        </p:spPr>
      </p:pic>
      <p:pic>
        <p:nvPicPr>
          <p:cNvPr id="90" name="Graphic 89" descr="Man">
            <a:extLst>
              <a:ext uri="{FF2B5EF4-FFF2-40B4-BE49-F238E27FC236}">
                <a16:creationId xmlns:a16="http://schemas.microsoft.com/office/drawing/2014/main" id="{383EA814-89D9-4E1C-AEF0-4BA1C1A28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959" y="4667871"/>
            <a:ext cx="531250" cy="531250"/>
          </a:xfrm>
          <a:prstGeom prst="rect">
            <a:avLst/>
          </a:prstGeom>
        </p:spPr>
      </p:pic>
      <p:pic>
        <p:nvPicPr>
          <p:cNvPr id="91" name="Graphic 90" descr="Man">
            <a:extLst>
              <a:ext uri="{FF2B5EF4-FFF2-40B4-BE49-F238E27FC236}">
                <a16:creationId xmlns:a16="http://schemas.microsoft.com/office/drawing/2014/main" id="{E8E2D522-83F0-4D0A-A7F4-F137EDD48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466" y="4667871"/>
            <a:ext cx="531250" cy="531250"/>
          </a:xfrm>
          <a:prstGeom prst="rect">
            <a:avLst/>
          </a:prstGeom>
        </p:spPr>
      </p:pic>
      <p:pic>
        <p:nvPicPr>
          <p:cNvPr id="92" name="Graphic 91" descr="Man">
            <a:extLst>
              <a:ext uri="{FF2B5EF4-FFF2-40B4-BE49-F238E27FC236}">
                <a16:creationId xmlns:a16="http://schemas.microsoft.com/office/drawing/2014/main" id="{34FD1F2F-E812-4C00-9ACD-B719029AB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6973" y="4667871"/>
            <a:ext cx="531250" cy="531250"/>
          </a:xfrm>
          <a:prstGeom prst="rect">
            <a:avLst/>
          </a:prstGeom>
        </p:spPr>
      </p:pic>
      <p:pic>
        <p:nvPicPr>
          <p:cNvPr id="93" name="Graphic 92" descr="Man">
            <a:extLst>
              <a:ext uri="{FF2B5EF4-FFF2-40B4-BE49-F238E27FC236}">
                <a16:creationId xmlns:a16="http://schemas.microsoft.com/office/drawing/2014/main" id="{59B633E6-EDDB-46E2-B2AF-06DF958DE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4480" y="4667871"/>
            <a:ext cx="531250" cy="531250"/>
          </a:xfrm>
          <a:prstGeom prst="rect">
            <a:avLst/>
          </a:prstGeom>
        </p:spPr>
      </p:pic>
      <p:pic>
        <p:nvPicPr>
          <p:cNvPr id="94" name="Graphic 93" descr="Man">
            <a:extLst>
              <a:ext uri="{FF2B5EF4-FFF2-40B4-BE49-F238E27FC236}">
                <a16:creationId xmlns:a16="http://schemas.microsoft.com/office/drawing/2014/main" id="{042D3FB1-D918-4783-B4EE-B1008A89D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87" y="4667871"/>
            <a:ext cx="531250" cy="531250"/>
          </a:xfrm>
          <a:prstGeom prst="rect">
            <a:avLst/>
          </a:prstGeom>
        </p:spPr>
      </p:pic>
      <p:pic>
        <p:nvPicPr>
          <p:cNvPr id="95" name="Graphic 94" descr="Man">
            <a:extLst>
              <a:ext uri="{FF2B5EF4-FFF2-40B4-BE49-F238E27FC236}">
                <a16:creationId xmlns:a16="http://schemas.microsoft.com/office/drawing/2014/main" id="{DBE26311-5395-42F7-9181-B61D660E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94" y="4667871"/>
            <a:ext cx="531250" cy="531250"/>
          </a:xfrm>
          <a:prstGeom prst="rect">
            <a:avLst/>
          </a:prstGeom>
        </p:spPr>
      </p:pic>
      <p:pic>
        <p:nvPicPr>
          <p:cNvPr id="96" name="Graphic 95" descr="Man">
            <a:extLst>
              <a:ext uri="{FF2B5EF4-FFF2-40B4-BE49-F238E27FC236}">
                <a16:creationId xmlns:a16="http://schemas.microsoft.com/office/drawing/2014/main" id="{006CC308-BD6B-421C-9613-7CD9DAE53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001" y="4667871"/>
            <a:ext cx="531250" cy="531250"/>
          </a:xfrm>
          <a:prstGeom prst="rect">
            <a:avLst/>
          </a:prstGeom>
        </p:spPr>
      </p:pic>
      <p:pic>
        <p:nvPicPr>
          <p:cNvPr id="97" name="Graphic 96" descr="Man">
            <a:extLst>
              <a:ext uri="{FF2B5EF4-FFF2-40B4-BE49-F238E27FC236}">
                <a16:creationId xmlns:a16="http://schemas.microsoft.com/office/drawing/2014/main" id="{1C20D893-8ECB-4F1F-8148-1EE3946C6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438" y="5238896"/>
            <a:ext cx="531250" cy="531250"/>
          </a:xfrm>
          <a:prstGeom prst="rect">
            <a:avLst/>
          </a:prstGeom>
        </p:spPr>
      </p:pic>
      <p:pic>
        <p:nvPicPr>
          <p:cNvPr id="98" name="Graphic 97" descr="Man">
            <a:extLst>
              <a:ext uri="{FF2B5EF4-FFF2-40B4-BE49-F238E27FC236}">
                <a16:creationId xmlns:a16="http://schemas.microsoft.com/office/drawing/2014/main" id="{E5D75EB2-12DC-4DD8-B647-B15288109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45" y="5238896"/>
            <a:ext cx="531250" cy="531250"/>
          </a:xfrm>
          <a:prstGeom prst="rect">
            <a:avLst/>
          </a:prstGeom>
        </p:spPr>
      </p:pic>
      <p:pic>
        <p:nvPicPr>
          <p:cNvPr id="99" name="Graphic 98" descr="Man">
            <a:extLst>
              <a:ext uri="{FF2B5EF4-FFF2-40B4-BE49-F238E27FC236}">
                <a16:creationId xmlns:a16="http://schemas.microsoft.com/office/drawing/2014/main" id="{60518675-45C5-47F2-8902-5F73F579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452" y="5238896"/>
            <a:ext cx="531250" cy="531250"/>
          </a:xfrm>
          <a:prstGeom prst="rect">
            <a:avLst/>
          </a:prstGeom>
        </p:spPr>
      </p:pic>
      <p:pic>
        <p:nvPicPr>
          <p:cNvPr id="100" name="Graphic 99" descr="Man">
            <a:extLst>
              <a:ext uri="{FF2B5EF4-FFF2-40B4-BE49-F238E27FC236}">
                <a16:creationId xmlns:a16="http://schemas.microsoft.com/office/drawing/2014/main" id="{071A101E-299B-4993-A942-067B978C1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959" y="5238896"/>
            <a:ext cx="531250" cy="531250"/>
          </a:xfrm>
          <a:prstGeom prst="rect">
            <a:avLst/>
          </a:prstGeom>
        </p:spPr>
      </p:pic>
      <p:pic>
        <p:nvPicPr>
          <p:cNvPr id="101" name="Graphic 100" descr="Man">
            <a:extLst>
              <a:ext uri="{FF2B5EF4-FFF2-40B4-BE49-F238E27FC236}">
                <a16:creationId xmlns:a16="http://schemas.microsoft.com/office/drawing/2014/main" id="{5F40DAB3-020B-4004-B0F2-E9B479EF0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466" y="5238896"/>
            <a:ext cx="531250" cy="531250"/>
          </a:xfrm>
          <a:prstGeom prst="rect">
            <a:avLst/>
          </a:prstGeom>
        </p:spPr>
      </p:pic>
      <p:pic>
        <p:nvPicPr>
          <p:cNvPr id="102" name="Graphic 101" descr="Man">
            <a:extLst>
              <a:ext uri="{FF2B5EF4-FFF2-40B4-BE49-F238E27FC236}">
                <a16:creationId xmlns:a16="http://schemas.microsoft.com/office/drawing/2014/main" id="{0E1AF23C-844F-453B-A35B-787FD4016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6973" y="5238896"/>
            <a:ext cx="531250" cy="531250"/>
          </a:xfrm>
          <a:prstGeom prst="rect">
            <a:avLst/>
          </a:prstGeom>
        </p:spPr>
      </p:pic>
      <p:pic>
        <p:nvPicPr>
          <p:cNvPr id="103" name="Graphic 102" descr="Man">
            <a:extLst>
              <a:ext uri="{FF2B5EF4-FFF2-40B4-BE49-F238E27FC236}">
                <a16:creationId xmlns:a16="http://schemas.microsoft.com/office/drawing/2014/main" id="{FDAB683D-1C1E-4932-B910-D6B74AC24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4480" y="5238896"/>
            <a:ext cx="531250" cy="531250"/>
          </a:xfrm>
          <a:prstGeom prst="rect">
            <a:avLst/>
          </a:prstGeom>
        </p:spPr>
      </p:pic>
      <p:pic>
        <p:nvPicPr>
          <p:cNvPr id="104" name="Graphic 103" descr="Man">
            <a:extLst>
              <a:ext uri="{FF2B5EF4-FFF2-40B4-BE49-F238E27FC236}">
                <a16:creationId xmlns:a16="http://schemas.microsoft.com/office/drawing/2014/main" id="{C4E055A1-1BF9-44AB-A1CF-AACAE02CF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87" y="5238896"/>
            <a:ext cx="531250" cy="531250"/>
          </a:xfrm>
          <a:prstGeom prst="rect">
            <a:avLst/>
          </a:prstGeom>
        </p:spPr>
      </p:pic>
      <p:pic>
        <p:nvPicPr>
          <p:cNvPr id="105" name="Graphic 104" descr="Man">
            <a:extLst>
              <a:ext uri="{FF2B5EF4-FFF2-40B4-BE49-F238E27FC236}">
                <a16:creationId xmlns:a16="http://schemas.microsoft.com/office/drawing/2014/main" id="{1E8252F5-48F4-4DF8-9560-C8F4ACEEB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9494" y="5238896"/>
            <a:ext cx="531250" cy="531250"/>
          </a:xfrm>
          <a:prstGeom prst="rect">
            <a:avLst/>
          </a:prstGeom>
        </p:spPr>
      </p:pic>
      <p:pic>
        <p:nvPicPr>
          <p:cNvPr id="106" name="Graphic 105" descr="Man">
            <a:extLst>
              <a:ext uri="{FF2B5EF4-FFF2-40B4-BE49-F238E27FC236}">
                <a16:creationId xmlns:a16="http://schemas.microsoft.com/office/drawing/2014/main" id="{9E9B59C7-430F-4990-8442-9CF71C8E5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7001" y="5238896"/>
            <a:ext cx="531250" cy="53125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F428352D-EEF5-460A-B54B-E616DDD2FED4}"/>
              </a:ext>
            </a:extLst>
          </p:cNvPr>
          <p:cNvSpPr txBox="1"/>
          <p:nvPr/>
        </p:nvSpPr>
        <p:spPr>
          <a:xfrm>
            <a:off x="4555531" y="-957825"/>
            <a:ext cx="20918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rgbClr val="EA0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100,000</a:t>
            </a:r>
          </a:p>
        </p:txBody>
      </p:sp>
      <p:pic>
        <p:nvPicPr>
          <p:cNvPr id="108" name="Picture 107" descr="A close up of a map&#10;&#10;Description automatically generated">
            <a:extLst>
              <a:ext uri="{FF2B5EF4-FFF2-40B4-BE49-F238E27FC236}">
                <a16:creationId xmlns:a16="http://schemas.microsoft.com/office/drawing/2014/main" id="{7F429F55-1D83-4BD2-83E3-FA72232C0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066" y="1216289"/>
            <a:ext cx="6812250" cy="5378270"/>
          </a:xfrm>
          <a:prstGeom prst="rect">
            <a:avLst/>
          </a:prstGeom>
        </p:spPr>
      </p:pic>
      <p:pic>
        <p:nvPicPr>
          <p:cNvPr id="109" name="Graphic 108" descr="Man">
            <a:extLst>
              <a:ext uri="{FF2B5EF4-FFF2-40B4-BE49-F238E27FC236}">
                <a16:creationId xmlns:a16="http://schemas.microsoft.com/office/drawing/2014/main" id="{3E53D3CE-B0B9-4D50-8E7C-014779EE6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193" y="5809921"/>
            <a:ext cx="531250" cy="531250"/>
          </a:xfrm>
          <a:prstGeom prst="rect">
            <a:avLst/>
          </a:prstGeom>
        </p:spPr>
      </p:pic>
      <p:pic>
        <p:nvPicPr>
          <p:cNvPr id="110" name="Graphic 109" descr="Man">
            <a:extLst>
              <a:ext uri="{FF2B5EF4-FFF2-40B4-BE49-F238E27FC236}">
                <a16:creationId xmlns:a16="http://schemas.microsoft.com/office/drawing/2014/main" id="{55019978-1AA6-441B-9CEE-FB042FDA0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700" y="5809921"/>
            <a:ext cx="531250" cy="531250"/>
          </a:xfrm>
          <a:prstGeom prst="rect">
            <a:avLst/>
          </a:prstGeom>
        </p:spPr>
      </p:pic>
      <p:pic>
        <p:nvPicPr>
          <p:cNvPr id="111" name="Graphic 110" descr="Man">
            <a:extLst>
              <a:ext uri="{FF2B5EF4-FFF2-40B4-BE49-F238E27FC236}">
                <a16:creationId xmlns:a16="http://schemas.microsoft.com/office/drawing/2014/main" id="{71A6FF11-418C-4E31-82FF-3680917B9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8207" y="5809921"/>
            <a:ext cx="531250" cy="531250"/>
          </a:xfrm>
          <a:prstGeom prst="rect">
            <a:avLst/>
          </a:prstGeom>
        </p:spPr>
      </p:pic>
      <p:pic>
        <p:nvPicPr>
          <p:cNvPr id="112" name="Graphic 111" descr="Man">
            <a:extLst>
              <a:ext uri="{FF2B5EF4-FFF2-40B4-BE49-F238E27FC236}">
                <a16:creationId xmlns:a16="http://schemas.microsoft.com/office/drawing/2014/main" id="{9B22A825-5E82-4BE9-9BB3-B05A8BE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5714" y="5809921"/>
            <a:ext cx="531250" cy="531250"/>
          </a:xfrm>
          <a:prstGeom prst="rect">
            <a:avLst/>
          </a:prstGeom>
        </p:spPr>
      </p:pic>
      <p:pic>
        <p:nvPicPr>
          <p:cNvPr id="113" name="Graphic 112" descr="Man">
            <a:extLst>
              <a:ext uri="{FF2B5EF4-FFF2-40B4-BE49-F238E27FC236}">
                <a16:creationId xmlns:a16="http://schemas.microsoft.com/office/drawing/2014/main" id="{F2394ECA-5336-4777-B696-D1FF93DF5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3221" y="5809921"/>
            <a:ext cx="531250" cy="531250"/>
          </a:xfrm>
          <a:prstGeom prst="rect">
            <a:avLst/>
          </a:prstGeom>
        </p:spPr>
      </p:pic>
      <p:pic>
        <p:nvPicPr>
          <p:cNvPr id="114" name="Graphic 113" descr="Man">
            <a:extLst>
              <a:ext uri="{FF2B5EF4-FFF2-40B4-BE49-F238E27FC236}">
                <a16:creationId xmlns:a16="http://schemas.microsoft.com/office/drawing/2014/main" id="{66AE3884-DB7D-4D0B-B3C0-C0BB44CCB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0728" y="5809921"/>
            <a:ext cx="531250" cy="531250"/>
          </a:xfrm>
          <a:prstGeom prst="rect">
            <a:avLst/>
          </a:prstGeom>
        </p:spPr>
      </p:pic>
      <p:pic>
        <p:nvPicPr>
          <p:cNvPr id="115" name="Graphic 114" descr="Man">
            <a:extLst>
              <a:ext uri="{FF2B5EF4-FFF2-40B4-BE49-F238E27FC236}">
                <a16:creationId xmlns:a16="http://schemas.microsoft.com/office/drawing/2014/main" id="{01CFB3F1-94F5-43B4-9785-8540DB57D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8235" y="5809921"/>
            <a:ext cx="531250" cy="53125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A35916C7-5AAA-4C95-A644-42FAFB5C1328}"/>
              </a:ext>
            </a:extLst>
          </p:cNvPr>
          <p:cNvSpPr txBox="1"/>
          <p:nvPr/>
        </p:nvSpPr>
        <p:spPr>
          <a:xfrm>
            <a:off x="4004128" y="3457074"/>
            <a:ext cx="20918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500" b="1" dirty="0">
                <a:solidFill>
                  <a:srgbClr val="EA0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F132780-0935-45D8-849B-03DD6CAE2CAA}"/>
              </a:ext>
            </a:extLst>
          </p:cNvPr>
          <p:cNvSpPr txBox="1"/>
          <p:nvPr/>
        </p:nvSpPr>
        <p:spPr>
          <a:xfrm>
            <a:off x="1396538" y="6341171"/>
            <a:ext cx="23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A0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8.6m </a:t>
            </a:r>
            <a:r>
              <a:rPr lang="en-GB" sz="2400" b="1" u="sng" dirty="0">
                <a:solidFill>
                  <a:srgbClr val="EA04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en-GB" sz="2400" b="1" dirty="0">
              <a:solidFill>
                <a:srgbClr val="EA04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8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16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96837755-5201-4139-950C-2AC00E80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and Social Care Overview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EBD6A5-85C0-42BE-B6BB-9E24847E8C79}"/>
              </a:ext>
            </a:extLst>
          </p:cNvPr>
          <p:cNvGrpSpPr/>
          <p:nvPr/>
        </p:nvGrpSpPr>
        <p:grpSpPr>
          <a:xfrm>
            <a:off x="300567" y="1349513"/>
            <a:ext cx="2478657" cy="672288"/>
            <a:chOff x="609599" y="1505881"/>
            <a:chExt cx="2478657" cy="6722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4AA985-D7A7-41C2-93E5-6555FF2100EC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Challenges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4614994-B165-41F5-A198-227879606F02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D604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C6318E-FB4D-4FE7-9780-CB799827292D}"/>
              </a:ext>
            </a:extLst>
          </p:cNvPr>
          <p:cNvGrpSpPr/>
          <p:nvPr/>
        </p:nvGrpSpPr>
        <p:grpSpPr>
          <a:xfrm>
            <a:off x="5991004" y="1342736"/>
            <a:ext cx="2478657" cy="672288"/>
            <a:chOff x="609599" y="1505881"/>
            <a:chExt cx="2478657" cy="6722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84D47C2-D36C-4A8A-A562-5516FDB24E81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Way Forward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B4ADE6-027E-4723-93A6-253565D46863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772065-A26F-4805-88E6-C6C9EBC21DC4}"/>
              </a:ext>
            </a:extLst>
          </p:cNvPr>
          <p:cNvGrpSpPr/>
          <p:nvPr/>
        </p:nvGrpSpPr>
        <p:grpSpPr>
          <a:xfrm>
            <a:off x="2816754" y="1227101"/>
            <a:ext cx="2972726" cy="1649081"/>
            <a:chOff x="3939077" y="1190048"/>
            <a:chExt cx="2972726" cy="2222283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CAC66D4B-8A1B-407E-BA83-4F9DD483CB87}"/>
                </a:ext>
              </a:extLst>
            </p:cNvPr>
            <p:cNvSpPr/>
            <p:nvPr/>
          </p:nvSpPr>
          <p:spPr>
            <a:xfrm rot="10800000">
              <a:off x="3939077" y="1317173"/>
              <a:ext cx="2971387" cy="20951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B5AC442-4103-4572-A5D4-ACB8D496DEA7}"/>
                </a:ext>
              </a:extLst>
            </p:cNvPr>
            <p:cNvSpPr txBox="1"/>
            <p:nvPr/>
          </p:nvSpPr>
          <p:spPr>
            <a:xfrm>
              <a:off x="3969820" y="1190048"/>
              <a:ext cx="2941983" cy="128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Centralised approach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60D6BCED-ABA3-41BD-A509-FEDF92CB6B67}"/>
              </a:ext>
            </a:extLst>
          </p:cNvPr>
          <p:cNvSpPr/>
          <p:nvPr/>
        </p:nvSpPr>
        <p:spPr>
          <a:xfrm>
            <a:off x="300567" y="242618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rial"/>
                <a:cs typeface="Arial"/>
              </a:rPr>
              <a:t>Money and demand</a:t>
            </a:r>
            <a:endParaRPr lang="en-US" sz="24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09E37B8-B405-432C-8EA4-11C8C080184F}"/>
              </a:ext>
            </a:extLst>
          </p:cNvPr>
          <p:cNvSpPr/>
          <p:nvPr/>
        </p:nvSpPr>
        <p:spPr>
          <a:xfrm>
            <a:off x="300567" y="385682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400" b="1" dirty="0">
                <a:latin typeface="Arial"/>
                <a:cs typeface="Arial"/>
              </a:rPr>
              <a:t>Prevention</a:t>
            </a:r>
            <a:endParaRPr lang="en-GB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6759DB3-FEEC-41DF-8AA0-5018B2BFD181}"/>
              </a:ext>
            </a:extLst>
          </p:cNvPr>
          <p:cNvSpPr/>
          <p:nvPr/>
        </p:nvSpPr>
        <p:spPr>
          <a:xfrm>
            <a:off x="5990986" y="3856822"/>
            <a:ext cx="2607568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Arial"/>
                <a:cs typeface="Arial"/>
              </a:rPr>
              <a:t>Age friendly communities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8B596DA-F62A-4983-842C-106F2694B253}"/>
              </a:ext>
            </a:extLst>
          </p:cNvPr>
          <p:cNvSpPr/>
          <p:nvPr/>
        </p:nvSpPr>
        <p:spPr>
          <a:xfrm>
            <a:off x="5990989" y="2426182"/>
            <a:ext cx="2607565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latin typeface="Arial"/>
                <a:cs typeface="Arial"/>
              </a:rPr>
              <a:t>Integrated Systems</a:t>
            </a:r>
            <a:endParaRPr lang="en-US" sz="2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E802E6-B871-47DE-9A2B-9ECCB9F0A998}"/>
              </a:ext>
            </a:extLst>
          </p:cNvPr>
          <p:cNvGrpSpPr/>
          <p:nvPr/>
        </p:nvGrpSpPr>
        <p:grpSpPr>
          <a:xfrm>
            <a:off x="3145778" y="2713845"/>
            <a:ext cx="2478654" cy="3430282"/>
            <a:chOff x="3352800" y="2701534"/>
            <a:chExt cx="2743200" cy="377026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EDEAE1-80E6-40DC-813E-4DAA6EB6FA56}"/>
                </a:ext>
              </a:extLst>
            </p:cNvPr>
            <p:cNvSpPr/>
            <p:nvPr/>
          </p:nvSpPr>
          <p:spPr>
            <a:xfrm>
              <a:off x="3352800" y="3561347"/>
              <a:ext cx="2743200" cy="26148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00" i="1" dirty="0"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B01840-1089-41AA-AE60-B9D96005A140}"/>
                </a:ext>
              </a:extLst>
            </p:cNvPr>
            <p:cNvSpPr txBox="1"/>
            <p:nvPr/>
          </p:nvSpPr>
          <p:spPr>
            <a:xfrm>
              <a:off x="3898167" y="2701534"/>
              <a:ext cx="1556084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900" dirty="0">
                  <a:solidFill>
                    <a:schemeClr val="bg1"/>
                  </a:solidFill>
                  <a:latin typeface="Algerian" panose="04020705040A02060702" pitchFamily="8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2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6C2A31-87F4-407F-8D10-FDE75C4B07F7}"/>
              </a:ext>
            </a:extLst>
          </p:cNvPr>
          <p:cNvSpPr/>
          <p:nvPr/>
        </p:nvSpPr>
        <p:spPr>
          <a:xfrm>
            <a:off x="300566" y="263440"/>
            <a:ext cx="10228095" cy="824261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Age friendly communities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8C712B-FFA9-49AA-8E27-54DC79EBC8D0}"/>
              </a:ext>
            </a:extLst>
          </p:cNvPr>
          <p:cNvSpPr/>
          <p:nvPr/>
        </p:nvSpPr>
        <p:spPr>
          <a:xfrm>
            <a:off x="394742" y="3117622"/>
            <a:ext cx="5771214" cy="335701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Rethinking housing, transport, and other services with the ageing population in mind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1A6695-13EC-4310-8844-8BCC3E5F255A}"/>
              </a:ext>
            </a:extLst>
          </p:cNvPr>
          <p:cNvSpPr/>
          <p:nvPr/>
        </p:nvSpPr>
        <p:spPr>
          <a:xfrm>
            <a:off x="394742" y="1481320"/>
            <a:ext cx="5771213" cy="136260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30% increase in people over 65 by 2039 in Salford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42775B2D-F277-49CE-BDE1-40B000AB4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29" y="1280274"/>
            <a:ext cx="5333333" cy="5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96837755-5201-4139-950C-2AC00E80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and Social Care Overview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3AB5FA9-FC24-49F4-BCF8-49E2160E9F28}"/>
              </a:ext>
            </a:extLst>
          </p:cNvPr>
          <p:cNvGrpSpPr/>
          <p:nvPr/>
        </p:nvGrpSpPr>
        <p:grpSpPr>
          <a:xfrm>
            <a:off x="300567" y="1349513"/>
            <a:ext cx="2478657" cy="672288"/>
            <a:chOff x="609599" y="1505881"/>
            <a:chExt cx="2478657" cy="6722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CF97D2-1DAF-48FC-9CF2-5E9603745923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Challenges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3F236A7-3836-4E79-BEAA-E921479FDE1C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D604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2F1DC8-7220-4C29-A267-480B80047303}"/>
              </a:ext>
            </a:extLst>
          </p:cNvPr>
          <p:cNvGrpSpPr/>
          <p:nvPr/>
        </p:nvGrpSpPr>
        <p:grpSpPr>
          <a:xfrm>
            <a:off x="5991004" y="1342736"/>
            <a:ext cx="2478657" cy="672288"/>
            <a:chOff x="609599" y="1505881"/>
            <a:chExt cx="2478657" cy="6722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6EB148-A469-44D6-A123-5ADB450C4F5F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Way Forward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DFB4FD4-7225-402D-90A7-55CC083DA54D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D09E07-11D7-4916-9D65-763765839D07}"/>
              </a:ext>
            </a:extLst>
          </p:cNvPr>
          <p:cNvGrpSpPr/>
          <p:nvPr/>
        </p:nvGrpSpPr>
        <p:grpSpPr>
          <a:xfrm>
            <a:off x="2816754" y="1227101"/>
            <a:ext cx="2972726" cy="1649081"/>
            <a:chOff x="3939077" y="1190048"/>
            <a:chExt cx="2972726" cy="2222283"/>
          </a:xfrm>
        </p:grpSpPr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49AFB73C-72DD-4DC6-80F0-1ECCA011A9E8}"/>
                </a:ext>
              </a:extLst>
            </p:cNvPr>
            <p:cNvSpPr/>
            <p:nvPr/>
          </p:nvSpPr>
          <p:spPr>
            <a:xfrm rot="10800000">
              <a:off x="3939077" y="1317173"/>
              <a:ext cx="2971387" cy="20951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FEF06B-931A-4AE8-B3DF-0BDA693AE193}"/>
                </a:ext>
              </a:extLst>
            </p:cNvPr>
            <p:cNvSpPr txBox="1"/>
            <p:nvPr/>
          </p:nvSpPr>
          <p:spPr>
            <a:xfrm>
              <a:off x="3969820" y="1190048"/>
              <a:ext cx="2941983" cy="128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Centralised approach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1CF94E64-2868-4863-AFD0-5C92587D46C7}"/>
              </a:ext>
            </a:extLst>
          </p:cNvPr>
          <p:cNvSpPr/>
          <p:nvPr/>
        </p:nvSpPr>
        <p:spPr>
          <a:xfrm>
            <a:off x="300567" y="242618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rial"/>
                <a:cs typeface="Arial"/>
              </a:rPr>
              <a:t>Money and demand</a:t>
            </a:r>
            <a:endParaRPr lang="en-US" sz="24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BDBE29D-F336-44AB-BC51-EAAE0B9D082F}"/>
              </a:ext>
            </a:extLst>
          </p:cNvPr>
          <p:cNvSpPr/>
          <p:nvPr/>
        </p:nvSpPr>
        <p:spPr>
          <a:xfrm>
            <a:off x="300567" y="385682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400" b="1" dirty="0">
                <a:latin typeface="Arial"/>
                <a:cs typeface="Arial"/>
              </a:rPr>
              <a:t>Prevention</a:t>
            </a:r>
            <a:endParaRPr lang="en-GB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17A8DBF-5545-4A5B-B173-7470406955AB}"/>
              </a:ext>
            </a:extLst>
          </p:cNvPr>
          <p:cNvSpPr/>
          <p:nvPr/>
        </p:nvSpPr>
        <p:spPr>
          <a:xfrm>
            <a:off x="5990986" y="3856822"/>
            <a:ext cx="2607568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Arial"/>
                <a:cs typeface="Arial"/>
              </a:rPr>
              <a:t>Age friendly communities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84BE8D1-1D2E-4368-8B1D-7E719B42ECB3}"/>
              </a:ext>
            </a:extLst>
          </p:cNvPr>
          <p:cNvSpPr/>
          <p:nvPr/>
        </p:nvSpPr>
        <p:spPr>
          <a:xfrm>
            <a:off x="5990989" y="2426182"/>
            <a:ext cx="2607565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latin typeface="Arial"/>
                <a:cs typeface="Arial"/>
              </a:rPr>
              <a:t>Integrated Systems</a:t>
            </a:r>
            <a:endParaRPr lang="en-US" sz="28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18E949-E58F-431D-A3C8-DFE6ABD803ED}"/>
              </a:ext>
            </a:extLst>
          </p:cNvPr>
          <p:cNvSpPr/>
          <p:nvPr/>
        </p:nvSpPr>
        <p:spPr>
          <a:xfrm>
            <a:off x="300567" y="528746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latin typeface="Arial"/>
                <a:cs typeface="Arial"/>
              </a:rPr>
              <a:t>Workforce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4D55AF-15D0-496F-97CB-FC2C0371CB46}"/>
              </a:ext>
            </a:extLst>
          </p:cNvPr>
          <p:cNvGrpSpPr/>
          <p:nvPr/>
        </p:nvGrpSpPr>
        <p:grpSpPr>
          <a:xfrm>
            <a:off x="3145778" y="2713845"/>
            <a:ext cx="2478654" cy="3430282"/>
            <a:chOff x="3352800" y="2701534"/>
            <a:chExt cx="2743200" cy="377026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65F205-F9AC-41BF-89E3-87FF1E9240AF}"/>
                </a:ext>
              </a:extLst>
            </p:cNvPr>
            <p:cNvSpPr/>
            <p:nvPr/>
          </p:nvSpPr>
          <p:spPr>
            <a:xfrm>
              <a:off x="3352800" y="3561347"/>
              <a:ext cx="2743200" cy="26148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00" i="1" dirty="0"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D67235-3577-4A0D-A7DD-6FFBF74BB3C5}"/>
                </a:ext>
              </a:extLst>
            </p:cNvPr>
            <p:cNvSpPr txBox="1"/>
            <p:nvPr/>
          </p:nvSpPr>
          <p:spPr>
            <a:xfrm>
              <a:off x="3898167" y="2701534"/>
              <a:ext cx="1556084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900" dirty="0">
                  <a:solidFill>
                    <a:schemeClr val="bg1"/>
                  </a:solidFill>
                  <a:latin typeface="Algerian" panose="04020705040A02060702" pitchFamily="8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9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aph on GPs">
            <a:extLst>
              <a:ext uri="{FF2B5EF4-FFF2-40B4-BE49-F238E27FC236}">
                <a16:creationId xmlns:a16="http://schemas.microsoft.com/office/drawing/2014/main" id="{FB62ED06-7A83-409C-BA59-0BA6779B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9" y="1706536"/>
            <a:ext cx="5943600" cy="4171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A77AF0-CB62-4378-B58E-AE6922E27694}"/>
              </a:ext>
            </a:extLst>
          </p:cNvPr>
          <p:cNvSpPr/>
          <p:nvPr/>
        </p:nvSpPr>
        <p:spPr>
          <a:xfrm>
            <a:off x="304800" y="263441"/>
            <a:ext cx="10223863" cy="79886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Workforce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Graph on nurses">
            <a:extLst>
              <a:ext uri="{FF2B5EF4-FFF2-40B4-BE49-F238E27FC236}">
                <a16:creationId xmlns:a16="http://schemas.microsoft.com/office/drawing/2014/main" id="{B976281C-62E3-421F-9A03-2715BC2A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06536"/>
            <a:ext cx="5943600" cy="4171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7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A77AF0-CB62-4378-B58E-AE6922E27694}"/>
              </a:ext>
            </a:extLst>
          </p:cNvPr>
          <p:cNvSpPr/>
          <p:nvPr/>
        </p:nvSpPr>
        <p:spPr>
          <a:xfrm>
            <a:off x="304800" y="263441"/>
            <a:ext cx="10223863" cy="79886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Workforce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2086EF-7CB0-4294-B325-949411B32811}"/>
              </a:ext>
            </a:extLst>
          </p:cNvPr>
          <p:cNvSpPr/>
          <p:nvPr/>
        </p:nvSpPr>
        <p:spPr>
          <a:xfrm>
            <a:off x="208547" y="1603449"/>
            <a:ext cx="5452999" cy="4701098"/>
          </a:xfrm>
          <a:prstGeom prst="rect">
            <a:avLst/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NHS workforce gap will grow to 250,000 over the next decade</a:t>
            </a:r>
            <a:endParaRPr lang="en-GB" sz="19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A193B5-C207-468F-B461-A58BD2325520}"/>
              </a:ext>
            </a:extLst>
          </p:cNvPr>
          <p:cNvSpPr/>
          <p:nvPr/>
        </p:nvSpPr>
        <p:spPr>
          <a:xfrm>
            <a:off x="5967662" y="1603449"/>
            <a:ext cx="6063916" cy="4701098"/>
          </a:xfrm>
          <a:prstGeom prst="rect">
            <a:avLst/>
          </a:prstGeom>
          <a:solidFill>
            <a:srgbClr val="D60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5400" b="1" dirty="0">
                <a:latin typeface="Arial"/>
                <a:cs typeface="Arial"/>
              </a:rPr>
              <a:t>400,000 social care workforce shortage predicted by 2028</a:t>
            </a:r>
            <a:endParaRPr lang="en-GB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96837755-5201-4139-950C-2AC00E80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and Social Care Overview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A0E967-E692-44F9-99BE-9B5E7E757A29}"/>
              </a:ext>
            </a:extLst>
          </p:cNvPr>
          <p:cNvGrpSpPr/>
          <p:nvPr/>
        </p:nvGrpSpPr>
        <p:grpSpPr>
          <a:xfrm>
            <a:off x="300567" y="1349513"/>
            <a:ext cx="2478657" cy="672288"/>
            <a:chOff x="609599" y="1505881"/>
            <a:chExt cx="2478657" cy="6722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C3CEF1A-1FA9-408D-AF4B-E58BFA5C9DE7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Challenges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8FC7BC9-A3A9-4D93-9689-54E70C70A794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D604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A38E45-5720-49A0-9AA6-C2D9EEB81865}"/>
              </a:ext>
            </a:extLst>
          </p:cNvPr>
          <p:cNvGrpSpPr/>
          <p:nvPr/>
        </p:nvGrpSpPr>
        <p:grpSpPr>
          <a:xfrm>
            <a:off x="5991004" y="1342736"/>
            <a:ext cx="2478657" cy="672288"/>
            <a:chOff x="609599" y="1505881"/>
            <a:chExt cx="2478657" cy="67228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BD16446-F91A-4345-A001-484EF45ECC13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Way Forward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13176D-0592-4126-A37D-A1976570D743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BD380B-CDA4-4B4A-A314-4F7D47B73CC3}"/>
              </a:ext>
            </a:extLst>
          </p:cNvPr>
          <p:cNvGrpSpPr/>
          <p:nvPr/>
        </p:nvGrpSpPr>
        <p:grpSpPr>
          <a:xfrm>
            <a:off x="2816754" y="1227101"/>
            <a:ext cx="2972726" cy="1649081"/>
            <a:chOff x="3939077" y="1190048"/>
            <a:chExt cx="2972726" cy="2222283"/>
          </a:xfrm>
        </p:grpSpPr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E13E1FAC-447C-4CED-B5B8-06A1BA22D741}"/>
                </a:ext>
              </a:extLst>
            </p:cNvPr>
            <p:cNvSpPr/>
            <p:nvPr/>
          </p:nvSpPr>
          <p:spPr>
            <a:xfrm rot="10800000">
              <a:off x="3939077" y="1317173"/>
              <a:ext cx="2971387" cy="20951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9EE6ABD-72E3-483A-BED8-65385CEE0C28}"/>
                </a:ext>
              </a:extLst>
            </p:cNvPr>
            <p:cNvSpPr txBox="1"/>
            <p:nvPr/>
          </p:nvSpPr>
          <p:spPr>
            <a:xfrm>
              <a:off x="3969820" y="1190048"/>
              <a:ext cx="2941983" cy="128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Centralised approach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AA5B5991-FD41-4EB3-AA44-DDDFEE9C2FDE}"/>
              </a:ext>
            </a:extLst>
          </p:cNvPr>
          <p:cNvSpPr/>
          <p:nvPr/>
        </p:nvSpPr>
        <p:spPr>
          <a:xfrm>
            <a:off x="300567" y="242618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rial"/>
                <a:cs typeface="Arial"/>
              </a:rPr>
              <a:t>Money and demand</a:t>
            </a:r>
            <a:endParaRPr lang="en-US" sz="24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83C7FA3-8CD2-4CE9-B2EE-F76DC864DB4E}"/>
              </a:ext>
            </a:extLst>
          </p:cNvPr>
          <p:cNvSpPr/>
          <p:nvPr/>
        </p:nvSpPr>
        <p:spPr>
          <a:xfrm>
            <a:off x="300567" y="385682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400" b="1" dirty="0">
                <a:latin typeface="Arial"/>
                <a:cs typeface="Arial"/>
              </a:rPr>
              <a:t>Prevention</a:t>
            </a:r>
            <a:endParaRPr lang="en-GB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CCDCF16-9B8F-44E0-9556-41B3665956F6}"/>
              </a:ext>
            </a:extLst>
          </p:cNvPr>
          <p:cNvSpPr/>
          <p:nvPr/>
        </p:nvSpPr>
        <p:spPr>
          <a:xfrm>
            <a:off x="5990986" y="3856822"/>
            <a:ext cx="2607568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Arial"/>
                <a:cs typeface="Arial"/>
              </a:rPr>
              <a:t>Age friendly communities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151E029-B0B7-4B7E-8253-399C50949977}"/>
              </a:ext>
            </a:extLst>
          </p:cNvPr>
          <p:cNvSpPr/>
          <p:nvPr/>
        </p:nvSpPr>
        <p:spPr>
          <a:xfrm>
            <a:off x="5990986" y="5287462"/>
            <a:ext cx="2607568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Arial"/>
                <a:cs typeface="Arial"/>
              </a:rPr>
              <a:t>Competency /</a:t>
            </a:r>
          </a:p>
          <a:p>
            <a:r>
              <a:rPr lang="en-GB" sz="2800" b="1" dirty="0">
                <a:latin typeface="Arial"/>
                <a:cs typeface="Arial"/>
              </a:rPr>
              <a:t>skills &amp; wellbeing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2CEE62D-C3F4-4403-BF61-543AA2DB68EC}"/>
              </a:ext>
            </a:extLst>
          </p:cNvPr>
          <p:cNvSpPr/>
          <p:nvPr/>
        </p:nvSpPr>
        <p:spPr>
          <a:xfrm>
            <a:off x="5990989" y="2426182"/>
            <a:ext cx="2607565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latin typeface="Arial"/>
                <a:cs typeface="Arial"/>
              </a:rPr>
              <a:t>Integrated Systems</a:t>
            </a:r>
            <a:endParaRPr lang="en-US" sz="2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691FEE-B298-414A-AB3D-E5525535E0FF}"/>
              </a:ext>
            </a:extLst>
          </p:cNvPr>
          <p:cNvSpPr/>
          <p:nvPr/>
        </p:nvSpPr>
        <p:spPr>
          <a:xfrm>
            <a:off x="300567" y="528746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latin typeface="Arial"/>
                <a:cs typeface="Arial"/>
              </a:rPr>
              <a:t>Workforce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B3D3E8-2ABE-4E36-9489-1E7A6B519D62}"/>
              </a:ext>
            </a:extLst>
          </p:cNvPr>
          <p:cNvGrpSpPr/>
          <p:nvPr/>
        </p:nvGrpSpPr>
        <p:grpSpPr>
          <a:xfrm>
            <a:off x="3145778" y="2713845"/>
            <a:ext cx="2478654" cy="3430282"/>
            <a:chOff x="3352800" y="2701534"/>
            <a:chExt cx="2743200" cy="377026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0955045-A230-4FDD-9583-70140DAE895C}"/>
                </a:ext>
              </a:extLst>
            </p:cNvPr>
            <p:cNvSpPr/>
            <p:nvPr/>
          </p:nvSpPr>
          <p:spPr>
            <a:xfrm>
              <a:off x="3352800" y="3561347"/>
              <a:ext cx="2743200" cy="26148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00" i="1" dirty="0"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ABB4B4-76D1-4597-8D5A-8254363C0731}"/>
                </a:ext>
              </a:extLst>
            </p:cNvPr>
            <p:cNvSpPr txBox="1"/>
            <p:nvPr/>
          </p:nvSpPr>
          <p:spPr>
            <a:xfrm>
              <a:off x="3898167" y="2701534"/>
              <a:ext cx="1556084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900" dirty="0">
                  <a:solidFill>
                    <a:schemeClr val="bg1"/>
                  </a:solidFill>
                  <a:latin typeface="Algerian" panose="04020705040A02060702" pitchFamily="8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3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2DBC6BF-729E-4F0F-A300-C311EB30D7BB}"/>
              </a:ext>
            </a:extLst>
          </p:cNvPr>
          <p:cNvSpPr/>
          <p:nvPr/>
        </p:nvSpPr>
        <p:spPr>
          <a:xfrm>
            <a:off x="300566" y="261730"/>
            <a:ext cx="10228095" cy="79886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Competency / skills &amp; wellbeing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E92FD-2AF5-4D7A-9717-A938324F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90" y="1338470"/>
            <a:ext cx="3705225" cy="525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AEE1111-8372-4F09-938E-2359E9E3E98B}"/>
              </a:ext>
            </a:extLst>
          </p:cNvPr>
          <p:cNvSpPr/>
          <p:nvPr/>
        </p:nvSpPr>
        <p:spPr>
          <a:xfrm>
            <a:off x="4780547" y="1305977"/>
            <a:ext cx="6882063" cy="106825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latin typeface="Arial"/>
                <a:cs typeface="Arial"/>
              </a:rPr>
              <a:t>Improving our leadership culture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4326D0-CB69-4FBE-88DB-2395D5D5DB58}"/>
              </a:ext>
            </a:extLst>
          </p:cNvPr>
          <p:cNvSpPr/>
          <p:nvPr/>
        </p:nvSpPr>
        <p:spPr>
          <a:xfrm>
            <a:off x="4780545" y="2491177"/>
            <a:ext cx="6882063" cy="1895291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latin typeface="Arial"/>
                <a:cs typeface="Arial"/>
              </a:rPr>
              <a:t>Addressing urgent workforce shortages in nursing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286F9C-38C8-4B5B-B968-795C48B7374B}"/>
              </a:ext>
            </a:extLst>
          </p:cNvPr>
          <p:cNvSpPr/>
          <p:nvPr/>
        </p:nvSpPr>
        <p:spPr>
          <a:xfrm>
            <a:off x="4780545" y="4503413"/>
            <a:ext cx="6882063" cy="69823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latin typeface="Arial"/>
                <a:cs typeface="Arial"/>
              </a:rPr>
              <a:t>Delivering 21</a:t>
            </a:r>
            <a:r>
              <a:rPr lang="en-GB" sz="4000" b="1" baseline="30000" dirty="0">
                <a:latin typeface="Arial"/>
                <a:cs typeface="Arial"/>
              </a:rPr>
              <a:t>st</a:t>
            </a:r>
            <a:r>
              <a:rPr lang="en-GB" sz="4000" b="1" dirty="0">
                <a:latin typeface="Arial"/>
                <a:cs typeface="Arial"/>
              </a:rPr>
              <a:t> century care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B8F098-7B14-44C7-A608-B5E2341D2E41}"/>
              </a:ext>
            </a:extLst>
          </p:cNvPr>
          <p:cNvSpPr/>
          <p:nvPr/>
        </p:nvSpPr>
        <p:spPr>
          <a:xfrm>
            <a:off x="4780545" y="5318597"/>
            <a:ext cx="6882063" cy="114637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latin typeface="Arial"/>
                <a:cs typeface="Arial"/>
              </a:rPr>
              <a:t>A new operating model for workforce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2DBC6BF-729E-4F0F-A300-C311EB30D7BB}"/>
              </a:ext>
            </a:extLst>
          </p:cNvPr>
          <p:cNvSpPr/>
          <p:nvPr/>
        </p:nvSpPr>
        <p:spPr>
          <a:xfrm>
            <a:off x="300566" y="261730"/>
            <a:ext cx="10228095" cy="79886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Competency / skills &amp; wellbeing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 result for university of east london logo">
            <a:extLst>
              <a:ext uri="{FF2B5EF4-FFF2-40B4-BE49-F238E27FC236}">
                <a16:creationId xmlns:a16="http://schemas.microsoft.com/office/drawing/2014/main" id="{90A5EAFF-1C5B-4EC5-908E-E82B60725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2" y="1446426"/>
            <a:ext cx="1880016" cy="1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665765-AE48-4B0C-BE2E-B111DE1992AE}"/>
              </a:ext>
            </a:extLst>
          </p:cNvPr>
          <p:cNvSpPr/>
          <p:nvPr/>
        </p:nvSpPr>
        <p:spPr>
          <a:xfrm>
            <a:off x="2893103" y="1588708"/>
            <a:ext cx="8844196" cy="159545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1" dirty="0">
                <a:latin typeface="Arial"/>
                <a:cs typeface="Arial"/>
              </a:rPr>
              <a:t>Competency Based Learning Health and Social Care Programme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C0E0E5-4035-45FF-9E41-959E9BC8DFF8}"/>
              </a:ext>
            </a:extLst>
          </p:cNvPr>
          <p:cNvGrpSpPr/>
          <p:nvPr/>
        </p:nvGrpSpPr>
        <p:grpSpPr>
          <a:xfrm>
            <a:off x="254093" y="3648857"/>
            <a:ext cx="3684414" cy="2900733"/>
            <a:chOff x="647743" y="3693826"/>
            <a:chExt cx="3684414" cy="2900733"/>
          </a:xfrm>
          <a:solidFill>
            <a:srgbClr val="00B050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E1C9F7-0FCE-4CA8-BEB7-2ACC98D59468}"/>
                </a:ext>
              </a:extLst>
            </p:cNvPr>
            <p:cNvSpPr/>
            <p:nvPr/>
          </p:nvSpPr>
          <p:spPr>
            <a:xfrm>
              <a:off x="992517" y="4019613"/>
              <a:ext cx="3339640" cy="257494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Creates a career pathway from Apprentice to Registered Professional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A2A7568-62C3-4ADE-90E5-DC348688D399}"/>
                </a:ext>
              </a:extLst>
            </p:cNvPr>
            <p:cNvSpPr/>
            <p:nvPr/>
          </p:nvSpPr>
          <p:spPr>
            <a:xfrm>
              <a:off x="647743" y="3693826"/>
              <a:ext cx="689547" cy="651573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5DEF1B-2805-4062-9A40-DE7524717B05}"/>
              </a:ext>
            </a:extLst>
          </p:cNvPr>
          <p:cNvGrpSpPr/>
          <p:nvPr/>
        </p:nvGrpSpPr>
        <p:grpSpPr>
          <a:xfrm>
            <a:off x="4268537" y="3648857"/>
            <a:ext cx="3684414" cy="2900733"/>
            <a:chOff x="647743" y="3693826"/>
            <a:chExt cx="3684414" cy="2900733"/>
          </a:xfrm>
          <a:solidFill>
            <a:srgbClr val="00B050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BE3533-B8F9-4728-9884-CCE37EC7FD77}"/>
                </a:ext>
              </a:extLst>
            </p:cNvPr>
            <p:cNvSpPr/>
            <p:nvPr/>
          </p:nvSpPr>
          <p:spPr>
            <a:xfrm>
              <a:off x="992517" y="4019613"/>
              <a:ext cx="3339640" cy="257494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Curriculum based on patient-centred care framework of standards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4B778DA-A76E-454F-B987-1A9761123E55}"/>
                </a:ext>
              </a:extLst>
            </p:cNvPr>
            <p:cNvSpPr/>
            <p:nvPr/>
          </p:nvSpPr>
          <p:spPr>
            <a:xfrm>
              <a:off x="647743" y="3693826"/>
              <a:ext cx="689547" cy="651573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3CD55F-C3C3-4DAE-AAB5-2D9EE657D378}"/>
              </a:ext>
            </a:extLst>
          </p:cNvPr>
          <p:cNvGrpSpPr/>
          <p:nvPr/>
        </p:nvGrpSpPr>
        <p:grpSpPr>
          <a:xfrm>
            <a:off x="8268237" y="3648857"/>
            <a:ext cx="3684414" cy="2900733"/>
            <a:chOff x="647743" y="3693826"/>
            <a:chExt cx="3684414" cy="2900733"/>
          </a:xfrm>
          <a:solidFill>
            <a:srgbClr val="00B050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ECA020-B0C0-4C4A-85EF-7212E0CF53E0}"/>
                </a:ext>
              </a:extLst>
            </p:cNvPr>
            <p:cNvSpPr/>
            <p:nvPr/>
          </p:nvSpPr>
          <p:spPr>
            <a:xfrm>
              <a:off x="992517" y="4019613"/>
              <a:ext cx="3339640" cy="257494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Developed with extensive input from employers, service users, and their families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8361B5-C6AA-409E-A8F2-7F40B0E41255}"/>
                </a:ext>
              </a:extLst>
            </p:cNvPr>
            <p:cNvSpPr/>
            <p:nvPr/>
          </p:nvSpPr>
          <p:spPr>
            <a:xfrm>
              <a:off x="647743" y="3693826"/>
              <a:ext cx="689547" cy="651573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42B975-3548-421A-A0E8-41E627D343CE}"/>
              </a:ext>
            </a:extLst>
          </p:cNvPr>
          <p:cNvGrpSpPr/>
          <p:nvPr/>
        </p:nvGrpSpPr>
        <p:grpSpPr>
          <a:xfrm>
            <a:off x="300567" y="1349513"/>
            <a:ext cx="2478657" cy="672288"/>
            <a:chOff x="609599" y="1505881"/>
            <a:chExt cx="2478657" cy="6722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02F2D0-79E5-441A-8DE1-877AEA476F0B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Challenges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F367F0-277C-419A-8A50-67B2AF470871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D604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27">
            <a:extLst>
              <a:ext uri="{FF2B5EF4-FFF2-40B4-BE49-F238E27FC236}">
                <a16:creationId xmlns:a16="http://schemas.microsoft.com/office/drawing/2014/main" id="{96837755-5201-4139-950C-2AC00E80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and Social Care Overview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285CD5-3325-4B97-9595-B3D124A509FC}"/>
              </a:ext>
            </a:extLst>
          </p:cNvPr>
          <p:cNvGrpSpPr/>
          <p:nvPr/>
        </p:nvGrpSpPr>
        <p:grpSpPr>
          <a:xfrm>
            <a:off x="5991004" y="1342736"/>
            <a:ext cx="2478657" cy="672288"/>
            <a:chOff x="609599" y="1505881"/>
            <a:chExt cx="2478657" cy="6722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F60257-E287-463B-8665-6EE3DC05B621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Way Forward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E7D182-627B-4F9C-B96A-D83D41C4F696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CEF73A-EA5E-4558-A581-C42610DC11CC}"/>
              </a:ext>
            </a:extLst>
          </p:cNvPr>
          <p:cNvGrpSpPr/>
          <p:nvPr/>
        </p:nvGrpSpPr>
        <p:grpSpPr>
          <a:xfrm>
            <a:off x="2816754" y="1227101"/>
            <a:ext cx="2972726" cy="1649081"/>
            <a:chOff x="3939077" y="1190048"/>
            <a:chExt cx="2972726" cy="2222283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499693F7-9365-4D17-8D3D-EB3CA7AB621F}"/>
                </a:ext>
              </a:extLst>
            </p:cNvPr>
            <p:cNvSpPr/>
            <p:nvPr/>
          </p:nvSpPr>
          <p:spPr>
            <a:xfrm rot="10800000">
              <a:off x="3939077" y="1317173"/>
              <a:ext cx="2971387" cy="20951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8BD0FE-7342-4256-8C6C-07915B7C403C}"/>
                </a:ext>
              </a:extLst>
            </p:cNvPr>
            <p:cNvSpPr txBox="1"/>
            <p:nvPr/>
          </p:nvSpPr>
          <p:spPr>
            <a:xfrm>
              <a:off x="3969820" y="1190048"/>
              <a:ext cx="2941983" cy="128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Centralised approach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63914C-506C-4868-9E77-F408E1AC9CD1}"/>
              </a:ext>
            </a:extLst>
          </p:cNvPr>
          <p:cNvGrpSpPr/>
          <p:nvPr/>
        </p:nvGrpSpPr>
        <p:grpSpPr>
          <a:xfrm>
            <a:off x="8992266" y="1349513"/>
            <a:ext cx="2478657" cy="672288"/>
            <a:chOff x="609599" y="1505881"/>
            <a:chExt cx="2478657" cy="67228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523876E-0507-419D-97A7-1A10184D5E9F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Project Applications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B1E7E63-8E83-4D2C-95C4-1C7A95297F50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0E7868C-7954-45B5-8D22-437C0308960C}"/>
              </a:ext>
            </a:extLst>
          </p:cNvPr>
          <p:cNvSpPr/>
          <p:nvPr/>
        </p:nvSpPr>
        <p:spPr>
          <a:xfrm>
            <a:off x="5788141" y="1227102"/>
            <a:ext cx="6103288" cy="5494540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DBD5C1-C4FE-4373-B95F-BB632CC7E01E}"/>
              </a:ext>
            </a:extLst>
          </p:cNvPr>
          <p:cNvSpPr/>
          <p:nvPr/>
        </p:nvSpPr>
        <p:spPr>
          <a:xfrm>
            <a:off x="9001573" y="2426181"/>
            <a:ext cx="2607565" cy="412128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rial"/>
                <a:cs typeface="Arial"/>
              </a:rPr>
              <a:t>Innovative approaches &amp; applications</a:t>
            </a:r>
            <a:endParaRPr lang="en-US" sz="3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A7AE8D-E914-45DE-9920-FB3973EE16E3}"/>
              </a:ext>
            </a:extLst>
          </p:cNvPr>
          <p:cNvSpPr/>
          <p:nvPr/>
        </p:nvSpPr>
        <p:spPr>
          <a:xfrm>
            <a:off x="300567" y="242618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rial"/>
                <a:cs typeface="Arial"/>
              </a:rPr>
              <a:t>Money and demand</a:t>
            </a:r>
            <a:endParaRPr lang="en-US" sz="2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77CD66-241F-4C4A-8459-003C8C97BD9F}"/>
              </a:ext>
            </a:extLst>
          </p:cNvPr>
          <p:cNvSpPr/>
          <p:nvPr/>
        </p:nvSpPr>
        <p:spPr>
          <a:xfrm>
            <a:off x="300567" y="385682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400" b="1" dirty="0">
                <a:latin typeface="Arial"/>
                <a:cs typeface="Arial"/>
              </a:rPr>
              <a:t>Prevention</a:t>
            </a:r>
            <a:endParaRPr lang="en-GB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EBA97C-0665-4A9F-9112-132854D2EC72}"/>
              </a:ext>
            </a:extLst>
          </p:cNvPr>
          <p:cNvSpPr/>
          <p:nvPr/>
        </p:nvSpPr>
        <p:spPr>
          <a:xfrm>
            <a:off x="5990986" y="3856822"/>
            <a:ext cx="2607568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Arial"/>
                <a:cs typeface="Arial"/>
              </a:rPr>
              <a:t>Age friendly communities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32C9C90-86BF-4E65-B636-1EF760990D3D}"/>
              </a:ext>
            </a:extLst>
          </p:cNvPr>
          <p:cNvSpPr/>
          <p:nvPr/>
        </p:nvSpPr>
        <p:spPr>
          <a:xfrm>
            <a:off x="5990986" y="5287462"/>
            <a:ext cx="2607568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latin typeface="Arial"/>
                <a:cs typeface="Arial"/>
              </a:rPr>
              <a:t>Competency /</a:t>
            </a:r>
          </a:p>
          <a:p>
            <a:r>
              <a:rPr lang="en-GB" sz="2800" b="1" dirty="0">
                <a:latin typeface="Arial"/>
                <a:cs typeface="Arial"/>
              </a:rPr>
              <a:t>skills &amp; wellbeing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E4B161-82C1-4329-BB97-E2500739F9A4}"/>
              </a:ext>
            </a:extLst>
          </p:cNvPr>
          <p:cNvSpPr/>
          <p:nvPr/>
        </p:nvSpPr>
        <p:spPr>
          <a:xfrm>
            <a:off x="5990989" y="2426182"/>
            <a:ext cx="2607565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latin typeface="Arial"/>
                <a:cs typeface="Arial"/>
              </a:rPr>
              <a:t>Integrated Systems</a:t>
            </a:r>
            <a:endParaRPr lang="en-US" sz="28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D1A51F-08A0-47DA-B931-84ED392631BB}"/>
              </a:ext>
            </a:extLst>
          </p:cNvPr>
          <p:cNvSpPr/>
          <p:nvPr/>
        </p:nvSpPr>
        <p:spPr>
          <a:xfrm>
            <a:off x="300567" y="528746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latin typeface="Arial"/>
                <a:cs typeface="Arial"/>
              </a:rPr>
              <a:t>Workforce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F45B0B-B705-4AEA-AF10-7F6D9CA72B93}"/>
              </a:ext>
            </a:extLst>
          </p:cNvPr>
          <p:cNvGrpSpPr/>
          <p:nvPr/>
        </p:nvGrpSpPr>
        <p:grpSpPr>
          <a:xfrm>
            <a:off x="3145778" y="2713845"/>
            <a:ext cx="2478654" cy="3430282"/>
            <a:chOff x="3352800" y="2701534"/>
            <a:chExt cx="2743200" cy="377026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DEE47E5-68D5-44B5-9F9B-53F98FC14516}"/>
                </a:ext>
              </a:extLst>
            </p:cNvPr>
            <p:cNvSpPr/>
            <p:nvPr/>
          </p:nvSpPr>
          <p:spPr>
            <a:xfrm>
              <a:off x="3352800" y="3561347"/>
              <a:ext cx="2743200" cy="26148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00" i="1" dirty="0"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5AFCE9C-9476-463E-B063-D2889EBFE984}"/>
                </a:ext>
              </a:extLst>
            </p:cNvPr>
            <p:cNvSpPr txBox="1"/>
            <p:nvPr/>
          </p:nvSpPr>
          <p:spPr>
            <a:xfrm>
              <a:off x="3898167" y="2701534"/>
              <a:ext cx="1556084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900" dirty="0">
                  <a:solidFill>
                    <a:schemeClr val="bg1"/>
                  </a:solidFill>
                  <a:latin typeface="Algerian" panose="04020705040A02060702" pitchFamily="8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6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1F4DC0-1CEF-41CD-9659-CCA49446B87E}"/>
              </a:ext>
            </a:extLst>
          </p:cNvPr>
          <p:cNvSpPr/>
          <p:nvPr/>
        </p:nvSpPr>
        <p:spPr>
          <a:xfrm>
            <a:off x="300566" y="263441"/>
            <a:ext cx="10228095" cy="79886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Agenda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EC3A1-AFA5-445F-B430-A63A1AA43F3B}"/>
              </a:ext>
            </a:extLst>
          </p:cNvPr>
          <p:cNvSpPr/>
          <p:nvPr/>
        </p:nvSpPr>
        <p:spPr>
          <a:xfrm>
            <a:off x="2024743" y="1398343"/>
            <a:ext cx="5229498" cy="102917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600" b="1" dirty="0">
                <a:latin typeface="Arial"/>
                <a:cs typeface="Arial"/>
              </a:rPr>
              <a:t>Challenges</a:t>
            </a:r>
            <a:endParaRPr lang="en-US" sz="5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B2010-234A-49ED-B6AA-70AEC838D932}"/>
              </a:ext>
            </a:extLst>
          </p:cNvPr>
          <p:cNvSpPr/>
          <p:nvPr/>
        </p:nvSpPr>
        <p:spPr>
          <a:xfrm>
            <a:off x="2024741" y="2763554"/>
            <a:ext cx="5229499" cy="102917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600" b="1" dirty="0">
                <a:latin typeface="Arial"/>
                <a:cs typeface="Arial"/>
              </a:rPr>
              <a:t>Solutions</a:t>
            </a:r>
            <a:endParaRPr lang="en-US" sz="5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67441E-B37C-4B08-A71B-1C3F273FA6F0}"/>
              </a:ext>
            </a:extLst>
          </p:cNvPr>
          <p:cNvSpPr/>
          <p:nvPr/>
        </p:nvSpPr>
        <p:spPr>
          <a:xfrm>
            <a:off x="2024741" y="4128765"/>
            <a:ext cx="5229499" cy="102917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600" b="1" dirty="0">
                <a:latin typeface="Arial"/>
                <a:cs typeface="Arial"/>
              </a:rPr>
              <a:t>Playbook</a:t>
            </a:r>
            <a:endParaRPr lang="en-US" sz="5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315A18-66A0-4CBB-8F97-8A2AA8264529}"/>
              </a:ext>
            </a:extLst>
          </p:cNvPr>
          <p:cNvSpPr/>
          <p:nvPr/>
        </p:nvSpPr>
        <p:spPr>
          <a:xfrm>
            <a:off x="631371" y="1398343"/>
            <a:ext cx="1077686" cy="1029171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E052F1-3493-4AF2-875D-80829874CB11}"/>
              </a:ext>
            </a:extLst>
          </p:cNvPr>
          <p:cNvSpPr/>
          <p:nvPr/>
        </p:nvSpPr>
        <p:spPr>
          <a:xfrm>
            <a:off x="2024741" y="5493976"/>
            <a:ext cx="5229499" cy="102917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600" b="1" dirty="0">
                <a:latin typeface="Arial"/>
                <a:cs typeface="Arial"/>
              </a:rPr>
              <a:t>Future</a:t>
            </a:r>
            <a:endParaRPr lang="en-US" sz="66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536D72-FB72-4A04-90EB-2AAD300C6885}"/>
              </a:ext>
            </a:extLst>
          </p:cNvPr>
          <p:cNvSpPr/>
          <p:nvPr/>
        </p:nvSpPr>
        <p:spPr>
          <a:xfrm>
            <a:off x="631371" y="2763553"/>
            <a:ext cx="1077686" cy="1029171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7CD7A4-C665-49BC-95AA-D1CF2CFF15BD}"/>
              </a:ext>
            </a:extLst>
          </p:cNvPr>
          <p:cNvSpPr/>
          <p:nvPr/>
        </p:nvSpPr>
        <p:spPr>
          <a:xfrm>
            <a:off x="631371" y="4128764"/>
            <a:ext cx="1077686" cy="1029171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3C7140-A7E6-44B6-9F1A-B9AC4CCAED0C}"/>
              </a:ext>
            </a:extLst>
          </p:cNvPr>
          <p:cNvSpPr/>
          <p:nvPr/>
        </p:nvSpPr>
        <p:spPr>
          <a:xfrm>
            <a:off x="631371" y="5493975"/>
            <a:ext cx="1077686" cy="1029171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074" name="Picture 2" descr="https://bbi.uk.com/wp-content/uploads/Lord-Patel-of-Bradford.jpg">
            <a:extLst>
              <a:ext uri="{FF2B5EF4-FFF2-40B4-BE49-F238E27FC236}">
                <a16:creationId xmlns:a16="http://schemas.microsoft.com/office/drawing/2014/main" id="{4CACBE32-1519-4CC8-8628-927F14472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1318932"/>
            <a:ext cx="1475470" cy="1338852"/>
          </a:xfrm>
          <a:prstGeom prst="rect">
            <a:avLst/>
          </a:prstGeom>
          <a:solidFill>
            <a:schemeClr val="accent1"/>
          </a:solidFill>
          <a:extLst/>
        </p:spPr>
      </p:pic>
      <p:sp>
        <p:nvSpPr>
          <p:cNvPr id="18" name="Rectangle: Single Corner Snipped 17">
            <a:extLst>
              <a:ext uri="{FF2B5EF4-FFF2-40B4-BE49-F238E27FC236}">
                <a16:creationId xmlns:a16="http://schemas.microsoft.com/office/drawing/2014/main" id="{968A689D-67FB-4B2E-88E3-7B8EFBFB82ED}"/>
              </a:ext>
            </a:extLst>
          </p:cNvPr>
          <p:cNvSpPr/>
          <p:nvPr/>
        </p:nvSpPr>
        <p:spPr>
          <a:xfrm>
            <a:off x="8310566" y="2743233"/>
            <a:ext cx="3243938" cy="1029171"/>
          </a:xfrm>
          <a:prstGeom prst="snip1Rect">
            <a:avLst>
              <a:gd name="adj" fmla="val 15677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 Patel of Bradford</a:t>
            </a:r>
          </a:p>
        </p:txBody>
      </p:sp>
      <p:pic>
        <p:nvPicPr>
          <p:cNvPr id="3076" name="Picture 4" descr="https://bbi.uk.com/wp-content/uploads/JB-1-v3-1-e1539341509823.jpg">
            <a:extLst>
              <a:ext uri="{FF2B5EF4-FFF2-40B4-BE49-F238E27FC236}">
                <a16:creationId xmlns:a16="http://schemas.microsoft.com/office/drawing/2014/main" id="{1A49C3EF-4152-47AC-BB69-9CCCA118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221" y="4230364"/>
            <a:ext cx="1506209" cy="1338852"/>
          </a:xfrm>
          <a:prstGeom prst="rect">
            <a:avLst/>
          </a:prstGeom>
          <a:solidFill>
            <a:schemeClr val="accent1"/>
          </a:solidFill>
          <a:extLst/>
        </p:spPr>
      </p:pic>
      <p:sp>
        <p:nvSpPr>
          <p:cNvPr id="20" name="Rectangle: Single Corner Snipped 19">
            <a:extLst>
              <a:ext uri="{FF2B5EF4-FFF2-40B4-BE49-F238E27FC236}">
                <a16:creationId xmlns:a16="http://schemas.microsoft.com/office/drawing/2014/main" id="{55413D6D-B9D6-4E95-B8D5-3B182C7DABD5}"/>
              </a:ext>
            </a:extLst>
          </p:cNvPr>
          <p:cNvSpPr/>
          <p:nvPr/>
        </p:nvSpPr>
        <p:spPr>
          <a:xfrm>
            <a:off x="8305356" y="5640668"/>
            <a:ext cx="3243938" cy="650959"/>
          </a:xfrm>
          <a:prstGeom prst="snip1Rect">
            <a:avLst>
              <a:gd name="adj" fmla="val 15677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Jon Bashford</a:t>
            </a:r>
          </a:p>
        </p:txBody>
      </p:sp>
    </p:spTree>
    <p:extLst>
      <p:ext uri="{BB962C8B-B14F-4D97-AF65-F5344CB8AC3E}">
        <p14:creationId xmlns:p14="http://schemas.microsoft.com/office/powerpoint/2010/main" val="163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D35A300-F717-4CD0-A2C3-359A71284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22" y="1406341"/>
            <a:ext cx="1534322" cy="21716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F1788F-BCE6-4349-9042-78BC059C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BBI 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C1050-7E5D-4256-AE6A-19E98D6A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178" y="4164728"/>
            <a:ext cx="1569971" cy="2132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97601-5FED-46C3-9EF3-432125835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138" y="1426088"/>
            <a:ext cx="1534322" cy="2132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2C6AC-6CC4-4D05-8D3B-E2A53D4F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362" y="1386055"/>
            <a:ext cx="1534322" cy="2191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C91E0-3ED0-458F-B22B-1A8F3C577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3440" y="1366309"/>
            <a:ext cx="1573393" cy="2231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FCFC2F-B65E-4060-A747-6D91D73529D3}"/>
              </a:ext>
            </a:extLst>
          </p:cNvPr>
          <p:cNvSpPr txBox="1"/>
          <p:nvPr/>
        </p:nvSpPr>
        <p:spPr>
          <a:xfrm>
            <a:off x="437505" y="3602984"/>
            <a:ext cx="150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4C109-7327-4981-8E99-B00829C1432A}"/>
              </a:ext>
            </a:extLst>
          </p:cNvPr>
          <p:cNvSpPr txBox="1"/>
          <p:nvPr/>
        </p:nvSpPr>
        <p:spPr>
          <a:xfrm>
            <a:off x="2481685" y="3597958"/>
            <a:ext cx="2323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F5917-1A95-4067-B2E1-3F8A29F1F7DD}"/>
              </a:ext>
            </a:extLst>
          </p:cNvPr>
          <p:cNvSpPr txBox="1"/>
          <p:nvPr/>
        </p:nvSpPr>
        <p:spPr>
          <a:xfrm>
            <a:off x="7566993" y="3597958"/>
            <a:ext cx="202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DC572A-61FC-4595-8A23-2F86086C7D46}"/>
              </a:ext>
            </a:extLst>
          </p:cNvPr>
          <p:cNvSpPr txBox="1"/>
          <p:nvPr/>
        </p:nvSpPr>
        <p:spPr>
          <a:xfrm>
            <a:off x="10153492" y="3597958"/>
            <a:ext cx="202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D7EA5-3D2C-47E3-A404-240D5007173A}"/>
              </a:ext>
            </a:extLst>
          </p:cNvPr>
          <p:cNvSpPr txBox="1"/>
          <p:nvPr/>
        </p:nvSpPr>
        <p:spPr>
          <a:xfrm>
            <a:off x="2375947" y="6291811"/>
            <a:ext cx="2378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2018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915E26-A830-4D0D-9EBA-559B401A52BA}"/>
              </a:ext>
            </a:extLst>
          </p:cNvPr>
          <p:cNvSpPr/>
          <p:nvPr/>
        </p:nvSpPr>
        <p:spPr>
          <a:xfrm>
            <a:off x="2413428" y="3998068"/>
            <a:ext cx="2241208" cy="2735042"/>
          </a:xfrm>
          <a:prstGeom prst="roundRect">
            <a:avLst>
              <a:gd name="adj" fmla="val 127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FF66C7-1D83-4E9C-A859-036A5F3C4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481" y="4184396"/>
            <a:ext cx="1500204" cy="2132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F27C5D-113D-491A-97C9-40DE6BD7D3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2694" y="4164728"/>
            <a:ext cx="1523690" cy="21517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D2D920-5E4E-4E22-9201-2AA1CFB8B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2669" y="4132684"/>
            <a:ext cx="1564230" cy="2159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EE7ED-6080-4933-88A9-5596BBF3D048}"/>
              </a:ext>
            </a:extLst>
          </p:cNvPr>
          <p:cNvSpPr txBox="1"/>
          <p:nvPr/>
        </p:nvSpPr>
        <p:spPr>
          <a:xfrm>
            <a:off x="4949946" y="6291811"/>
            <a:ext cx="2378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AB78BD-CCCA-492B-A55F-1FD4E8249675}"/>
              </a:ext>
            </a:extLst>
          </p:cNvPr>
          <p:cNvSpPr txBox="1"/>
          <p:nvPr/>
        </p:nvSpPr>
        <p:spPr>
          <a:xfrm>
            <a:off x="7401306" y="6291811"/>
            <a:ext cx="2378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897F59-5CB9-4F8E-AADC-A242B0C8CED5}"/>
              </a:ext>
            </a:extLst>
          </p:cNvPr>
          <p:cNvSpPr txBox="1"/>
          <p:nvPr/>
        </p:nvSpPr>
        <p:spPr>
          <a:xfrm>
            <a:off x="9909939" y="6291811"/>
            <a:ext cx="2378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59C0BC-371F-4F2D-83C7-0078FC8235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495" y="4159702"/>
            <a:ext cx="1529237" cy="2132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3F263A-01B3-438A-A68F-49AF2D19E12F}"/>
              </a:ext>
            </a:extLst>
          </p:cNvPr>
          <p:cNvSpPr txBox="1"/>
          <p:nvPr/>
        </p:nvSpPr>
        <p:spPr>
          <a:xfrm>
            <a:off x="5111008" y="3589257"/>
            <a:ext cx="202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0548F2-E7B2-4300-9621-A6C2740563B5}"/>
              </a:ext>
            </a:extLst>
          </p:cNvPr>
          <p:cNvSpPr txBox="1"/>
          <p:nvPr/>
        </p:nvSpPr>
        <p:spPr>
          <a:xfrm>
            <a:off x="41821" y="6283791"/>
            <a:ext cx="2378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2018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397841E-7BF5-4656-BB7A-B83A463178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679" y="1448900"/>
            <a:ext cx="1494718" cy="21092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7C66A81B-B78C-4CAD-A6A5-A97CE08128CC}"/>
              </a:ext>
            </a:extLst>
          </p:cNvPr>
          <p:cNvSpPr/>
          <p:nvPr/>
        </p:nvSpPr>
        <p:spPr>
          <a:xfrm>
            <a:off x="5141271" y="1649441"/>
            <a:ext cx="6669527" cy="4297144"/>
          </a:xfrm>
          <a:prstGeom prst="wedgeRectCallout">
            <a:avLst>
              <a:gd name="adj1" fmla="val -63919"/>
              <a:gd name="adj2" fmla="val 24527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of the Breaking Barriers Innovations Playbook</a:t>
            </a:r>
          </a:p>
        </p:txBody>
      </p:sp>
    </p:spTree>
    <p:extLst>
      <p:ext uri="{BB962C8B-B14F-4D97-AF65-F5344CB8AC3E}">
        <p14:creationId xmlns:p14="http://schemas.microsoft.com/office/powerpoint/2010/main" val="409073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986079" y="2974174"/>
            <a:ext cx="1947492" cy="2337413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08000" rIns="10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Place-based approach that delivers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85410" y="2373069"/>
            <a:ext cx="1438131" cy="6011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Short Term Priorities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85410" y="3133192"/>
            <a:ext cx="1438131" cy="59281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Blueprint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85410" y="3878408"/>
            <a:ext cx="1438131" cy="59281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Systems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85410" y="4611043"/>
            <a:ext cx="1438131" cy="59281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Siloed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Budgets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85410" y="5390661"/>
            <a:ext cx="1438131" cy="59281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Fear &amp; Risk of Failure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0842" y="1769863"/>
            <a:ext cx="1720344" cy="63720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Government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3696" y="2449845"/>
            <a:ext cx="1720344" cy="63669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NHS CCGs, Trusts &amp; GPs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0842" y="3859603"/>
            <a:ext cx="1720344" cy="65880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Residents &amp; Third Sector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0841" y="6005670"/>
            <a:ext cx="1720344" cy="65880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/ Private Sector Housing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0842" y="3129272"/>
            <a:ext cx="1720344" cy="6576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Housing Associations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0842" y="5287013"/>
            <a:ext cx="1720344" cy="65880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 Government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0842" y="4571411"/>
            <a:ext cx="1720344" cy="65880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Providers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9001" y="1114081"/>
            <a:ext cx="2057400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Stakeholders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647702" y="1114208"/>
            <a:ext cx="2057400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Goal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774014" y="1146739"/>
            <a:ext cx="1622983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Barriers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49241" y="1142342"/>
            <a:ext cx="2057400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Blocks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49739" y="1146889"/>
            <a:ext cx="1755041" cy="69405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E5E2875-E3FA-4D76-8FF3-FF8724FDCBD4}"/>
              </a:ext>
            </a:extLst>
          </p:cNvPr>
          <p:cNvSpPr/>
          <p:nvPr/>
        </p:nvSpPr>
        <p:spPr>
          <a:xfrm>
            <a:off x="300566" y="261730"/>
            <a:ext cx="10228095" cy="79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The Playbook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5" grpId="0"/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1618B41-77E4-4A27-B155-05673F4068AD}"/>
              </a:ext>
            </a:extLst>
          </p:cNvPr>
          <p:cNvSpPr/>
          <p:nvPr/>
        </p:nvSpPr>
        <p:spPr>
          <a:xfrm>
            <a:off x="300566" y="261730"/>
            <a:ext cx="10228095" cy="79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The Playbook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10341" y="3690780"/>
            <a:ext cx="1840489" cy="659584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Agree Dominant Strategy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06672" y="3679893"/>
            <a:ext cx="2115699" cy="659584"/>
            <a:chOff x="2556054" y="2150351"/>
            <a:chExt cx="2282428" cy="659584"/>
          </a:xfrm>
        </p:grpSpPr>
        <p:sp>
          <p:nvSpPr>
            <p:cNvPr id="12" name="Freeform 11"/>
            <p:cNvSpPr/>
            <p:nvPr/>
          </p:nvSpPr>
          <p:spPr>
            <a:xfrm>
              <a:off x="2781082" y="2150351"/>
              <a:ext cx="2057400" cy="659584"/>
            </a:xfrm>
            <a:custGeom>
              <a:avLst/>
              <a:gdLst>
                <a:gd name="connsiteX0" fmla="*/ 0 w 2057400"/>
                <a:gd name="connsiteY0" fmla="*/ 0 h 659584"/>
                <a:gd name="connsiteX1" fmla="*/ 1397263 w 2057400"/>
                <a:gd name="connsiteY1" fmla="*/ 0 h 659584"/>
                <a:gd name="connsiteX2" fmla="*/ 1397263 w 2057400"/>
                <a:gd name="connsiteY2" fmla="*/ 127008 h 659584"/>
                <a:gd name="connsiteX3" fmla="*/ 1649582 w 2057400"/>
                <a:gd name="connsiteY3" fmla="*/ 127008 h 659584"/>
                <a:gd name="connsiteX4" fmla="*/ 1649582 w 2057400"/>
                <a:gd name="connsiteY4" fmla="*/ 261425 h 659584"/>
                <a:gd name="connsiteX5" fmla="*/ 1883230 w 2057400"/>
                <a:gd name="connsiteY5" fmla="*/ 261425 h 659584"/>
                <a:gd name="connsiteX6" fmla="*/ 1883230 w 2057400"/>
                <a:gd name="connsiteY6" fmla="*/ 407513 h 659584"/>
                <a:gd name="connsiteX7" fmla="*/ 2057400 w 2057400"/>
                <a:gd name="connsiteY7" fmla="*/ 407513 h 659584"/>
                <a:gd name="connsiteX8" fmla="*/ 2057400 w 2057400"/>
                <a:gd name="connsiteY8" fmla="*/ 659584 h 659584"/>
                <a:gd name="connsiteX9" fmla="*/ 0 w 2057400"/>
                <a:gd name="connsiteY9" fmla="*/ 659584 h 65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400" h="659584">
                  <a:moveTo>
                    <a:pt x="0" y="0"/>
                  </a:moveTo>
                  <a:lnTo>
                    <a:pt x="1397263" y="0"/>
                  </a:lnTo>
                  <a:lnTo>
                    <a:pt x="1397263" y="127008"/>
                  </a:lnTo>
                  <a:lnTo>
                    <a:pt x="1649582" y="127008"/>
                  </a:lnTo>
                  <a:lnTo>
                    <a:pt x="1649582" y="261425"/>
                  </a:lnTo>
                  <a:lnTo>
                    <a:pt x="1883230" y="261425"/>
                  </a:lnTo>
                  <a:lnTo>
                    <a:pt x="1883230" y="407513"/>
                  </a:lnTo>
                  <a:lnTo>
                    <a:pt x="2057400" y="407513"/>
                  </a:lnTo>
                  <a:lnTo>
                    <a:pt x="2057400" y="659584"/>
                  </a:lnTo>
                  <a:lnTo>
                    <a:pt x="0" y="659584"/>
                  </a:lnTo>
                  <a:close/>
                </a:path>
              </a:pathLst>
            </a:custGeom>
            <a:solidFill>
              <a:srgbClr val="00206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wrap="square" lIns="252000" rIns="144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Strategic Alignment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556054" y="2308439"/>
              <a:ext cx="376962" cy="365182"/>
            </a:xfrm>
            <a:prstGeom prst="ellipse">
              <a:avLst/>
            </a:prstGeom>
            <a:solidFill>
              <a:srgbClr val="1F4A7F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5486400" y="3648701"/>
            <a:ext cx="2305917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5015345" y="900544"/>
            <a:ext cx="6761019" cy="5772971"/>
          </a:xfrm>
          <a:prstGeom prst="wedgeRectCallout">
            <a:avLst>
              <a:gd name="adj1" fmla="val -60837"/>
              <a:gd name="adj2" fmla="val -5106"/>
            </a:avLst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216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63151D-64E5-4065-8009-2F496A68E1E3}"/>
              </a:ext>
            </a:extLst>
          </p:cNvPr>
          <p:cNvSpPr/>
          <p:nvPr/>
        </p:nvSpPr>
        <p:spPr>
          <a:xfrm>
            <a:off x="5663522" y="4929139"/>
            <a:ext cx="5628738" cy="74369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Evidence-based, not ideological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557A4AE-B687-4610-A837-0764FD35D581}"/>
              </a:ext>
            </a:extLst>
          </p:cNvPr>
          <p:cNvSpPr/>
          <p:nvPr/>
        </p:nvSpPr>
        <p:spPr>
          <a:xfrm>
            <a:off x="5164721" y="1855741"/>
            <a:ext cx="349425" cy="3651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40AE0D0-2099-4E4B-A0A3-3EF82EE2D831}"/>
              </a:ext>
            </a:extLst>
          </p:cNvPr>
          <p:cNvSpPr/>
          <p:nvPr/>
        </p:nvSpPr>
        <p:spPr>
          <a:xfrm>
            <a:off x="5192323" y="5118394"/>
            <a:ext cx="349425" cy="3651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B6E528-22C4-4E8F-AECC-A296D2E6E7AA}"/>
              </a:ext>
            </a:extLst>
          </p:cNvPr>
          <p:cNvSpPr/>
          <p:nvPr/>
        </p:nvSpPr>
        <p:spPr>
          <a:xfrm>
            <a:off x="5663522" y="3014362"/>
            <a:ext cx="5628738" cy="18116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Sector L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eaders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NHS CCGs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and Wellbeing Boards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 and Transformation Partnerships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Integrated Care Partnerships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 Authorities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9E24BE8-3E07-4B4A-85F9-D208F3607793}"/>
              </a:ext>
            </a:extLst>
          </p:cNvPr>
          <p:cNvSpPr/>
          <p:nvPr/>
        </p:nvSpPr>
        <p:spPr>
          <a:xfrm>
            <a:off x="5192323" y="3580746"/>
            <a:ext cx="349425" cy="3651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D81478-6369-42FF-A709-D94AE7B286E4}"/>
              </a:ext>
            </a:extLst>
          </p:cNvPr>
          <p:cNvSpPr/>
          <p:nvPr/>
        </p:nvSpPr>
        <p:spPr>
          <a:xfrm>
            <a:off x="5663522" y="5783181"/>
            <a:ext cx="5628738" cy="74369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Translation into culture and practice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B47F41-9724-41D5-A32C-965203901E96}"/>
              </a:ext>
            </a:extLst>
          </p:cNvPr>
          <p:cNvSpPr/>
          <p:nvPr/>
        </p:nvSpPr>
        <p:spPr>
          <a:xfrm>
            <a:off x="5192323" y="5972436"/>
            <a:ext cx="349425" cy="365182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9FA756-22DD-48AB-A05B-AFEC3920B243}"/>
              </a:ext>
            </a:extLst>
          </p:cNvPr>
          <p:cNvGrpSpPr/>
          <p:nvPr/>
        </p:nvGrpSpPr>
        <p:grpSpPr>
          <a:xfrm>
            <a:off x="5345836" y="973793"/>
            <a:ext cx="5764536" cy="1858383"/>
            <a:chOff x="5345836" y="973793"/>
            <a:chExt cx="5764536" cy="1858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93F586-4E23-4D5D-A259-2DB0D88C82E6}"/>
                </a:ext>
              </a:extLst>
            </p:cNvPr>
            <p:cNvGrpSpPr/>
            <p:nvPr/>
          </p:nvGrpSpPr>
          <p:grpSpPr>
            <a:xfrm>
              <a:off x="5345836" y="973793"/>
              <a:ext cx="5764536" cy="1813120"/>
              <a:chOff x="5345836" y="973793"/>
              <a:chExt cx="5764536" cy="181312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0C811E6-7F4F-4CE5-880D-B357D10C2D15}"/>
                  </a:ext>
                </a:extLst>
              </p:cNvPr>
              <p:cNvGrpSpPr/>
              <p:nvPr/>
            </p:nvGrpSpPr>
            <p:grpSpPr>
              <a:xfrm>
                <a:off x="5345836" y="973793"/>
                <a:ext cx="3790608" cy="1813120"/>
                <a:chOff x="5345836" y="973793"/>
                <a:chExt cx="3790608" cy="1813120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6CD62FDD-E773-4BCD-B5F2-69D69E66F76E}"/>
                    </a:ext>
                  </a:extLst>
                </p:cNvPr>
                <p:cNvGrpSpPr/>
                <p:nvPr/>
              </p:nvGrpSpPr>
              <p:grpSpPr>
                <a:xfrm>
                  <a:off x="5345836" y="973793"/>
                  <a:ext cx="3790608" cy="1743905"/>
                  <a:chOff x="5345836" y="973793"/>
                  <a:chExt cx="3790608" cy="1743905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E13B5609-5779-4985-B6BD-DAD36FFAD1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937607" y="1538810"/>
                    <a:ext cx="920912" cy="1178888"/>
                  </a:xfrm>
                  <a:prstGeom prst="rect">
                    <a:avLst/>
                  </a:prstGeom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4A297F5-9CDE-43A4-842A-05822C2F972B}"/>
                      </a:ext>
                    </a:extLst>
                  </p:cNvPr>
                  <p:cNvSpPr txBox="1"/>
                  <p:nvPr/>
                </p:nvSpPr>
                <p:spPr>
                  <a:xfrm>
                    <a:off x="5345836" y="979388"/>
                    <a:ext cx="149031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rPr>
                      <a:t>NHS Long Term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rPr>
                      <a:t>Plan (2019)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01F82A3-DE3C-4E2F-95F0-E05F995B10D5}"/>
                      </a:ext>
                    </a:extLst>
                  </p:cNvPr>
                  <p:cNvSpPr txBox="1"/>
                  <p:nvPr/>
                </p:nvSpPr>
                <p:spPr>
                  <a:xfrm>
                    <a:off x="7646134" y="990669"/>
                    <a:ext cx="149031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rPr>
                      <a:t>Localism Act</a:t>
                    </a:r>
                    <a:br>
                      <a: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rPr>
                    </a:br>
                    <a:r>
                      <a: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rPr>
                      <a:t>(2011)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B870D2C-209A-4840-B03B-8578BE060F72}"/>
                      </a:ext>
                    </a:extLst>
                  </p:cNvPr>
                  <p:cNvSpPr txBox="1"/>
                  <p:nvPr/>
                </p:nvSpPr>
                <p:spPr>
                  <a:xfrm>
                    <a:off x="6482817" y="973793"/>
                    <a:ext cx="149031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rPr>
                      <a:t>HEE Topol Review (2019)</a:t>
                    </a:r>
                  </a:p>
                </p:txBody>
              </p:sp>
            </p:grpSp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46DB9370-41AC-44FD-AC43-BBA11979FD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11099" y="1463208"/>
                  <a:ext cx="934521" cy="1323705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026" name="Picture 2" descr="Shaping Our Future">
                <a:extLst>
                  <a:ext uri="{FF2B5EF4-FFF2-40B4-BE49-F238E27FC236}">
                    <a16:creationId xmlns:a16="http://schemas.microsoft.com/office/drawing/2014/main" id="{319D9939-EAB7-4497-A28E-11770A5E0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47476" y="1899583"/>
                <a:ext cx="1762896" cy="699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3CDF0B-8307-4C1C-BB62-58F1DC72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7653" y="1456194"/>
              <a:ext cx="981633" cy="1375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857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6" grpId="0" animBg="1"/>
      <p:bldP spid="6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ent Arrow 26"/>
          <p:cNvSpPr/>
          <p:nvPr/>
        </p:nvSpPr>
        <p:spPr>
          <a:xfrm>
            <a:off x="2377059" y="2366871"/>
            <a:ext cx="837070" cy="1176708"/>
          </a:xfrm>
          <a:prstGeom prst="bentArrow">
            <a:avLst>
              <a:gd name="adj1" fmla="val 25000"/>
              <a:gd name="adj2" fmla="val 25000"/>
              <a:gd name="adj3" fmla="val 34082"/>
              <a:gd name="adj4" fmla="val 43750"/>
            </a:avLst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23899" y="2048380"/>
            <a:ext cx="1861968" cy="803523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Co-Design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3899" y="3690780"/>
            <a:ext cx="1861968" cy="659584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Agree Dominant Strategy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06672" y="3679893"/>
            <a:ext cx="2115699" cy="659584"/>
            <a:chOff x="2556054" y="2150351"/>
            <a:chExt cx="2282428" cy="659584"/>
          </a:xfrm>
        </p:grpSpPr>
        <p:sp>
          <p:nvSpPr>
            <p:cNvPr id="12" name="Freeform 11"/>
            <p:cNvSpPr/>
            <p:nvPr/>
          </p:nvSpPr>
          <p:spPr>
            <a:xfrm>
              <a:off x="2781082" y="2150351"/>
              <a:ext cx="2057400" cy="659584"/>
            </a:xfrm>
            <a:custGeom>
              <a:avLst/>
              <a:gdLst>
                <a:gd name="connsiteX0" fmla="*/ 0 w 2057400"/>
                <a:gd name="connsiteY0" fmla="*/ 0 h 659584"/>
                <a:gd name="connsiteX1" fmla="*/ 1397263 w 2057400"/>
                <a:gd name="connsiteY1" fmla="*/ 0 h 659584"/>
                <a:gd name="connsiteX2" fmla="*/ 1397263 w 2057400"/>
                <a:gd name="connsiteY2" fmla="*/ 127008 h 659584"/>
                <a:gd name="connsiteX3" fmla="*/ 1649582 w 2057400"/>
                <a:gd name="connsiteY3" fmla="*/ 127008 h 659584"/>
                <a:gd name="connsiteX4" fmla="*/ 1649582 w 2057400"/>
                <a:gd name="connsiteY4" fmla="*/ 261425 h 659584"/>
                <a:gd name="connsiteX5" fmla="*/ 1883230 w 2057400"/>
                <a:gd name="connsiteY5" fmla="*/ 261425 h 659584"/>
                <a:gd name="connsiteX6" fmla="*/ 1883230 w 2057400"/>
                <a:gd name="connsiteY6" fmla="*/ 407513 h 659584"/>
                <a:gd name="connsiteX7" fmla="*/ 2057400 w 2057400"/>
                <a:gd name="connsiteY7" fmla="*/ 407513 h 659584"/>
                <a:gd name="connsiteX8" fmla="*/ 2057400 w 2057400"/>
                <a:gd name="connsiteY8" fmla="*/ 659584 h 659584"/>
                <a:gd name="connsiteX9" fmla="*/ 0 w 2057400"/>
                <a:gd name="connsiteY9" fmla="*/ 659584 h 65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400" h="659584">
                  <a:moveTo>
                    <a:pt x="0" y="0"/>
                  </a:moveTo>
                  <a:lnTo>
                    <a:pt x="1397263" y="0"/>
                  </a:lnTo>
                  <a:lnTo>
                    <a:pt x="1397263" y="127008"/>
                  </a:lnTo>
                  <a:lnTo>
                    <a:pt x="1649582" y="127008"/>
                  </a:lnTo>
                  <a:lnTo>
                    <a:pt x="1649582" y="261425"/>
                  </a:lnTo>
                  <a:lnTo>
                    <a:pt x="1883230" y="261425"/>
                  </a:lnTo>
                  <a:lnTo>
                    <a:pt x="1883230" y="407513"/>
                  </a:lnTo>
                  <a:lnTo>
                    <a:pt x="2057400" y="407513"/>
                  </a:lnTo>
                  <a:lnTo>
                    <a:pt x="2057400" y="659584"/>
                  </a:lnTo>
                  <a:lnTo>
                    <a:pt x="0" y="659584"/>
                  </a:lnTo>
                  <a:close/>
                </a:path>
              </a:pathLst>
            </a:custGeom>
            <a:solidFill>
              <a:srgbClr val="00206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wrap="square" lIns="252000" rIns="144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Strategic Alignment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556054" y="2308439"/>
              <a:ext cx="376962" cy="365182"/>
            </a:xfrm>
            <a:prstGeom prst="ellipse">
              <a:avLst/>
            </a:prstGeom>
            <a:solidFill>
              <a:srgbClr val="1F4A7F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5473552" y="3648701"/>
            <a:ext cx="2350347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442087" y="2127245"/>
            <a:ext cx="1960568" cy="845452"/>
          </a:xfrm>
          <a:custGeom>
            <a:avLst/>
            <a:gdLst>
              <a:gd name="connsiteX0" fmla="*/ 0 w 2057400"/>
              <a:gd name="connsiteY0" fmla="*/ 0 h 659584"/>
              <a:gd name="connsiteX1" fmla="*/ 1397263 w 2057400"/>
              <a:gd name="connsiteY1" fmla="*/ 0 h 659584"/>
              <a:gd name="connsiteX2" fmla="*/ 1397263 w 2057400"/>
              <a:gd name="connsiteY2" fmla="*/ 127008 h 659584"/>
              <a:gd name="connsiteX3" fmla="*/ 1649582 w 2057400"/>
              <a:gd name="connsiteY3" fmla="*/ 127008 h 659584"/>
              <a:gd name="connsiteX4" fmla="*/ 1649582 w 2057400"/>
              <a:gd name="connsiteY4" fmla="*/ 261425 h 659584"/>
              <a:gd name="connsiteX5" fmla="*/ 1883230 w 2057400"/>
              <a:gd name="connsiteY5" fmla="*/ 261425 h 659584"/>
              <a:gd name="connsiteX6" fmla="*/ 1883230 w 2057400"/>
              <a:gd name="connsiteY6" fmla="*/ 407513 h 659584"/>
              <a:gd name="connsiteX7" fmla="*/ 2057400 w 2057400"/>
              <a:gd name="connsiteY7" fmla="*/ 407513 h 659584"/>
              <a:gd name="connsiteX8" fmla="*/ 2057400 w 2057400"/>
              <a:gd name="connsiteY8" fmla="*/ 659584 h 659584"/>
              <a:gd name="connsiteX9" fmla="*/ 0 w 2057400"/>
              <a:gd name="connsiteY9" fmla="*/ 659584 h 65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7400" h="659584">
                <a:moveTo>
                  <a:pt x="0" y="0"/>
                </a:moveTo>
                <a:lnTo>
                  <a:pt x="1397263" y="0"/>
                </a:lnTo>
                <a:lnTo>
                  <a:pt x="1397263" y="127008"/>
                </a:lnTo>
                <a:lnTo>
                  <a:pt x="1649582" y="127008"/>
                </a:lnTo>
                <a:lnTo>
                  <a:pt x="1649582" y="261425"/>
                </a:lnTo>
                <a:lnTo>
                  <a:pt x="1883230" y="261425"/>
                </a:lnTo>
                <a:lnTo>
                  <a:pt x="1883230" y="407513"/>
                </a:lnTo>
                <a:lnTo>
                  <a:pt x="2057400" y="407513"/>
                </a:lnTo>
                <a:lnTo>
                  <a:pt x="2057400" y="659584"/>
                </a:lnTo>
                <a:lnTo>
                  <a:pt x="0" y="659584"/>
                </a:lnTo>
                <a:close/>
              </a:path>
            </a:pathLst>
          </a:cu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252000" rIns="144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 &amp; Community Engagement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473553" y="2080614"/>
            <a:ext cx="2350346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214129" y="2367380"/>
            <a:ext cx="376962" cy="365182"/>
          </a:xfrm>
          <a:prstGeom prst="ellipse">
            <a:avLst/>
          </a:prstGeom>
          <a:solidFill>
            <a:srgbClr val="1F4A7F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84ED86CF-15FE-465C-8D85-601B459A970A}"/>
              </a:ext>
            </a:extLst>
          </p:cNvPr>
          <p:cNvSpPr/>
          <p:nvPr/>
        </p:nvSpPr>
        <p:spPr>
          <a:xfrm>
            <a:off x="5130414" y="1274618"/>
            <a:ext cx="6761019" cy="3338946"/>
          </a:xfrm>
          <a:prstGeom prst="wedgeRectCallout">
            <a:avLst>
              <a:gd name="adj1" fmla="val -53255"/>
              <a:gd name="adj2" fmla="val -7860"/>
            </a:avLst>
          </a:prstGeom>
          <a:solidFill>
            <a:schemeClr val="bg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lIns="216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C262DF-41A7-4FDB-B92A-2C30A18F586D}"/>
              </a:ext>
            </a:extLst>
          </p:cNvPr>
          <p:cNvSpPr/>
          <p:nvPr/>
        </p:nvSpPr>
        <p:spPr>
          <a:xfrm>
            <a:off x="5279790" y="2017498"/>
            <a:ext cx="349425" cy="36518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292FD1-EC07-4D2A-94CB-B9CA02AF87CB}"/>
              </a:ext>
            </a:extLst>
          </p:cNvPr>
          <p:cNvSpPr/>
          <p:nvPr/>
        </p:nvSpPr>
        <p:spPr>
          <a:xfrm>
            <a:off x="5778591" y="1823211"/>
            <a:ext cx="5628738" cy="7436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Inclusion and empowerment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28AADC0-24F5-4C93-9AEF-6F246EA2B463}"/>
              </a:ext>
            </a:extLst>
          </p:cNvPr>
          <p:cNvSpPr/>
          <p:nvPr/>
        </p:nvSpPr>
        <p:spPr>
          <a:xfrm>
            <a:off x="5294157" y="2920208"/>
            <a:ext cx="349425" cy="36518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4260CC-49C4-4E22-8D20-1571D5E777B1}"/>
              </a:ext>
            </a:extLst>
          </p:cNvPr>
          <p:cNvSpPr/>
          <p:nvPr/>
        </p:nvSpPr>
        <p:spPr>
          <a:xfrm>
            <a:off x="5792958" y="2725921"/>
            <a:ext cx="5628738" cy="7436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D546A18-AB4B-4C6F-AC33-07B4A5BC52CB}"/>
              </a:ext>
            </a:extLst>
          </p:cNvPr>
          <p:cNvSpPr/>
          <p:nvPr/>
        </p:nvSpPr>
        <p:spPr>
          <a:xfrm>
            <a:off x="5294157" y="3834895"/>
            <a:ext cx="349425" cy="36518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9BC7BC-683C-40A7-A20A-F293D364381D}"/>
              </a:ext>
            </a:extLst>
          </p:cNvPr>
          <p:cNvSpPr/>
          <p:nvPr/>
        </p:nvSpPr>
        <p:spPr>
          <a:xfrm>
            <a:off x="5792958" y="3640608"/>
            <a:ext cx="5628738" cy="7436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buy-in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916D2E-00B8-4204-BBB0-DCC478D2D1CE}"/>
              </a:ext>
            </a:extLst>
          </p:cNvPr>
          <p:cNvSpPr/>
          <p:nvPr/>
        </p:nvSpPr>
        <p:spPr>
          <a:xfrm>
            <a:off x="300566" y="261730"/>
            <a:ext cx="10228095" cy="79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The Playbook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1" grpId="0" animBg="1"/>
      <p:bldP spid="22" grpId="0" animBg="1"/>
      <p:bldP spid="25" grpId="0" animBg="1"/>
      <p:bldP spid="16" grpId="0" animBg="1"/>
      <p:bldP spid="16" grpId="1" animBg="1"/>
      <p:bldP spid="18" grpId="0" animBg="1"/>
      <p:bldP spid="1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120227" y="4729181"/>
            <a:ext cx="2282428" cy="735860"/>
            <a:chOff x="2563992" y="4136125"/>
            <a:chExt cx="2282428" cy="735860"/>
          </a:xfrm>
        </p:grpSpPr>
        <p:sp>
          <p:nvSpPr>
            <p:cNvPr id="31" name="Freeform 30"/>
            <p:cNvSpPr/>
            <p:nvPr/>
          </p:nvSpPr>
          <p:spPr>
            <a:xfrm>
              <a:off x="2789020" y="4136125"/>
              <a:ext cx="2057400" cy="735860"/>
            </a:xfrm>
            <a:custGeom>
              <a:avLst/>
              <a:gdLst>
                <a:gd name="connsiteX0" fmla="*/ 0 w 2057400"/>
                <a:gd name="connsiteY0" fmla="*/ 0 h 659584"/>
                <a:gd name="connsiteX1" fmla="*/ 1397263 w 2057400"/>
                <a:gd name="connsiteY1" fmla="*/ 0 h 659584"/>
                <a:gd name="connsiteX2" fmla="*/ 1397263 w 2057400"/>
                <a:gd name="connsiteY2" fmla="*/ 127008 h 659584"/>
                <a:gd name="connsiteX3" fmla="*/ 1649582 w 2057400"/>
                <a:gd name="connsiteY3" fmla="*/ 127008 h 659584"/>
                <a:gd name="connsiteX4" fmla="*/ 1649582 w 2057400"/>
                <a:gd name="connsiteY4" fmla="*/ 261425 h 659584"/>
                <a:gd name="connsiteX5" fmla="*/ 1883230 w 2057400"/>
                <a:gd name="connsiteY5" fmla="*/ 261425 h 659584"/>
                <a:gd name="connsiteX6" fmla="*/ 1883230 w 2057400"/>
                <a:gd name="connsiteY6" fmla="*/ 407513 h 659584"/>
                <a:gd name="connsiteX7" fmla="*/ 2057400 w 2057400"/>
                <a:gd name="connsiteY7" fmla="*/ 407513 h 659584"/>
                <a:gd name="connsiteX8" fmla="*/ 2057400 w 2057400"/>
                <a:gd name="connsiteY8" fmla="*/ 659584 h 659584"/>
                <a:gd name="connsiteX9" fmla="*/ 0 w 2057400"/>
                <a:gd name="connsiteY9" fmla="*/ 659584 h 65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400" h="659584">
                  <a:moveTo>
                    <a:pt x="0" y="0"/>
                  </a:moveTo>
                  <a:lnTo>
                    <a:pt x="1397263" y="0"/>
                  </a:lnTo>
                  <a:lnTo>
                    <a:pt x="1397263" y="127008"/>
                  </a:lnTo>
                  <a:lnTo>
                    <a:pt x="1649582" y="127008"/>
                  </a:lnTo>
                  <a:lnTo>
                    <a:pt x="1649582" y="261425"/>
                  </a:lnTo>
                  <a:lnTo>
                    <a:pt x="1883230" y="261425"/>
                  </a:lnTo>
                  <a:lnTo>
                    <a:pt x="1883230" y="407513"/>
                  </a:lnTo>
                  <a:lnTo>
                    <a:pt x="2057400" y="407513"/>
                  </a:lnTo>
                  <a:lnTo>
                    <a:pt x="2057400" y="659584"/>
                  </a:lnTo>
                  <a:lnTo>
                    <a:pt x="0" y="659584"/>
                  </a:lnTo>
                  <a:close/>
                </a:path>
              </a:pathLst>
            </a:custGeom>
            <a:solidFill>
              <a:srgbClr val="00206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wrap="square" lIns="252000" rIns="144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Skills, Competence, &amp; Culture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2563992" y="4309384"/>
              <a:ext cx="376962" cy="365182"/>
            </a:xfrm>
            <a:prstGeom prst="ellipse">
              <a:avLst/>
            </a:prstGeom>
            <a:solidFill>
              <a:srgbClr val="1F4A7F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7" name="Bent Arrow 26"/>
          <p:cNvSpPr/>
          <p:nvPr/>
        </p:nvSpPr>
        <p:spPr>
          <a:xfrm>
            <a:off x="2377059" y="2366871"/>
            <a:ext cx="837070" cy="1176708"/>
          </a:xfrm>
          <a:prstGeom prst="bentArrow">
            <a:avLst>
              <a:gd name="adj1" fmla="val 25000"/>
              <a:gd name="adj2" fmla="val 25000"/>
              <a:gd name="adj3" fmla="val 34082"/>
              <a:gd name="adj4" fmla="val 43750"/>
            </a:avLst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23899" y="2048380"/>
            <a:ext cx="1861968" cy="803523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Co-Design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3899" y="3690780"/>
            <a:ext cx="1861968" cy="659584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Agree Dominant Strategy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06672" y="3679893"/>
            <a:ext cx="2115699" cy="659584"/>
            <a:chOff x="2556054" y="2150351"/>
            <a:chExt cx="2282428" cy="659584"/>
          </a:xfrm>
        </p:grpSpPr>
        <p:sp>
          <p:nvSpPr>
            <p:cNvPr id="12" name="Freeform 11"/>
            <p:cNvSpPr/>
            <p:nvPr/>
          </p:nvSpPr>
          <p:spPr>
            <a:xfrm>
              <a:off x="2781082" y="2150351"/>
              <a:ext cx="2057400" cy="659584"/>
            </a:xfrm>
            <a:custGeom>
              <a:avLst/>
              <a:gdLst>
                <a:gd name="connsiteX0" fmla="*/ 0 w 2057400"/>
                <a:gd name="connsiteY0" fmla="*/ 0 h 659584"/>
                <a:gd name="connsiteX1" fmla="*/ 1397263 w 2057400"/>
                <a:gd name="connsiteY1" fmla="*/ 0 h 659584"/>
                <a:gd name="connsiteX2" fmla="*/ 1397263 w 2057400"/>
                <a:gd name="connsiteY2" fmla="*/ 127008 h 659584"/>
                <a:gd name="connsiteX3" fmla="*/ 1649582 w 2057400"/>
                <a:gd name="connsiteY3" fmla="*/ 127008 h 659584"/>
                <a:gd name="connsiteX4" fmla="*/ 1649582 w 2057400"/>
                <a:gd name="connsiteY4" fmla="*/ 261425 h 659584"/>
                <a:gd name="connsiteX5" fmla="*/ 1883230 w 2057400"/>
                <a:gd name="connsiteY5" fmla="*/ 261425 h 659584"/>
                <a:gd name="connsiteX6" fmla="*/ 1883230 w 2057400"/>
                <a:gd name="connsiteY6" fmla="*/ 407513 h 659584"/>
                <a:gd name="connsiteX7" fmla="*/ 2057400 w 2057400"/>
                <a:gd name="connsiteY7" fmla="*/ 407513 h 659584"/>
                <a:gd name="connsiteX8" fmla="*/ 2057400 w 2057400"/>
                <a:gd name="connsiteY8" fmla="*/ 659584 h 659584"/>
                <a:gd name="connsiteX9" fmla="*/ 0 w 2057400"/>
                <a:gd name="connsiteY9" fmla="*/ 659584 h 65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400" h="659584">
                  <a:moveTo>
                    <a:pt x="0" y="0"/>
                  </a:moveTo>
                  <a:lnTo>
                    <a:pt x="1397263" y="0"/>
                  </a:lnTo>
                  <a:lnTo>
                    <a:pt x="1397263" y="127008"/>
                  </a:lnTo>
                  <a:lnTo>
                    <a:pt x="1649582" y="127008"/>
                  </a:lnTo>
                  <a:lnTo>
                    <a:pt x="1649582" y="261425"/>
                  </a:lnTo>
                  <a:lnTo>
                    <a:pt x="1883230" y="261425"/>
                  </a:lnTo>
                  <a:lnTo>
                    <a:pt x="1883230" y="407513"/>
                  </a:lnTo>
                  <a:lnTo>
                    <a:pt x="2057400" y="407513"/>
                  </a:lnTo>
                  <a:lnTo>
                    <a:pt x="2057400" y="659584"/>
                  </a:lnTo>
                  <a:lnTo>
                    <a:pt x="0" y="659584"/>
                  </a:lnTo>
                  <a:close/>
                </a:path>
              </a:pathLst>
            </a:custGeom>
            <a:solidFill>
              <a:srgbClr val="00206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wrap="square" lIns="252000" rIns="144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Strategic Alignment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556054" y="2308439"/>
              <a:ext cx="376962" cy="365182"/>
            </a:xfrm>
            <a:prstGeom prst="ellipse">
              <a:avLst/>
            </a:prstGeom>
            <a:solidFill>
              <a:srgbClr val="1F4A7F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5473552" y="3648701"/>
            <a:ext cx="2350347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442087" y="2127245"/>
            <a:ext cx="1960568" cy="845452"/>
          </a:xfrm>
          <a:custGeom>
            <a:avLst/>
            <a:gdLst>
              <a:gd name="connsiteX0" fmla="*/ 0 w 2057400"/>
              <a:gd name="connsiteY0" fmla="*/ 0 h 659584"/>
              <a:gd name="connsiteX1" fmla="*/ 1397263 w 2057400"/>
              <a:gd name="connsiteY1" fmla="*/ 0 h 659584"/>
              <a:gd name="connsiteX2" fmla="*/ 1397263 w 2057400"/>
              <a:gd name="connsiteY2" fmla="*/ 127008 h 659584"/>
              <a:gd name="connsiteX3" fmla="*/ 1649582 w 2057400"/>
              <a:gd name="connsiteY3" fmla="*/ 127008 h 659584"/>
              <a:gd name="connsiteX4" fmla="*/ 1649582 w 2057400"/>
              <a:gd name="connsiteY4" fmla="*/ 261425 h 659584"/>
              <a:gd name="connsiteX5" fmla="*/ 1883230 w 2057400"/>
              <a:gd name="connsiteY5" fmla="*/ 261425 h 659584"/>
              <a:gd name="connsiteX6" fmla="*/ 1883230 w 2057400"/>
              <a:gd name="connsiteY6" fmla="*/ 407513 h 659584"/>
              <a:gd name="connsiteX7" fmla="*/ 2057400 w 2057400"/>
              <a:gd name="connsiteY7" fmla="*/ 407513 h 659584"/>
              <a:gd name="connsiteX8" fmla="*/ 2057400 w 2057400"/>
              <a:gd name="connsiteY8" fmla="*/ 659584 h 659584"/>
              <a:gd name="connsiteX9" fmla="*/ 0 w 2057400"/>
              <a:gd name="connsiteY9" fmla="*/ 659584 h 65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7400" h="659584">
                <a:moveTo>
                  <a:pt x="0" y="0"/>
                </a:moveTo>
                <a:lnTo>
                  <a:pt x="1397263" y="0"/>
                </a:lnTo>
                <a:lnTo>
                  <a:pt x="1397263" y="127008"/>
                </a:lnTo>
                <a:lnTo>
                  <a:pt x="1649582" y="127008"/>
                </a:lnTo>
                <a:lnTo>
                  <a:pt x="1649582" y="261425"/>
                </a:lnTo>
                <a:lnTo>
                  <a:pt x="1883230" y="261425"/>
                </a:lnTo>
                <a:lnTo>
                  <a:pt x="1883230" y="407513"/>
                </a:lnTo>
                <a:lnTo>
                  <a:pt x="2057400" y="407513"/>
                </a:lnTo>
                <a:lnTo>
                  <a:pt x="2057400" y="659584"/>
                </a:lnTo>
                <a:lnTo>
                  <a:pt x="0" y="659584"/>
                </a:lnTo>
                <a:close/>
              </a:path>
            </a:pathLst>
          </a:cu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252000" rIns="144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 &amp; Community Engagement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473553" y="2080614"/>
            <a:ext cx="2350346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214129" y="2367380"/>
            <a:ext cx="376962" cy="365182"/>
          </a:xfrm>
          <a:prstGeom prst="ellipse">
            <a:avLst/>
          </a:prstGeom>
          <a:solidFill>
            <a:srgbClr val="1F4A7F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845378" y="4579194"/>
            <a:ext cx="1840489" cy="878584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for the future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5473552" y="4758780"/>
            <a:ext cx="2215936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Rectangular Callout 22"/>
          <p:cNvSpPr/>
          <p:nvPr/>
        </p:nvSpPr>
        <p:spPr>
          <a:xfrm>
            <a:off x="5896323" y="2194741"/>
            <a:ext cx="5867487" cy="3677810"/>
          </a:xfrm>
          <a:prstGeom prst="wedgeRectCallout">
            <a:avLst>
              <a:gd name="adj1" fmla="val -65405"/>
              <a:gd name="adj2" fmla="val 34399"/>
            </a:avLst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lIns="21600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Bent Arrow 32"/>
          <p:cNvSpPr/>
          <p:nvPr/>
        </p:nvSpPr>
        <p:spPr>
          <a:xfrm flipV="1">
            <a:off x="2409048" y="4442880"/>
            <a:ext cx="717479" cy="843928"/>
          </a:xfrm>
          <a:prstGeom prst="bentArrow">
            <a:avLst>
              <a:gd name="adj1" fmla="val 25000"/>
              <a:gd name="adj2" fmla="val 25000"/>
              <a:gd name="adj3" fmla="val 34082"/>
              <a:gd name="adj4" fmla="val 43750"/>
            </a:avLst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F20E8E-914B-4B60-81C7-4096E16167D3}"/>
              </a:ext>
            </a:extLst>
          </p:cNvPr>
          <p:cNvSpPr/>
          <p:nvPr/>
        </p:nvSpPr>
        <p:spPr>
          <a:xfrm>
            <a:off x="6048305" y="2898967"/>
            <a:ext cx="349425" cy="36518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887A1C-E1CC-42FE-826A-4064BF21C6BA}"/>
              </a:ext>
            </a:extLst>
          </p:cNvPr>
          <p:cNvSpPr/>
          <p:nvPr/>
        </p:nvSpPr>
        <p:spPr>
          <a:xfrm>
            <a:off x="6547106" y="2704680"/>
            <a:ext cx="4937965" cy="7436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Recruitment and retention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DB2633B-2E87-4874-8A13-98EAB9FE8242}"/>
              </a:ext>
            </a:extLst>
          </p:cNvPr>
          <p:cNvSpPr/>
          <p:nvPr/>
        </p:nvSpPr>
        <p:spPr>
          <a:xfrm>
            <a:off x="6062672" y="3801677"/>
            <a:ext cx="349425" cy="36518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921F18-D388-4C63-92B9-6E6AEC1FEEA3}"/>
              </a:ext>
            </a:extLst>
          </p:cNvPr>
          <p:cNvSpPr/>
          <p:nvPr/>
        </p:nvSpPr>
        <p:spPr>
          <a:xfrm>
            <a:off x="6561473" y="3607390"/>
            <a:ext cx="4937965" cy="7436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networks 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cross-professional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1E2E19-ABBF-4A5D-9872-8C74C807C577}"/>
              </a:ext>
            </a:extLst>
          </p:cNvPr>
          <p:cNvSpPr/>
          <p:nvPr/>
        </p:nvSpPr>
        <p:spPr>
          <a:xfrm>
            <a:off x="6062672" y="4716364"/>
            <a:ext cx="349425" cy="365182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4419A7-4A8E-4147-9E1F-1E317F573D8A}"/>
              </a:ext>
            </a:extLst>
          </p:cNvPr>
          <p:cNvSpPr/>
          <p:nvPr/>
        </p:nvSpPr>
        <p:spPr>
          <a:xfrm>
            <a:off x="6561473" y="4522077"/>
            <a:ext cx="4937965" cy="7436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 ladders and competency based learning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35AAD0-99F0-4066-9969-4F75FC7C0616}"/>
              </a:ext>
            </a:extLst>
          </p:cNvPr>
          <p:cNvSpPr/>
          <p:nvPr/>
        </p:nvSpPr>
        <p:spPr>
          <a:xfrm>
            <a:off x="300566" y="261730"/>
            <a:ext cx="10228095" cy="79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The Playbook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3" grpId="0" animBg="1"/>
      <p:bldP spid="23" grpId="1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2537239-2521-47BF-A86F-C2195E3FCF7B}"/>
              </a:ext>
            </a:extLst>
          </p:cNvPr>
          <p:cNvSpPr/>
          <p:nvPr/>
        </p:nvSpPr>
        <p:spPr>
          <a:xfrm>
            <a:off x="300566" y="261730"/>
            <a:ext cx="10228095" cy="79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The Playbook: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ent Arrow 26"/>
          <p:cNvSpPr/>
          <p:nvPr/>
        </p:nvSpPr>
        <p:spPr>
          <a:xfrm>
            <a:off x="2377059" y="2366871"/>
            <a:ext cx="837070" cy="1176708"/>
          </a:xfrm>
          <a:prstGeom prst="bentArrow">
            <a:avLst>
              <a:gd name="adj1" fmla="val 25000"/>
              <a:gd name="adj2" fmla="val 25000"/>
              <a:gd name="adj3" fmla="val 34082"/>
              <a:gd name="adj4" fmla="val 43750"/>
            </a:avLst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23899" y="2048380"/>
            <a:ext cx="1861968" cy="803523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Co-Design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3899" y="3690780"/>
            <a:ext cx="1861968" cy="659584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Agree Dominant Strategy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06672" y="3679893"/>
            <a:ext cx="2115699" cy="659584"/>
            <a:chOff x="2556054" y="2150351"/>
            <a:chExt cx="2282428" cy="659584"/>
          </a:xfrm>
        </p:grpSpPr>
        <p:sp>
          <p:nvSpPr>
            <p:cNvPr id="12" name="Freeform 11"/>
            <p:cNvSpPr/>
            <p:nvPr/>
          </p:nvSpPr>
          <p:spPr>
            <a:xfrm>
              <a:off x="2781082" y="2150351"/>
              <a:ext cx="2057400" cy="659584"/>
            </a:xfrm>
            <a:custGeom>
              <a:avLst/>
              <a:gdLst>
                <a:gd name="connsiteX0" fmla="*/ 0 w 2057400"/>
                <a:gd name="connsiteY0" fmla="*/ 0 h 659584"/>
                <a:gd name="connsiteX1" fmla="*/ 1397263 w 2057400"/>
                <a:gd name="connsiteY1" fmla="*/ 0 h 659584"/>
                <a:gd name="connsiteX2" fmla="*/ 1397263 w 2057400"/>
                <a:gd name="connsiteY2" fmla="*/ 127008 h 659584"/>
                <a:gd name="connsiteX3" fmla="*/ 1649582 w 2057400"/>
                <a:gd name="connsiteY3" fmla="*/ 127008 h 659584"/>
                <a:gd name="connsiteX4" fmla="*/ 1649582 w 2057400"/>
                <a:gd name="connsiteY4" fmla="*/ 261425 h 659584"/>
                <a:gd name="connsiteX5" fmla="*/ 1883230 w 2057400"/>
                <a:gd name="connsiteY5" fmla="*/ 261425 h 659584"/>
                <a:gd name="connsiteX6" fmla="*/ 1883230 w 2057400"/>
                <a:gd name="connsiteY6" fmla="*/ 407513 h 659584"/>
                <a:gd name="connsiteX7" fmla="*/ 2057400 w 2057400"/>
                <a:gd name="connsiteY7" fmla="*/ 407513 h 659584"/>
                <a:gd name="connsiteX8" fmla="*/ 2057400 w 2057400"/>
                <a:gd name="connsiteY8" fmla="*/ 659584 h 659584"/>
                <a:gd name="connsiteX9" fmla="*/ 0 w 2057400"/>
                <a:gd name="connsiteY9" fmla="*/ 659584 h 65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400" h="659584">
                  <a:moveTo>
                    <a:pt x="0" y="0"/>
                  </a:moveTo>
                  <a:lnTo>
                    <a:pt x="1397263" y="0"/>
                  </a:lnTo>
                  <a:lnTo>
                    <a:pt x="1397263" y="127008"/>
                  </a:lnTo>
                  <a:lnTo>
                    <a:pt x="1649582" y="127008"/>
                  </a:lnTo>
                  <a:lnTo>
                    <a:pt x="1649582" y="261425"/>
                  </a:lnTo>
                  <a:lnTo>
                    <a:pt x="1883230" y="261425"/>
                  </a:lnTo>
                  <a:lnTo>
                    <a:pt x="1883230" y="407513"/>
                  </a:lnTo>
                  <a:lnTo>
                    <a:pt x="2057400" y="407513"/>
                  </a:lnTo>
                  <a:lnTo>
                    <a:pt x="2057400" y="659584"/>
                  </a:lnTo>
                  <a:lnTo>
                    <a:pt x="0" y="659584"/>
                  </a:lnTo>
                  <a:close/>
                </a:path>
              </a:pathLst>
            </a:custGeom>
            <a:solidFill>
              <a:srgbClr val="00206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wrap="square" lIns="252000" rIns="144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Strategic Alignment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2556054" y="2308439"/>
              <a:ext cx="376962" cy="365182"/>
            </a:xfrm>
            <a:prstGeom prst="ellipse">
              <a:avLst/>
            </a:prstGeom>
            <a:solidFill>
              <a:srgbClr val="1F4A7F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5473552" y="3648701"/>
            <a:ext cx="2350347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442087" y="2127245"/>
            <a:ext cx="1960568" cy="845452"/>
          </a:xfrm>
          <a:custGeom>
            <a:avLst/>
            <a:gdLst>
              <a:gd name="connsiteX0" fmla="*/ 0 w 2057400"/>
              <a:gd name="connsiteY0" fmla="*/ 0 h 659584"/>
              <a:gd name="connsiteX1" fmla="*/ 1397263 w 2057400"/>
              <a:gd name="connsiteY1" fmla="*/ 0 h 659584"/>
              <a:gd name="connsiteX2" fmla="*/ 1397263 w 2057400"/>
              <a:gd name="connsiteY2" fmla="*/ 127008 h 659584"/>
              <a:gd name="connsiteX3" fmla="*/ 1649582 w 2057400"/>
              <a:gd name="connsiteY3" fmla="*/ 127008 h 659584"/>
              <a:gd name="connsiteX4" fmla="*/ 1649582 w 2057400"/>
              <a:gd name="connsiteY4" fmla="*/ 261425 h 659584"/>
              <a:gd name="connsiteX5" fmla="*/ 1883230 w 2057400"/>
              <a:gd name="connsiteY5" fmla="*/ 261425 h 659584"/>
              <a:gd name="connsiteX6" fmla="*/ 1883230 w 2057400"/>
              <a:gd name="connsiteY6" fmla="*/ 407513 h 659584"/>
              <a:gd name="connsiteX7" fmla="*/ 2057400 w 2057400"/>
              <a:gd name="connsiteY7" fmla="*/ 407513 h 659584"/>
              <a:gd name="connsiteX8" fmla="*/ 2057400 w 2057400"/>
              <a:gd name="connsiteY8" fmla="*/ 659584 h 659584"/>
              <a:gd name="connsiteX9" fmla="*/ 0 w 2057400"/>
              <a:gd name="connsiteY9" fmla="*/ 659584 h 65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7400" h="659584">
                <a:moveTo>
                  <a:pt x="0" y="0"/>
                </a:moveTo>
                <a:lnTo>
                  <a:pt x="1397263" y="0"/>
                </a:lnTo>
                <a:lnTo>
                  <a:pt x="1397263" y="127008"/>
                </a:lnTo>
                <a:lnTo>
                  <a:pt x="1649582" y="127008"/>
                </a:lnTo>
                <a:lnTo>
                  <a:pt x="1649582" y="261425"/>
                </a:lnTo>
                <a:lnTo>
                  <a:pt x="1883230" y="261425"/>
                </a:lnTo>
                <a:lnTo>
                  <a:pt x="1883230" y="407513"/>
                </a:lnTo>
                <a:lnTo>
                  <a:pt x="2057400" y="407513"/>
                </a:lnTo>
                <a:lnTo>
                  <a:pt x="2057400" y="659584"/>
                </a:lnTo>
                <a:lnTo>
                  <a:pt x="0" y="659584"/>
                </a:lnTo>
                <a:close/>
              </a:path>
            </a:pathLst>
          </a:cu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wrap="square" lIns="252000" rIns="144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Resident &amp; Community Engagement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473553" y="2080614"/>
            <a:ext cx="2350346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214129" y="2367380"/>
            <a:ext cx="376962" cy="365182"/>
          </a:xfrm>
          <a:prstGeom prst="ellipse">
            <a:avLst/>
          </a:prstGeom>
          <a:solidFill>
            <a:srgbClr val="1F4A7F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845378" y="4579194"/>
            <a:ext cx="1840489" cy="878584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for the future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5473551" y="4758780"/>
            <a:ext cx="2350345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120227" y="4729181"/>
            <a:ext cx="2282428" cy="735860"/>
            <a:chOff x="2563992" y="4136125"/>
            <a:chExt cx="2282428" cy="735860"/>
          </a:xfrm>
        </p:grpSpPr>
        <p:sp>
          <p:nvSpPr>
            <p:cNvPr id="31" name="Freeform 30"/>
            <p:cNvSpPr/>
            <p:nvPr/>
          </p:nvSpPr>
          <p:spPr>
            <a:xfrm>
              <a:off x="2789020" y="4136125"/>
              <a:ext cx="2057400" cy="735860"/>
            </a:xfrm>
            <a:custGeom>
              <a:avLst/>
              <a:gdLst>
                <a:gd name="connsiteX0" fmla="*/ 0 w 2057400"/>
                <a:gd name="connsiteY0" fmla="*/ 0 h 659584"/>
                <a:gd name="connsiteX1" fmla="*/ 1397263 w 2057400"/>
                <a:gd name="connsiteY1" fmla="*/ 0 h 659584"/>
                <a:gd name="connsiteX2" fmla="*/ 1397263 w 2057400"/>
                <a:gd name="connsiteY2" fmla="*/ 127008 h 659584"/>
                <a:gd name="connsiteX3" fmla="*/ 1649582 w 2057400"/>
                <a:gd name="connsiteY3" fmla="*/ 127008 h 659584"/>
                <a:gd name="connsiteX4" fmla="*/ 1649582 w 2057400"/>
                <a:gd name="connsiteY4" fmla="*/ 261425 h 659584"/>
                <a:gd name="connsiteX5" fmla="*/ 1883230 w 2057400"/>
                <a:gd name="connsiteY5" fmla="*/ 261425 h 659584"/>
                <a:gd name="connsiteX6" fmla="*/ 1883230 w 2057400"/>
                <a:gd name="connsiteY6" fmla="*/ 407513 h 659584"/>
                <a:gd name="connsiteX7" fmla="*/ 2057400 w 2057400"/>
                <a:gd name="connsiteY7" fmla="*/ 407513 h 659584"/>
                <a:gd name="connsiteX8" fmla="*/ 2057400 w 2057400"/>
                <a:gd name="connsiteY8" fmla="*/ 659584 h 659584"/>
                <a:gd name="connsiteX9" fmla="*/ 0 w 2057400"/>
                <a:gd name="connsiteY9" fmla="*/ 659584 h 65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400" h="659584">
                  <a:moveTo>
                    <a:pt x="0" y="0"/>
                  </a:moveTo>
                  <a:lnTo>
                    <a:pt x="1397263" y="0"/>
                  </a:lnTo>
                  <a:lnTo>
                    <a:pt x="1397263" y="127008"/>
                  </a:lnTo>
                  <a:lnTo>
                    <a:pt x="1649582" y="127008"/>
                  </a:lnTo>
                  <a:lnTo>
                    <a:pt x="1649582" y="261425"/>
                  </a:lnTo>
                  <a:lnTo>
                    <a:pt x="1883230" y="261425"/>
                  </a:lnTo>
                  <a:lnTo>
                    <a:pt x="1883230" y="407513"/>
                  </a:lnTo>
                  <a:lnTo>
                    <a:pt x="2057400" y="407513"/>
                  </a:lnTo>
                  <a:lnTo>
                    <a:pt x="2057400" y="659584"/>
                  </a:lnTo>
                  <a:lnTo>
                    <a:pt x="0" y="659584"/>
                  </a:lnTo>
                  <a:close/>
                </a:path>
              </a:pathLst>
            </a:custGeom>
            <a:solidFill>
              <a:srgbClr val="00206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wrap="square" lIns="252000" rIns="144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Skills, Competence, &amp; Culture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2563992" y="4309384"/>
              <a:ext cx="376962" cy="365182"/>
            </a:xfrm>
            <a:prstGeom prst="ellipse">
              <a:avLst/>
            </a:prstGeom>
            <a:solidFill>
              <a:srgbClr val="1F4A7F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3" name="Bent Arrow 32"/>
          <p:cNvSpPr/>
          <p:nvPr/>
        </p:nvSpPr>
        <p:spPr>
          <a:xfrm flipV="1">
            <a:off x="2409048" y="4442880"/>
            <a:ext cx="717479" cy="843928"/>
          </a:xfrm>
          <a:prstGeom prst="bentArrow">
            <a:avLst>
              <a:gd name="adj1" fmla="val 25000"/>
              <a:gd name="adj2" fmla="val 25000"/>
              <a:gd name="adj3" fmla="val 34082"/>
              <a:gd name="adj4" fmla="val 43750"/>
            </a:avLst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45378" y="5632112"/>
            <a:ext cx="1840489" cy="694056"/>
          </a:xfrm>
          <a:prstGeom prst="rect">
            <a:avLst/>
          </a:prstGeom>
          <a:solidFill>
            <a:srgbClr val="00206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21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 Transformation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5471855" y="5582427"/>
            <a:ext cx="2350345" cy="743741"/>
          </a:xfrm>
          <a:prstGeom prst="rightArrow">
            <a:avLst/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120227" y="5619924"/>
            <a:ext cx="2282428" cy="659584"/>
            <a:chOff x="2573747" y="5189791"/>
            <a:chExt cx="2282428" cy="659584"/>
          </a:xfrm>
        </p:grpSpPr>
        <p:sp>
          <p:nvSpPr>
            <p:cNvPr id="42" name="Freeform 41"/>
            <p:cNvSpPr/>
            <p:nvPr/>
          </p:nvSpPr>
          <p:spPr>
            <a:xfrm>
              <a:off x="2798775" y="5189791"/>
              <a:ext cx="2057400" cy="659584"/>
            </a:xfrm>
            <a:custGeom>
              <a:avLst/>
              <a:gdLst>
                <a:gd name="connsiteX0" fmla="*/ 0 w 2057400"/>
                <a:gd name="connsiteY0" fmla="*/ 0 h 659584"/>
                <a:gd name="connsiteX1" fmla="*/ 1397263 w 2057400"/>
                <a:gd name="connsiteY1" fmla="*/ 0 h 659584"/>
                <a:gd name="connsiteX2" fmla="*/ 1397263 w 2057400"/>
                <a:gd name="connsiteY2" fmla="*/ 127008 h 659584"/>
                <a:gd name="connsiteX3" fmla="*/ 1649582 w 2057400"/>
                <a:gd name="connsiteY3" fmla="*/ 127008 h 659584"/>
                <a:gd name="connsiteX4" fmla="*/ 1649582 w 2057400"/>
                <a:gd name="connsiteY4" fmla="*/ 261425 h 659584"/>
                <a:gd name="connsiteX5" fmla="*/ 1883230 w 2057400"/>
                <a:gd name="connsiteY5" fmla="*/ 261425 h 659584"/>
                <a:gd name="connsiteX6" fmla="*/ 1883230 w 2057400"/>
                <a:gd name="connsiteY6" fmla="*/ 407513 h 659584"/>
                <a:gd name="connsiteX7" fmla="*/ 2057400 w 2057400"/>
                <a:gd name="connsiteY7" fmla="*/ 407513 h 659584"/>
                <a:gd name="connsiteX8" fmla="*/ 2057400 w 2057400"/>
                <a:gd name="connsiteY8" fmla="*/ 659584 h 659584"/>
                <a:gd name="connsiteX9" fmla="*/ 0 w 2057400"/>
                <a:gd name="connsiteY9" fmla="*/ 659584 h 65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7400" h="659584">
                  <a:moveTo>
                    <a:pt x="0" y="0"/>
                  </a:moveTo>
                  <a:lnTo>
                    <a:pt x="1397263" y="0"/>
                  </a:lnTo>
                  <a:lnTo>
                    <a:pt x="1397263" y="127008"/>
                  </a:lnTo>
                  <a:lnTo>
                    <a:pt x="1649582" y="127008"/>
                  </a:lnTo>
                  <a:lnTo>
                    <a:pt x="1649582" y="261425"/>
                  </a:lnTo>
                  <a:lnTo>
                    <a:pt x="1883230" y="261425"/>
                  </a:lnTo>
                  <a:lnTo>
                    <a:pt x="1883230" y="407513"/>
                  </a:lnTo>
                  <a:lnTo>
                    <a:pt x="2057400" y="407513"/>
                  </a:lnTo>
                  <a:lnTo>
                    <a:pt x="2057400" y="659584"/>
                  </a:lnTo>
                  <a:lnTo>
                    <a:pt x="0" y="659584"/>
                  </a:lnTo>
                  <a:close/>
                </a:path>
              </a:pathLst>
            </a:custGeom>
            <a:solidFill>
              <a:srgbClr val="00206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wrap="square" lIns="252000" rIns="144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Service Integration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2573747" y="5347879"/>
              <a:ext cx="376962" cy="365182"/>
            </a:xfrm>
            <a:prstGeom prst="ellipse">
              <a:avLst/>
            </a:prstGeom>
            <a:solidFill>
              <a:srgbClr val="1F4A7F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4" name="Bent Arrow 43"/>
          <p:cNvSpPr/>
          <p:nvPr/>
        </p:nvSpPr>
        <p:spPr>
          <a:xfrm flipV="1">
            <a:off x="2409048" y="5324404"/>
            <a:ext cx="717479" cy="843928"/>
          </a:xfrm>
          <a:prstGeom prst="bentArrow">
            <a:avLst>
              <a:gd name="adj1" fmla="val 25000"/>
              <a:gd name="adj2" fmla="val 25000"/>
              <a:gd name="adj3" fmla="val 34082"/>
              <a:gd name="adj4" fmla="val 43750"/>
            </a:avLst>
          </a:prstGeom>
          <a:solidFill>
            <a:srgbClr val="1F4A7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634F5B-B057-4647-BF39-547DE1BC69CB}"/>
              </a:ext>
            </a:extLst>
          </p:cNvPr>
          <p:cNvGrpSpPr/>
          <p:nvPr/>
        </p:nvGrpSpPr>
        <p:grpSpPr>
          <a:xfrm>
            <a:off x="4650330" y="261730"/>
            <a:ext cx="7342250" cy="6468854"/>
            <a:chOff x="4650330" y="261730"/>
            <a:chExt cx="7342250" cy="64688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ED3A3A4-DEB9-429E-B38E-C4FCC6B2F0F6}"/>
                </a:ext>
              </a:extLst>
            </p:cNvPr>
            <p:cNvGrpSpPr/>
            <p:nvPr/>
          </p:nvGrpSpPr>
          <p:grpSpPr>
            <a:xfrm>
              <a:off x="4650330" y="261730"/>
              <a:ext cx="7342250" cy="6468854"/>
              <a:chOff x="4650330" y="261730"/>
              <a:chExt cx="7342250" cy="646885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5311EB-05E6-4964-B77D-BF07FD91F5B3}"/>
                  </a:ext>
                </a:extLst>
              </p:cNvPr>
              <p:cNvGrpSpPr/>
              <p:nvPr/>
            </p:nvGrpSpPr>
            <p:grpSpPr>
              <a:xfrm>
                <a:off x="4650330" y="261730"/>
                <a:ext cx="7342250" cy="6468854"/>
                <a:chOff x="4650330" y="261730"/>
                <a:chExt cx="7342250" cy="6468854"/>
              </a:xfrm>
            </p:grpSpPr>
            <p:sp>
              <p:nvSpPr>
                <p:cNvPr id="38" name="Rectangular Callout 22">
                  <a:extLst>
                    <a:ext uri="{FF2B5EF4-FFF2-40B4-BE49-F238E27FC236}">
                      <a16:creationId xmlns:a16="http://schemas.microsoft.com/office/drawing/2014/main" id="{39A1CB4D-BE1F-4CDC-8254-42CD28028275}"/>
                    </a:ext>
                  </a:extLst>
                </p:cNvPr>
                <p:cNvSpPr/>
                <p:nvPr/>
              </p:nvSpPr>
              <p:spPr>
                <a:xfrm>
                  <a:off x="4650330" y="261730"/>
                  <a:ext cx="7342250" cy="6468854"/>
                </a:xfrm>
                <a:prstGeom prst="wedgeRectCallout">
                  <a:avLst>
                    <a:gd name="adj1" fmla="val -59705"/>
                    <a:gd name="adj2" fmla="val 34350"/>
                  </a:avLst>
                </a:prstGeom>
                <a:solidFill>
                  <a:srgbClr val="7030A0"/>
                </a:solidFill>
                <a:ln w="28575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  <p:txBody>
                <a:bodyPr lIns="216000" rtlCol="0" anchor="t" anchorCtr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800" b="1" i="0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Action Plan</a:t>
                  </a:r>
                  <a:endParaRPr kumimoji="0" lang="en-GB" sz="2800" b="1" i="0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6146" name="Picture 2" descr="Image result for user icon">
                  <a:extLst>
                    <a:ext uri="{FF2B5EF4-FFF2-40B4-BE49-F238E27FC236}">
                      <a16:creationId xmlns:a16="http://schemas.microsoft.com/office/drawing/2014/main" id="{FEE3EE8B-0A6A-4DB4-92F3-4E506DC987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8081" y="1312406"/>
                  <a:ext cx="878188" cy="8254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7D0B5EF5-B7DE-4314-B9D0-19947DA0AE5A}"/>
                    </a:ext>
                  </a:extLst>
                </p:cNvPr>
                <p:cNvSpPr/>
                <p:nvPr/>
              </p:nvSpPr>
              <p:spPr>
                <a:xfrm>
                  <a:off x="6114607" y="1285752"/>
                  <a:ext cx="5592711" cy="936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GB" sz="28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Co-designed with </a:t>
                  </a:r>
                </a:p>
                <a:p>
                  <a:pPr algn="r"/>
                  <a:r>
                    <a:rPr lang="en-GB" sz="28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service users</a:t>
                  </a:r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6599AE0F-497A-4937-862B-B214CB6A483B}"/>
                    </a:ext>
                  </a:extLst>
                </p:cNvPr>
                <p:cNvSpPr/>
                <p:nvPr/>
              </p:nvSpPr>
              <p:spPr>
                <a:xfrm>
                  <a:off x="6096000" y="2409277"/>
                  <a:ext cx="5592711" cy="7992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GB" sz="28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Workforce and skills plan</a:t>
                  </a:r>
                </a:p>
              </p:txBody>
            </p:sp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8B69C475-1C6C-41D4-962F-5407AA96E0B1}"/>
                    </a:ext>
                  </a:extLst>
                </p:cNvPr>
                <p:cNvSpPr/>
                <p:nvPr/>
              </p:nvSpPr>
              <p:spPr>
                <a:xfrm>
                  <a:off x="6096001" y="3493483"/>
                  <a:ext cx="5611318" cy="9360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GB" sz="28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Innovation and learning </a:t>
                  </a:r>
                </a:p>
                <a:p>
                  <a:pPr algn="r"/>
                  <a:r>
                    <a:rPr lang="en-GB" sz="28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from industry and CVS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2FB23E20-4860-4A94-AA41-4BB61E3B7E38}"/>
                    </a:ext>
                  </a:extLst>
                </p:cNvPr>
                <p:cNvSpPr/>
                <p:nvPr/>
              </p:nvSpPr>
              <p:spPr>
                <a:xfrm>
                  <a:off x="6096001" y="4661506"/>
                  <a:ext cx="5611318" cy="7992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GB" sz="28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Affordable &amp; sustainable</a:t>
                  </a: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46320C6F-4D34-4CF4-945F-0ACA7EAF2B2C}"/>
                    </a:ext>
                  </a:extLst>
                </p:cNvPr>
                <p:cNvSpPr/>
                <p:nvPr/>
              </p:nvSpPr>
              <p:spPr>
                <a:xfrm>
                  <a:off x="6096001" y="5673927"/>
                  <a:ext cx="5611318" cy="7992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GB" sz="2800" b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Governance route map</a:t>
                  </a:r>
                </a:p>
              </p:txBody>
            </p:sp>
            <p:pic>
              <p:nvPicPr>
                <p:cNvPr id="6148" name="Picture 4" descr="Image result for skills icon">
                  <a:extLst>
                    <a:ext uri="{FF2B5EF4-FFF2-40B4-BE49-F238E27FC236}">
                      <a16:creationId xmlns:a16="http://schemas.microsoft.com/office/drawing/2014/main" id="{986B969D-A674-45D6-954F-E2CA6201E4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5340" y="3518300"/>
                  <a:ext cx="878188" cy="8781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54" name="Picture 10" descr="Image result for plan icon">
                  <a:extLst>
                    <a:ext uri="{FF2B5EF4-FFF2-40B4-BE49-F238E27FC236}">
                      <a16:creationId xmlns:a16="http://schemas.microsoft.com/office/drawing/2014/main" id="{C7DCEFA8-61CF-4C1E-B943-892B6257D8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8184" y="2347828"/>
                  <a:ext cx="952500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9C24546-D168-44C8-8CEE-6AAE112FF379}"/>
                  </a:ext>
                </a:extLst>
              </p:cNvPr>
              <p:cNvSpPr/>
              <p:nvPr/>
            </p:nvSpPr>
            <p:spPr>
              <a:xfrm>
                <a:off x="6168667" y="1360854"/>
                <a:ext cx="872963" cy="790673"/>
              </a:xfrm>
              <a:prstGeom prst="roundRect">
                <a:avLst/>
              </a:prstGeom>
              <a:solidFill>
                <a:srgbClr val="7030A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CA223C90-530C-4A43-A621-D331F0A0F5F5}"/>
                  </a:ext>
                </a:extLst>
              </p:cNvPr>
              <p:cNvSpPr/>
              <p:nvPr/>
            </p:nvSpPr>
            <p:spPr>
              <a:xfrm>
                <a:off x="6184923" y="2480190"/>
                <a:ext cx="874800" cy="662190"/>
              </a:xfrm>
              <a:prstGeom prst="roundRect">
                <a:avLst/>
              </a:prstGeom>
              <a:solidFill>
                <a:srgbClr val="7030A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CFC6EC3F-5A75-40B9-8FF4-37104F2299BF}"/>
                  </a:ext>
                </a:extLst>
              </p:cNvPr>
              <p:cNvSpPr/>
              <p:nvPr/>
            </p:nvSpPr>
            <p:spPr>
              <a:xfrm>
                <a:off x="6191398" y="3568795"/>
                <a:ext cx="872963" cy="790673"/>
              </a:xfrm>
              <a:prstGeom prst="roundRect">
                <a:avLst/>
              </a:prstGeom>
              <a:solidFill>
                <a:srgbClr val="7030A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CB7C317A-0B32-4D78-B9A4-05167FADC389}"/>
                  </a:ext>
                </a:extLst>
              </p:cNvPr>
              <p:cNvSpPr/>
              <p:nvPr/>
            </p:nvSpPr>
            <p:spPr>
              <a:xfrm>
                <a:off x="6191398" y="4734430"/>
                <a:ext cx="874800" cy="662190"/>
              </a:xfrm>
              <a:prstGeom prst="roundRect">
                <a:avLst/>
              </a:prstGeom>
              <a:solidFill>
                <a:srgbClr val="7030A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DA649A1-7BFC-4BD5-B2FC-397E9BA0A722}"/>
                  </a:ext>
                </a:extLst>
              </p:cNvPr>
              <p:cNvSpPr/>
              <p:nvPr/>
            </p:nvSpPr>
            <p:spPr>
              <a:xfrm>
                <a:off x="6191398" y="5762410"/>
                <a:ext cx="874800" cy="662190"/>
              </a:xfrm>
              <a:prstGeom prst="roundRect">
                <a:avLst/>
              </a:prstGeom>
              <a:solidFill>
                <a:srgbClr val="7030A0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pic>
          <p:nvPicPr>
            <p:cNvPr id="6156" name="Picture 12" descr="Image result for pound icon">
              <a:extLst>
                <a:ext uri="{FF2B5EF4-FFF2-40B4-BE49-F238E27FC236}">
                  <a16:creationId xmlns:a16="http://schemas.microsoft.com/office/drawing/2014/main" id="{29A5ACAA-AA5D-4621-9465-E6429F379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306" y="4614460"/>
              <a:ext cx="878188" cy="87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Image result for map icon">
              <a:extLst>
                <a:ext uri="{FF2B5EF4-FFF2-40B4-BE49-F238E27FC236}">
                  <a16:creationId xmlns:a16="http://schemas.microsoft.com/office/drawing/2014/main" id="{88CF1AB7-1145-4EC6-A480-2E18F55E5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844" y="5634789"/>
              <a:ext cx="965348" cy="839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1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A0CA04-3E42-4D3F-ADBD-E8E5218B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1: Cornwall</a:t>
            </a:r>
          </a:p>
        </p:txBody>
      </p:sp>
      <p:pic>
        <p:nvPicPr>
          <p:cNvPr id="12290" name="Picture 2" descr="Image result for health education england">
            <a:extLst>
              <a:ext uri="{FF2B5EF4-FFF2-40B4-BE49-F238E27FC236}">
                <a16:creationId xmlns:a16="http://schemas.microsoft.com/office/drawing/2014/main" id="{444C20FE-51E8-49D7-A555-27789738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80" y="1391334"/>
            <a:ext cx="2550260" cy="5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cornwall partnership nhs foundation trust">
            <a:extLst>
              <a:ext uri="{FF2B5EF4-FFF2-40B4-BE49-F238E27FC236}">
                <a16:creationId xmlns:a16="http://schemas.microsoft.com/office/drawing/2014/main" id="{C2936C3C-B9FB-4464-B0B6-0EE144347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116" y="2023772"/>
            <a:ext cx="1675424" cy="56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kernow ccg">
            <a:extLst>
              <a:ext uri="{FF2B5EF4-FFF2-40B4-BE49-F238E27FC236}">
                <a16:creationId xmlns:a16="http://schemas.microsoft.com/office/drawing/2014/main" id="{A7F56AFE-8D07-4F24-B1CB-8DFB27233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65" y="2046244"/>
            <a:ext cx="1398998" cy="56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ornwall Council logo.svg">
            <a:extLst>
              <a:ext uri="{FF2B5EF4-FFF2-40B4-BE49-F238E27FC236}">
                <a16:creationId xmlns:a16="http://schemas.microsoft.com/office/drawing/2014/main" id="{B2C371FE-F06F-49DF-B92C-A31D12529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44" y="1364011"/>
            <a:ext cx="822727" cy="7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 result for volunteer cornwall">
            <a:extLst>
              <a:ext uri="{FF2B5EF4-FFF2-40B4-BE49-F238E27FC236}">
                <a16:creationId xmlns:a16="http://schemas.microsoft.com/office/drawing/2014/main" id="{196E2E76-40A1-4C91-B9C7-F4FDF875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67" y="1841763"/>
            <a:ext cx="1748017" cy="56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1EA40CE-8B14-4F9A-B0EF-FBA3DB083FC4}"/>
              </a:ext>
            </a:extLst>
          </p:cNvPr>
          <p:cNvGrpSpPr/>
          <p:nvPr/>
        </p:nvGrpSpPr>
        <p:grpSpPr>
          <a:xfrm>
            <a:off x="179949" y="2046244"/>
            <a:ext cx="5795891" cy="4585161"/>
            <a:chOff x="150371" y="1843037"/>
            <a:chExt cx="5795891" cy="45851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5EA9EE-5C41-4973-A5D4-8EE733A730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0371" y="1843037"/>
              <a:ext cx="5795891" cy="4585161"/>
              <a:chOff x="460225" y="1405385"/>
              <a:chExt cx="6516815" cy="515548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F87CED8-B944-44C3-8AFC-4E3A2E061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225" y="1943244"/>
                <a:ext cx="6516815" cy="4617629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8B4E044-6DE3-49E3-9938-E335D993D8D9}"/>
                  </a:ext>
                </a:extLst>
              </p:cNvPr>
              <p:cNvSpPr/>
              <p:nvPr/>
            </p:nvSpPr>
            <p:spPr>
              <a:xfrm>
                <a:off x="2345635" y="1405385"/>
                <a:ext cx="3061252" cy="422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6DE030-FB45-41AE-8BB1-8969514FF01D}"/>
                </a:ext>
              </a:extLst>
            </p:cNvPr>
            <p:cNvSpPr txBox="1"/>
            <p:nvPr/>
          </p:nvSpPr>
          <p:spPr>
            <a:xfrm>
              <a:off x="1990588" y="2208556"/>
              <a:ext cx="2034814" cy="8702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sz="1050" b="1" u="sng" dirty="0">
                <a:solidFill>
                  <a:srgbClr val="00B050"/>
                </a:solidFill>
                <a:latin typeface="Gadugi" panose="020B0502040204020203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A54C7A7-09E5-4CDD-8DB0-34214D976542}"/>
              </a:ext>
            </a:extLst>
          </p:cNvPr>
          <p:cNvSpPr txBox="1"/>
          <p:nvPr/>
        </p:nvSpPr>
        <p:spPr>
          <a:xfrm>
            <a:off x="300567" y="2477438"/>
            <a:ext cx="468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u="sng" dirty="0">
                <a:solidFill>
                  <a:srgbClr val="00B050"/>
                </a:solidFill>
                <a:latin typeface="Gadugi" panose="020B0502040204020203" pitchFamily="34" charset="0"/>
              </a:rPr>
              <a:t>Fuel Poverty</a:t>
            </a:r>
            <a:endParaRPr lang="en-GB" sz="1050" b="1" u="sng" dirty="0">
              <a:solidFill>
                <a:srgbClr val="00B050"/>
              </a:solidFill>
              <a:latin typeface="Gadugi" panose="020B0502040204020203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0AEC86-546D-448A-8392-4599BC240349}"/>
              </a:ext>
            </a:extLst>
          </p:cNvPr>
          <p:cNvSpPr/>
          <p:nvPr/>
        </p:nvSpPr>
        <p:spPr>
          <a:xfrm>
            <a:off x="5951621" y="1216942"/>
            <a:ext cx="6031830" cy="1479479"/>
          </a:xfrm>
          <a:prstGeom prst="roundRect">
            <a:avLst/>
          </a:prstGeom>
          <a:noFill/>
          <a:ln w="76200">
            <a:solidFill>
              <a:srgbClr val="D60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+mn-cs"/>
              </a:rPr>
              <a:t>Partners: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37FD28-8295-4B0A-ACF5-2939B352D9A5}"/>
              </a:ext>
            </a:extLst>
          </p:cNvPr>
          <p:cNvSpPr/>
          <p:nvPr/>
        </p:nvSpPr>
        <p:spPr>
          <a:xfrm>
            <a:off x="5935707" y="2900922"/>
            <a:ext cx="6076344" cy="87023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2036, over a third of the population will be over 65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E47FF7-CAD9-4FAB-B72A-B85F8ABD6346}"/>
              </a:ext>
            </a:extLst>
          </p:cNvPr>
          <p:cNvSpPr/>
          <p:nvPr/>
        </p:nvSpPr>
        <p:spPr>
          <a:xfrm>
            <a:off x="5935707" y="3888486"/>
            <a:ext cx="6076344" cy="87023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mins to nearest hospital by public transport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23FAF7-D98A-45B0-B1C0-0364D985FE5E}"/>
              </a:ext>
            </a:extLst>
          </p:cNvPr>
          <p:cNvSpPr/>
          <p:nvPr/>
        </p:nvSpPr>
        <p:spPr>
          <a:xfrm>
            <a:off x="5935579" y="4876050"/>
            <a:ext cx="6076344" cy="87023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36% of the population are active volunteers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07082C-363D-4E0D-B7D9-7B3E914654AA}"/>
              </a:ext>
            </a:extLst>
          </p:cNvPr>
          <p:cNvSpPr/>
          <p:nvPr/>
        </p:nvSpPr>
        <p:spPr>
          <a:xfrm>
            <a:off x="5943756" y="5860294"/>
            <a:ext cx="6076344" cy="87023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Cornwall suffers two seasonal spikes – Winter and Summer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E48BD2-976A-4A0B-967A-3590393D5CBA}"/>
              </a:ext>
            </a:extLst>
          </p:cNvPr>
          <p:cNvSpPr/>
          <p:nvPr/>
        </p:nvSpPr>
        <p:spPr>
          <a:xfrm>
            <a:off x="300567" y="1232817"/>
            <a:ext cx="5361143" cy="1244621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How to equip the workforce to operate across health and social care, and residential settings?</a:t>
            </a:r>
            <a:endParaRPr lang="en-GB" sz="32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A0CA04-3E42-4D3F-ADBD-E8E5218B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1: Cornwall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922C14-FDDC-4E33-B02F-07DA31E642E4}"/>
              </a:ext>
            </a:extLst>
          </p:cNvPr>
          <p:cNvSpPr/>
          <p:nvPr/>
        </p:nvSpPr>
        <p:spPr>
          <a:xfrm>
            <a:off x="305161" y="1163062"/>
            <a:ext cx="11586271" cy="550329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How to equip the workforce to operate across health and social care, and residential settings</a:t>
            </a:r>
            <a:endParaRPr lang="en-GB" sz="88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8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8">
            <a:extLst>
              <a:ext uri="{FF2B5EF4-FFF2-40B4-BE49-F238E27FC236}">
                <a16:creationId xmlns:a16="http://schemas.microsoft.com/office/drawing/2014/main" id="{D9A7BFDD-C9AC-4C41-8C4C-5F680067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91" y="1309677"/>
            <a:ext cx="5777945" cy="5155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A0CA04-3E42-4D3F-ADBD-E8E5218B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2: Portsmouth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0AEC86-546D-448A-8392-4599BC240349}"/>
              </a:ext>
            </a:extLst>
          </p:cNvPr>
          <p:cNvSpPr/>
          <p:nvPr/>
        </p:nvSpPr>
        <p:spPr>
          <a:xfrm>
            <a:off x="5951621" y="1216942"/>
            <a:ext cx="6031830" cy="1479479"/>
          </a:xfrm>
          <a:prstGeom prst="roundRect">
            <a:avLst/>
          </a:prstGeom>
          <a:noFill/>
          <a:ln w="76200">
            <a:solidFill>
              <a:srgbClr val="D60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+mn-cs"/>
              </a:rPr>
              <a:t>Partners:</a:t>
            </a:r>
          </a:p>
        </p:txBody>
      </p:sp>
      <p:pic>
        <p:nvPicPr>
          <p:cNvPr id="13314" name="Picture 2" descr="Image result for nhs solent">
            <a:extLst>
              <a:ext uri="{FF2B5EF4-FFF2-40B4-BE49-F238E27FC236}">
                <a16:creationId xmlns:a16="http://schemas.microsoft.com/office/drawing/2014/main" id="{B89810DF-583A-4C37-9A01-6C257768C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09" y="1309677"/>
            <a:ext cx="1294007" cy="12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health education england">
            <a:extLst>
              <a:ext uri="{FF2B5EF4-FFF2-40B4-BE49-F238E27FC236}">
                <a16:creationId xmlns:a16="http://schemas.microsoft.com/office/drawing/2014/main" id="{409099F2-AF71-46CA-B6A8-782471DD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80" y="1343208"/>
            <a:ext cx="2550260" cy="5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portsmouth ccg">
            <a:extLst>
              <a:ext uri="{FF2B5EF4-FFF2-40B4-BE49-F238E27FC236}">
                <a16:creationId xmlns:a16="http://schemas.microsoft.com/office/drawing/2014/main" id="{7AB0C970-65B6-49D2-AFFB-90ADBFD88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4" t="-1266" r="7118"/>
          <a:stretch/>
        </p:blipFill>
        <p:spPr bwMode="auto">
          <a:xfrm>
            <a:off x="10074615" y="1871920"/>
            <a:ext cx="1651010" cy="74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portsmouth council">
            <a:extLst>
              <a:ext uri="{FF2B5EF4-FFF2-40B4-BE49-F238E27FC236}">
                <a16:creationId xmlns:a16="http://schemas.microsoft.com/office/drawing/2014/main" id="{0C658205-A620-4144-BC95-AD9898487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23200" r="5543" b="18116"/>
          <a:stretch/>
        </p:blipFill>
        <p:spPr bwMode="auto">
          <a:xfrm>
            <a:off x="6176865" y="1871920"/>
            <a:ext cx="1650281" cy="54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331AB7-B40E-40DA-B168-BBEC5F8C4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8399" y="2993194"/>
            <a:ext cx="2436216" cy="34717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35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A0CA04-3E42-4D3F-ADBD-E8E5218B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2: Portsmouth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922C14-FDDC-4E33-B02F-07DA31E642E4}"/>
              </a:ext>
            </a:extLst>
          </p:cNvPr>
          <p:cNvSpPr/>
          <p:nvPr/>
        </p:nvSpPr>
        <p:spPr>
          <a:xfrm>
            <a:off x="305161" y="1227231"/>
            <a:ext cx="11678289" cy="536732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adopt a family first approach to approach social isolation and loneliness?</a:t>
            </a:r>
            <a:endParaRPr lang="en-GB" sz="88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6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binet ministers, July 2016 to 16 November 2018">
            <a:extLst>
              <a:ext uri="{FF2B5EF4-FFF2-40B4-BE49-F238E27FC236}">
                <a16:creationId xmlns:a16="http://schemas.microsoft.com/office/drawing/2014/main" id="{D25E7D30-D158-46E2-8466-264CDE8A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61" y="83411"/>
            <a:ext cx="7364942" cy="66911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5BC2197-22F3-4C3D-BF7F-5487963F6AF0}"/>
              </a:ext>
            </a:extLst>
          </p:cNvPr>
          <p:cNvSpPr/>
          <p:nvPr/>
        </p:nvSpPr>
        <p:spPr>
          <a:xfrm>
            <a:off x="4123205" y="2506438"/>
            <a:ext cx="7932150" cy="1861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8 Ministers for Housing in the last 9 years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5962B6-59BE-496C-93F8-A93DC2AD7757}"/>
              </a:ext>
            </a:extLst>
          </p:cNvPr>
          <p:cNvSpPr/>
          <p:nvPr/>
        </p:nvSpPr>
        <p:spPr>
          <a:xfrm>
            <a:off x="4107106" y="4408836"/>
            <a:ext cx="7932150" cy="2186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Only 5% of revenue is raised locally, as compared with 50% in Canada and 13% in France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2EB55-AFFD-45E6-BEB2-2AA4459FFEEB}"/>
              </a:ext>
            </a:extLst>
          </p:cNvPr>
          <p:cNvGrpSpPr/>
          <p:nvPr/>
        </p:nvGrpSpPr>
        <p:grpSpPr>
          <a:xfrm>
            <a:off x="3137881" y="998408"/>
            <a:ext cx="8909686" cy="3146624"/>
            <a:chOff x="3137881" y="998408"/>
            <a:chExt cx="8909686" cy="314662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5E345D-5587-4DB3-96C1-E0B24F928264}"/>
                </a:ext>
              </a:extLst>
            </p:cNvPr>
            <p:cNvSpPr/>
            <p:nvPr/>
          </p:nvSpPr>
          <p:spPr>
            <a:xfrm>
              <a:off x="4115417" y="998408"/>
              <a:ext cx="7932150" cy="31466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UK has one of the most centralised governments, as measured by the proportion of revenue raised by sub-central government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0A0B97D-ED9A-4006-9ABD-3DAEA140CEF9}"/>
                </a:ext>
              </a:extLst>
            </p:cNvPr>
            <p:cNvSpPr/>
            <p:nvPr/>
          </p:nvSpPr>
          <p:spPr>
            <a:xfrm>
              <a:off x="3137881" y="2122506"/>
              <a:ext cx="867415" cy="8984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E4C35FB-82FD-4D53-99B7-75A7EC76721E}"/>
              </a:ext>
            </a:extLst>
          </p:cNvPr>
          <p:cNvGrpSpPr/>
          <p:nvPr/>
        </p:nvGrpSpPr>
        <p:grpSpPr>
          <a:xfrm>
            <a:off x="3417501" y="83411"/>
            <a:ext cx="8621755" cy="6552704"/>
            <a:chOff x="3447548" y="42968"/>
            <a:chExt cx="8621755" cy="6552704"/>
          </a:xfrm>
        </p:grpSpPr>
        <p:pic>
          <p:nvPicPr>
            <p:cNvPr id="10" name="Picture 9" descr="IFG-Timeline-interactive.pdf">
              <a:extLst>
                <a:ext uri="{FF2B5EF4-FFF2-40B4-BE49-F238E27FC236}">
                  <a16:creationId xmlns:a16="http://schemas.microsoft.com/office/drawing/2014/main" id="{ACF5FE2A-4829-486B-A1BB-4CFD29FF5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548" y="231308"/>
              <a:ext cx="8621755" cy="636436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3CDE3C-66DD-4ED1-8129-691390246275}"/>
                </a:ext>
              </a:extLst>
            </p:cNvPr>
            <p:cNvSpPr/>
            <p:nvPr/>
          </p:nvSpPr>
          <p:spPr>
            <a:xfrm>
              <a:off x="3447548" y="42968"/>
              <a:ext cx="8621755" cy="7917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</a:rPr>
                <a:t>Top</a:t>
              </a:r>
              <a:r>
                <a:rPr lang="en-GB" sz="4800" b="1" dirty="0">
                  <a:solidFill>
                    <a:prstClr val="white"/>
                  </a:solidFill>
                  <a:latin typeface="Arial"/>
                  <a:cs typeface="Arial"/>
                </a:rPr>
                <a:t>-down pilots</a:t>
              </a:r>
              <a:endParaRPr lang="en-GB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5B637A1-5ACC-4C95-A11C-4CB5BC43839E}"/>
              </a:ext>
            </a:extLst>
          </p:cNvPr>
          <p:cNvSpPr/>
          <p:nvPr/>
        </p:nvSpPr>
        <p:spPr>
          <a:xfrm>
            <a:off x="521194" y="3743830"/>
            <a:ext cx="3118494" cy="2730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Lack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consistency at the top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B98E3C-DF74-45BE-AC4D-7FAAD4603C35}"/>
              </a:ext>
            </a:extLst>
          </p:cNvPr>
          <p:cNvSpPr/>
          <p:nvPr/>
        </p:nvSpPr>
        <p:spPr>
          <a:xfrm>
            <a:off x="507126" y="3743829"/>
            <a:ext cx="3118494" cy="2730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59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initiatives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1997 to 2016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DB4E3B-707E-40FC-BA20-35CDC27A5B3D}"/>
              </a:ext>
            </a:extLst>
          </p:cNvPr>
          <p:cNvGrpSpPr/>
          <p:nvPr/>
        </p:nvGrpSpPr>
        <p:grpSpPr>
          <a:xfrm>
            <a:off x="152745" y="979197"/>
            <a:ext cx="3819647" cy="2438560"/>
            <a:chOff x="3939077" y="1317173"/>
            <a:chExt cx="3795682" cy="209515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3057AD3F-C4E8-4650-A4DE-F8168C743065}"/>
                </a:ext>
              </a:extLst>
            </p:cNvPr>
            <p:cNvSpPr/>
            <p:nvPr/>
          </p:nvSpPr>
          <p:spPr>
            <a:xfrm rot="10800000">
              <a:off x="3939077" y="1317173"/>
              <a:ext cx="3795682" cy="2095158"/>
            </a:xfrm>
            <a:prstGeom prst="triangle">
              <a:avLst>
                <a:gd name="adj" fmla="val 4921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5FFF8-12C3-45C0-BFED-3A70D707EFE7}"/>
                </a:ext>
              </a:extLst>
            </p:cNvPr>
            <p:cNvSpPr txBox="1"/>
            <p:nvPr/>
          </p:nvSpPr>
          <p:spPr>
            <a:xfrm>
              <a:off x="4383687" y="1388697"/>
              <a:ext cx="29419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Centralised approach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BBBDC1-E09F-4469-8AA1-F666108913B9}"/>
              </a:ext>
            </a:extLst>
          </p:cNvPr>
          <p:cNvGrpSpPr/>
          <p:nvPr/>
        </p:nvGrpSpPr>
        <p:grpSpPr>
          <a:xfrm>
            <a:off x="8589605" y="4270676"/>
            <a:ext cx="3265505" cy="1501877"/>
            <a:chOff x="8606944" y="4220496"/>
            <a:chExt cx="3265505" cy="150187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3B128B4-FF2E-4F1C-B6DB-E4CEEF6D5459}"/>
                </a:ext>
              </a:extLst>
            </p:cNvPr>
            <p:cNvSpPr/>
            <p:nvPr/>
          </p:nvSpPr>
          <p:spPr>
            <a:xfrm>
              <a:off x="8606944" y="5304500"/>
              <a:ext cx="419067" cy="417873"/>
            </a:xfrm>
            <a:prstGeom prst="ellipse">
              <a:avLst/>
            </a:prstGeom>
            <a:noFill/>
            <a:ln w="76200">
              <a:solidFill>
                <a:srgbClr val="D604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1E07FD-41F5-416E-B11D-7E710147AC2C}"/>
                </a:ext>
              </a:extLst>
            </p:cNvPr>
            <p:cNvSpPr/>
            <p:nvPr/>
          </p:nvSpPr>
          <p:spPr>
            <a:xfrm>
              <a:off x="9026011" y="4220496"/>
              <a:ext cx="2846438" cy="977621"/>
            </a:xfrm>
            <a:prstGeom prst="rect">
              <a:avLst/>
            </a:prstGeom>
            <a:solidFill>
              <a:srgbClr val="D6043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Total Place</a:t>
              </a:r>
            </a:p>
            <a:p>
              <a:pPr algn="ctr"/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(2009)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1B0DFDB-6605-4DF2-A7E8-69505EC7187E}"/>
                </a:ext>
              </a:extLst>
            </p:cNvPr>
            <p:cNvCxnSpPr>
              <a:cxnSpLocks/>
              <a:stCxn id="13" idx="6"/>
              <a:endCxn id="3" idx="2"/>
            </p:cNvCxnSpPr>
            <p:nvPr/>
          </p:nvCxnSpPr>
          <p:spPr>
            <a:xfrm flipV="1">
              <a:off x="9026011" y="5198117"/>
              <a:ext cx="1423219" cy="31532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60FE46-99C9-4C11-8488-05379779EFB3}"/>
              </a:ext>
            </a:extLst>
          </p:cNvPr>
          <p:cNvGrpSpPr/>
          <p:nvPr/>
        </p:nvGrpSpPr>
        <p:grpSpPr>
          <a:xfrm>
            <a:off x="4250485" y="2212545"/>
            <a:ext cx="1705361" cy="3217478"/>
            <a:chOff x="4292689" y="2165683"/>
            <a:chExt cx="1705361" cy="321747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4395059-BA48-4968-98AA-DB509FFC6B77}"/>
                </a:ext>
              </a:extLst>
            </p:cNvPr>
            <p:cNvSpPr/>
            <p:nvPr/>
          </p:nvSpPr>
          <p:spPr>
            <a:xfrm>
              <a:off x="4837471" y="4852219"/>
              <a:ext cx="501445" cy="530942"/>
            </a:xfrm>
            <a:prstGeom prst="ellipse">
              <a:avLst/>
            </a:prstGeom>
            <a:noFill/>
            <a:ln w="76200">
              <a:solidFill>
                <a:srgbClr val="D604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E14A94-EDD7-4F25-AB20-9E9163DFD240}"/>
                </a:ext>
              </a:extLst>
            </p:cNvPr>
            <p:cNvSpPr/>
            <p:nvPr/>
          </p:nvSpPr>
          <p:spPr>
            <a:xfrm>
              <a:off x="4292689" y="2165683"/>
              <a:ext cx="1705361" cy="2054813"/>
            </a:xfrm>
            <a:prstGeom prst="rect">
              <a:avLst/>
            </a:prstGeom>
            <a:solidFill>
              <a:srgbClr val="D6043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Health Action Zones</a:t>
              </a:r>
            </a:p>
            <a:p>
              <a:pPr algn="ctr"/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(1999)</a:t>
              </a:r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9BFD97A-561C-427B-816D-5CCEC7F7B5CD}"/>
                </a:ext>
              </a:extLst>
            </p:cNvPr>
            <p:cNvCxnSpPr>
              <a:cxnSpLocks/>
              <a:stCxn id="2" idx="0"/>
              <a:endCxn id="15" idx="2"/>
            </p:cNvCxnSpPr>
            <p:nvPr/>
          </p:nvCxnSpPr>
          <p:spPr>
            <a:xfrm flipV="1">
              <a:off x="5088194" y="4220496"/>
              <a:ext cx="57176" cy="631723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4264E0-A274-4B7D-84DD-BFE49593BF2D}"/>
              </a:ext>
            </a:extLst>
          </p:cNvPr>
          <p:cNvGrpSpPr/>
          <p:nvPr/>
        </p:nvGrpSpPr>
        <p:grpSpPr>
          <a:xfrm>
            <a:off x="6822635" y="1327748"/>
            <a:ext cx="5026444" cy="3248350"/>
            <a:chOff x="6846004" y="1294154"/>
            <a:chExt cx="5026444" cy="324835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B8EE2CE-D285-4458-B1E0-86CC819E6FDA}"/>
                </a:ext>
              </a:extLst>
            </p:cNvPr>
            <p:cNvSpPr/>
            <p:nvPr/>
          </p:nvSpPr>
          <p:spPr>
            <a:xfrm>
              <a:off x="6846004" y="3898490"/>
              <a:ext cx="601934" cy="644014"/>
            </a:xfrm>
            <a:prstGeom prst="ellipse">
              <a:avLst/>
            </a:prstGeom>
            <a:noFill/>
            <a:ln w="76200">
              <a:solidFill>
                <a:srgbClr val="D604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8BDCF1-0FC1-4482-B4AF-5C1B4BD83A33}"/>
                </a:ext>
              </a:extLst>
            </p:cNvPr>
            <p:cNvSpPr/>
            <p:nvPr/>
          </p:nvSpPr>
          <p:spPr>
            <a:xfrm>
              <a:off x="6898746" y="1294154"/>
              <a:ext cx="4973702" cy="2054812"/>
            </a:xfrm>
            <a:prstGeom prst="rect">
              <a:avLst/>
            </a:prstGeom>
            <a:solidFill>
              <a:srgbClr val="D6043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Commission for Patient and Public Involvement in Health</a:t>
              </a:r>
            </a:p>
            <a:p>
              <a:pPr algn="ctr"/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(2003)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43901F-D491-4D65-B970-0B87005DC634}"/>
                </a:ext>
              </a:extLst>
            </p:cNvPr>
            <p:cNvCxnSpPr>
              <a:cxnSpLocks/>
              <a:stCxn id="12" idx="7"/>
              <a:endCxn id="19" idx="2"/>
            </p:cNvCxnSpPr>
            <p:nvPr/>
          </p:nvCxnSpPr>
          <p:spPr>
            <a:xfrm flipV="1">
              <a:off x="7359787" y="3348966"/>
              <a:ext cx="2025810" cy="64383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3A5BB13E-FB07-4F85-BFDE-B28BF996802A}"/>
              </a:ext>
            </a:extLst>
          </p:cNvPr>
          <p:cNvSpPr/>
          <p:nvPr/>
        </p:nvSpPr>
        <p:spPr>
          <a:xfrm>
            <a:off x="130818" y="3294614"/>
            <a:ext cx="867415" cy="898427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7BCC6EC-75CA-4927-9B26-1A3926C3F016}"/>
              </a:ext>
            </a:extLst>
          </p:cNvPr>
          <p:cNvSpPr/>
          <p:nvPr/>
        </p:nvSpPr>
        <p:spPr>
          <a:xfrm>
            <a:off x="107774" y="3310092"/>
            <a:ext cx="867415" cy="898427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9453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7" grpId="0" animBg="1"/>
      <p:bldP spid="37" grpId="1" animBg="1"/>
      <p:bldP spid="6" grpId="0" animBg="1"/>
      <p:bldP spid="6" grpId="1" animBg="1"/>
      <p:bldP spid="11" grpId="0" animBg="1"/>
      <p:bldP spid="30" grpId="0" animBg="1"/>
      <p:bldP spid="30" grpId="1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1C97B4-A549-4D8B-92A2-921F289B8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Going Forward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EBD02-43FE-4022-931F-465AE0C2DCB1}"/>
              </a:ext>
            </a:extLst>
          </p:cNvPr>
          <p:cNvSpPr/>
          <p:nvPr/>
        </p:nvSpPr>
        <p:spPr>
          <a:xfrm>
            <a:off x="2398426" y="1398343"/>
            <a:ext cx="9031573" cy="126407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First Action Plans released</a:t>
            </a:r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BF6A83-E3F8-4CE3-8B7D-96D6C6EC2A3E}"/>
              </a:ext>
            </a:extLst>
          </p:cNvPr>
          <p:cNvSpPr/>
          <p:nvPr/>
        </p:nvSpPr>
        <p:spPr>
          <a:xfrm>
            <a:off x="2398426" y="2998459"/>
            <a:ext cx="9031573" cy="1615834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8 additional locations coming on stream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BBC98-94C0-44E1-B696-027CC456F40C}"/>
              </a:ext>
            </a:extLst>
          </p:cNvPr>
          <p:cNvSpPr/>
          <p:nvPr/>
        </p:nvSpPr>
        <p:spPr>
          <a:xfrm>
            <a:off x="2398426" y="4957581"/>
            <a:ext cx="9031573" cy="126407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Thinking it Through - Veterans</a:t>
            </a:r>
            <a:endParaRPr lang="en-US" sz="40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3F2FFB-2256-48EC-9C52-23A4F465919E}"/>
              </a:ext>
            </a:extLst>
          </p:cNvPr>
          <p:cNvSpPr>
            <a:spLocks noChangeAspect="1"/>
          </p:cNvSpPr>
          <p:nvPr/>
        </p:nvSpPr>
        <p:spPr>
          <a:xfrm>
            <a:off x="672113" y="3145304"/>
            <a:ext cx="1159512" cy="1468989"/>
          </a:xfrm>
          <a:custGeom>
            <a:avLst/>
            <a:gdLst>
              <a:gd name="connsiteX0" fmla="*/ 2593431 w 5217969"/>
              <a:gd name="connsiteY0" fmla="*/ 0 h 6610663"/>
              <a:gd name="connsiteX1" fmla="*/ 2653391 w 5217969"/>
              <a:gd name="connsiteY1" fmla="*/ 74951 h 6610663"/>
              <a:gd name="connsiteX2" fmla="*/ 2683372 w 5217969"/>
              <a:gd name="connsiteY2" fmla="*/ 104932 h 6610663"/>
              <a:gd name="connsiteX3" fmla="*/ 2713352 w 5217969"/>
              <a:gd name="connsiteY3" fmla="*/ 149902 h 6610663"/>
              <a:gd name="connsiteX4" fmla="*/ 2758322 w 5217969"/>
              <a:gd name="connsiteY4" fmla="*/ 164892 h 6610663"/>
              <a:gd name="connsiteX5" fmla="*/ 2803293 w 5217969"/>
              <a:gd name="connsiteY5" fmla="*/ 194873 h 6610663"/>
              <a:gd name="connsiteX6" fmla="*/ 2848263 w 5217969"/>
              <a:gd name="connsiteY6" fmla="*/ 209863 h 6610663"/>
              <a:gd name="connsiteX7" fmla="*/ 2878244 w 5217969"/>
              <a:gd name="connsiteY7" fmla="*/ 239843 h 6610663"/>
              <a:gd name="connsiteX8" fmla="*/ 2908224 w 5217969"/>
              <a:gd name="connsiteY8" fmla="*/ 329784 h 6610663"/>
              <a:gd name="connsiteX9" fmla="*/ 2923214 w 5217969"/>
              <a:gd name="connsiteY9" fmla="*/ 374755 h 6610663"/>
              <a:gd name="connsiteX10" fmla="*/ 2953194 w 5217969"/>
              <a:gd name="connsiteY10" fmla="*/ 674558 h 6610663"/>
              <a:gd name="connsiteX11" fmla="*/ 2998165 w 5217969"/>
              <a:gd name="connsiteY11" fmla="*/ 794479 h 6610663"/>
              <a:gd name="connsiteX12" fmla="*/ 3028145 w 5217969"/>
              <a:gd name="connsiteY12" fmla="*/ 914400 h 6610663"/>
              <a:gd name="connsiteX13" fmla="*/ 3058126 w 5217969"/>
              <a:gd name="connsiteY13" fmla="*/ 959371 h 6610663"/>
              <a:gd name="connsiteX14" fmla="*/ 3073116 w 5217969"/>
              <a:gd name="connsiteY14" fmla="*/ 1004341 h 6610663"/>
              <a:gd name="connsiteX15" fmla="*/ 3088106 w 5217969"/>
              <a:gd name="connsiteY15" fmla="*/ 1064302 h 6610663"/>
              <a:gd name="connsiteX16" fmla="*/ 3118086 w 5217969"/>
              <a:gd name="connsiteY16" fmla="*/ 1109273 h 6610663"/>
              <a:gd name="connsiteX17" fmla="*/ 3133076 w 5217969"/>
              <a:gd name="connsiteY17" fmla="*/ 1154243 h 6610663"/>
              <a:gd name="connsiteX18" fmla="*/ 3193037 w 5217969"/>
              <a:gd name="connsiteY18" fmla="*/ 1214204 h 6610663"/>
              <a:gd name="connsiteX19" fmla="*/ 3223017 w 5217969"/>
              <a:gd name="connsiteY19" fmla="*/ 1259174 h 6610663"/>
              <a:gd name="connsiteX20" fmla="*/ 3297968 w 5217969"/>
              <a:gd name="connsiteY20" fmla="*/ 1319135 h 6610663"/>
              <a:gd name="connsiteX21" fmla="*/ 3342939 w 5217969"/>
              <a:gd name="connsiteY21" fmla="*/ 1334125 h 6610663"/>
              <a:gd name="connsiteX22" fmla="*/ 3387909 w 5217969"/>
              <a:gd name="connsiteY22" fmla="*/ 1364105 h 6610663"/>
              <a:gd name="connsiteX23" fmla="*/ 3447870 w 5217969"/>
              <a:gd name="connsiteY23" fmla="*/ 1379096 h 6610663"/>
              <a:gd name="connsiteX24" fmla="*/ 3537811 w 5217969"/>
              <a:gd name="connsiteY24" fmla="*/ 1409076 h 6610663"/>
              <a:gd name="connsiteX25" fmla="*/ 3582781 w 5217969"/>
              <a:gd name="connsiteY25" fmla="*/ 1424066 h 6610663"/>
              <a:gd name="connsiteX26" fmla="*/ 3627752 w 5217969"/>
              <a:gd name="connsiteY26" fmla="*/ 1454046 h 6610663"/>
              <a:gd name="connsiteX27" fmla="*/ 3717693 w 5217969"/>
              <a:gd name="connsiteY27" fmla="*/ 1588958 h 6610663"/>
              <a:gd name="connsiteX28" fmla="*/ 3747673 w 5217969"/>
              <a:gd name="connsiteY28" fmla="*/ 1633928 h 6610663"/>
              <a:gd name="connsiteX29" fmla="*/ 3822624 w 5217969"/>
              <a:gd name="connsiteY29" fmla="*/ 1813810 h 6610663"/>
              <a:gd name="connsiteX30" fmla="*/ 3912565 w 5217969"/>
              <a:gd name="connsiteY30" fmla="*/ 1873771 h 6610663"/>
              <a:gd name="connsiteX31" fmla="*/ 3897575 w 5217969"/>
              <a:gd name="connsiteY31" fmla="*/ 1933732 h 6610663"/>
              <a:gd name="connsiteX32" fmla="*/ 3882585 w 5217969"/>
              <a:gd name="connsiteY32" fmla="*/ 1978702 h 6610663"/>
              <a:gd name="connsiteX33" fmla="*/ 3912565 w 5217969"/>
              <a:gd name="connsiteY33" fmla="*/ 2083633 h 6610663"/>
              <a:gd name="connsiteX34" fmla="*/ 3942545 w 5217969"/>
              <a:gd name="connsiteY34" fmla="*/ 2113614 h 6610663"/>
              <a:gd name="connsiteX35" fmla="*/ 3987516 w 5217969"/>
              <a:gd name="connsiteY35" fmla="*/ 2248525 h 6610663"/>
              <a:gd name="connsiteX36" fmla="*/ 4002506 w 5217969"/>
              <a:gd name="connsiteY36" fmla="*/ 2293496 h 6610663"/>
              <a:gd name="connsiteX37" fmla="*/ 4047476 w 5217969"/>
              <a:gd name="connsiteY37" fmla="*/ 2323476 h 6610663"/>
              <a:gd name="connsiteX38" fmla="*/ 4077457 w 5217969"/>
              <a:gd name="connsiteY38" fmla="*/ 2428407 h 6610663"/>
              <a:gd name="connsiteX39" fmla="*/ 4107437 w 5217969"/>
              <a:gd name="connsiteY39" fmla="*/ 2473378 h 6610663"/>
              <a:gd name="connsiteX40" fmla="*/ 4017496 w 5217969"/>
              <a:gd name="connsiteY40" fmla="*/ 2458387 h 6610663"/>
              <a:gd name="connsiteX41" fmla="*/ 3972526 w 5217969"/>
              <a:gd name="connsiteY41" fmla="*/ 2443397 h 6610663"/>
              <a:gd name="connsiteX42" fmla="*/ 3807634 w 5217969"/>
              <a:gd name="connsiteY42" fmla="*/ 2398427 h 6610663"/>
              <a:gd name="connsiteX43" fmla="*/ 3852604 w 5217969"/>
              <a:gd name="connsiteY43" fmla="*/ 2413417 h 6610663"/>
              <a:gd name="connsiteX44" fmla="*/ 3912565 w 5217969"/>
              <a:gd name="connsiteY44" fmla="*/ 2428407 h 6610663"/>
              <a:gd name="connsiteX45" fmla="*/ 3972526 w 5217969"/>
              <a:gd name="connsiteY45" fmla="*/ 2503358 h 6610663"/>
              <a:gd name="connsiteX46" fmla="*/ 4062467 w 5217969"/>
              <a:gd name="connsiteY46" fmla="*/ 2533338 h 6610663"/>
              <a:gd name="connsiteX47" fmla="*/ 4092447 w 5217969"/>
              <a:gd name="connsiteY47" fmla="*/ 2563319 h 6610663"/>
              <a:gd name="connsiteX48" fmla="*/ 4122427 w 5217969"/>
              <a:gd name="connsiteY48" fmla="*/ 2623279 h 6610663"/>
              <a:gd name="connsiteX49" fmla="*/ 4152408 w 5217969"/>
              <a:gd name="connsiteY49" fmla="*/ 2668250 h 6610663"/>
              <a:gd name="connsiteX50" fmla="*/ 4197378 w 5217969"/>
              <a:gd name="connsiteY50" fmla="*/ 2773181 h 6610663"/>
              <a:gd name="connsiteX51" fmla="*/ 4227358 w 5217969"/>
              <a:gd name="connsiteY51" fmla="*/ 2818151 h 6610663"/>
              <a:gd name="connsiteX52" fmla="*/ 4257339 w 5217969"/>
              <a:gd name="connsiteY52" fmla="*/ 2908092 h 6610663"/>
              <a:gd name="connsiteX53" fmla="*/ 4242349 w 5217969"/>
              <a:gd name="connsiteY53" fmla="*/ 3057994 h 6610663"/>
              <a:gd name="connsiteX54" fmla="*/ 4197378 w 5217969"/>
              <a:gd name="connsiteY54" fmla="*/ 3072984 h 6610663"/>
              <a:gd name="connsiteX55" fmla="*/ 4122427 w 5217969"/>
              <a:gd name="connsiteY55" fmla="*/ 3132945 h 6610663"/>
              <a:gd name="connsiteX56" fmla="*/ 4107437 w 5217969"/>
              <a:gd name="connsiteY56" fmla="*/ 3177915 h 6610663"/>
              <a:gd name="connsiteX57" fmla="*/ 4047476 w 5217969"/>
              <a:gd name="connsiteY57" fmla="*/ 3252866 h 6610663"/>
              <a:gd name="connsiteX58" fmla="*/ 4137417 w 5217969"/>
              <a:gd name="connsiteY58" fmla="*/ 3282846 h 6610663"/>
              <a:gd name="connsiteX59" fmla="*/ 4182388 w 5217969"/>
              <a:gd name="connsiteY59" fmla="*/ 3297837 h 6610663"/>
              <a:gd name="connsiteX60" fmla="*/ 4302309 w 5217969"/>
              <a:gd name="connsiteY60" fmla="*/ 3327817 h 6610663"/>
              <a:gd name="connsiteX61" fmla="*/ 4317299 w 5217969"/>
              <a:gd name="connsiteY61" fmla="*/ 3222886 h 6610663"/>
              <a:gd name="connsiteX62" fmla="*/ 4362270 w 5217969"/>
              <a:gd name="connsiteY62" fmla="*/ 3207896 h 6610663"/>
              <a:gd name="connsiteX63" fmla="*/ 4437221 w 5217969"/>
              <a:gd name="connsiteY63" fmla="*/ 3192905 h 6610663"/>
              <a:gd name="connsiteX64" fmla="*/ 4752014 w 5217969"/>
              <a:gd name="connsiteY64" fmla="*/ 3207896 h 6610663"/>
              <a:gd name="connsiteX65" fmla="*/ 4841955 w 5217969"/>
              <a:gd name="connsiteY65" fmla="*/ 3237876 h 6610663"/>
              <a:gd name="connsiteX66" fmla="*/ 4886926 w 5217969"/>
              <a:gd name="connsiteY66" fmla="*/ 3252866 h 6610663"/>
              <a:gd name="connsiteX67" fmla="*/ 4931896 w 5217969"/>
              <a:gd name="connsiteY67" fmla="*/ 3282846 h 6610663"/>
              <a:gd name="connsiteX68" fmla="*/ 5036827 w 5217969"/>
              <a:gd name="connsiteY68" fmla="*/ 3312827 h 6610663"/>
              <a:gd name="connsiteX69" fmla="*/ 5111778 w 5217969"/>
              <a:gd name="connsiteY69" fmla="*/ 3372787 h 6610663"/>
              <a:gd name="connsiteX70" fmla="*/ 5171739 w 5217969"/>
              <a:gd name="connsiteY70" fmla="*/ 3432748 h 6610663"/>
              <a:gd name="connsiteX71" fmla="*/ 5186729 w 5217969"/>
              <a:gd name="connsiteY71" fmla="*/ 3477719 h 6610663"/>
              <a:gd name="connsiteX72" fmla="*/ 5216709 w 5217969"/>
              <a:gd name="connsiteY72" fmla="*/ 3522689 h 6610663"/>
              <a:gd name="connsiteX73" fmla="*/ 5201719 w 5217969"/>
              <a:gd name="connsiteY73" fmla="*/ 3912433 h 6610663"/>
              <a:gd name="connsiteX74" fmla="*/ 5141758 w 5217969"/>
              <a:gd name="connsiteY74" fmla="*/ 4062335 h 6610663"/>
              <a:gd name="connsiteX75" fmla="*/ 5081798 w 5217969"/>
              <a:gd name="connsiteY75" fmla="*/ 4197246 h 6610663"/>
              <a:gd name="connsiteX76" fmla="*/ 4991857 w 5217969"/>
              <a:gd name="connsiteY76" fmla="*/ 4257207 h 6610663"/>
              <a:gd name="connsiteX77" fmla="*/ 4961876 w 5217969"/>
              <a:gd name="connsiteY77" fmla="*/ 4287187 h 6610663"/>
              <a:gd name="connsiteX78" fmla="*/ 4901916 w 5217969"/>
              <a:gd name="connsiteY78" fmla="*/ 4377128 h 6610663"/>
              <a:gd name="connsiteX79" fmla="*/ 4886926 w 5217969"/>
              <a:gd name="connsiteY79" fmla="*/ 4437089 h 6610663"/>
              <a:gd name="connsiteX80" fmla="*/ 4707044 w 5217969"/>
              <a:gd name="connsiteY80" fmla="*/ 4527030 h 6610663"/>
              <a:gd name="connsiteX81" fmla="*/ 4647083 w 5217969"/>
              <a:gd name="connsiteY81" fmla="*/ 4557010 h 6610663"/>
              <a:gd name="connsiteX82" fmla="*/ 4602113 w 5217969"/>
              <a:gd name="connsiteY82" fmla="*/ 4572000 h 6610663"/>
              <a:gd name="connsiteX83" fmla="*/ 4632093 w 5217969"/>
              <a:gd name="connsiteY83" fmla="*/ 4601981 h 6610663"/>
              <a:gd name="connsiteX84" fmla="*/ 4662073 w 5217969"/>
              <a:gd name="connsiteY84" fmla="*/ 4646951 h 6610663"/>
              <a:gd name="connsiteX85" fmla="*/ 4647083 w 5217969"/>
              <a:gd name="connsiteY85" fmla="*/ 4721902 h 6610663"/>
              <a:gd name="connsiteX86" fmla="*/ 4602113 w 5217969"/>
              <a:gd name="connsiteY86" fmla="*/ 4751882 h 6610663"/>
              <a:gd name="connsiteX87" fmla="*/ 4572132 w 5217969"/>
              <a:gd name="connsiteY87" fmla="*/ 4781863 h 6610663"/>
              <a:gd name="connsiteX88" fmla="*/ 4542152 w 5217969"/>
              <a:gd name="connsiteY88" fmla="*/ 4826833 h 6610663"/>
              <a:gd name="connsiteX89" fmla="*/ 4452211 w 5217969"/>
              <a:gd name="connsiteY89" fmla="*/ 4856814 h 6610663"/>
              <a:gd name="connsiteX90" fmla="*/ 4407240 w 5217969"/>
              <a:gd name="connsiteY90" fmla="*/ 4886794 h 6610663"/>
              <a:gd name="connsiteX91" fmla="*/ 4572132 w 5217969"/>
              <a:gd name="connsiteY91" fmla="*/ 4931764 h 6610663"/>
              <a:gd name="connsiteX92" fmla="*/ 4662073 w 5217969"/>
              <a:gd name="connsiteY92" fmla="*/ 4961745 h 6610663"/>
              <a:gd name="connsiteX93" fmla="*/ 5006847 w 5217969"/>
              <a:gd name="connsiteY93" fmla="*/ 5006715 h 6610663"/>
              <a:gd name="connsiteX94" fmla="*/ 4991857 w 5217969"/>
              <a:gd name="connsiteY94" fmla="*/ 5066676 h 6610663"/>
              <a:gd name="connsiteX95" fmla="*/ 4946886 w 5217969"/>
              <a:gd name="connsiteY95" fmla="*/ 5081666 h 6610663"/>
              <a:gd name="connsiteX96" fmla="*/ 4961876 w 5217969"/>
              <a:gd name="connsiteY96" fmla="*/ 5186597 h 6610663"/>
              <a:gd name="connsiteX97" fmla="*/ 4976867 w 5217969"/>
              <a:gd name="connsiteY97" fmla="*/ 5231568 h 6610663"/>
              <a:gd name="connsiteX98" fmla="*/ 4901916 w 5217969"/>
              <a:gd name="connsiteY98" fmla="*/ 5276538 h 6610663"/>
              <a:gd name="connsiteX99" fmla="*/ 4871935 w 5217969"/>
              <a:gd name="connsiteY99" fmla="*/ 5306519 h 6610663"/>
              <a:gd name="connsiteX100" fmla="*/ 4781994 w 5217969"/>
              <a:gd name="connsiteY100" fmla="*/ 5336499 h 6610663"/>
              <a:gd name="connsiteX101" fmla="*/ 4752014 w 5217969"/>
              <a:gd name="connsiteY101" fmla="*/ 5381469 h 6610663"/>
              <a:gd name="connsiteX102" fmla="*/ 4722034 w 5217969"/>
              <a:gd name="connsiteY102" fmla="*/ 5411450 h 6610663"/>
              <a:gd name="connsiteX103" fmla="*/ 4647083 w 5217969"/>
              <a:gd name="connsiteY103" fmla="*/ 5516381 h 6610663"/>
              <a:gd name="connsiteX104" fmla="*/ 4527162 w 5217969"/>
              <a:gd name="connsiteY104" fmla="*/ 5531371 h 6610663"/>
              <a:gd name="connsiteX105" fmla="*/ 4437221 w 5217969"/>
              <a:gd name="connsiteY105" fmla="*/ 5606322 h 6610663"/>
              <a:gd name="connsiteX106" fmla="*/ 4317299 w 5217969"/>
              <a:gd name="connsiteY106" fmla="*/ 5636302 h 6610663"/>
              <a:gd name="connsiteX107" fmla="*/ 4212368 w 5217969"/>
              <a:gd name="connsiteY107" fmla="*/ 5711253 h 6610663"/>
              <a:gd name="connsiteX108" fmla="*/ 4167398 w 5217969"/>
              <a:gd name="connsiteY108" fmla="*/ 5726243 h 6610663"/>
              <a:gd name="connsiteX109" fmla="*/ 4032486 w 5217969"/>
              <a:gd name="connsiteY109" fmla="*/ 5711253 h 6610663"/>
              <a:gd name="connsiteX110" fmla="*/ 3912565 w 5217969"/>
              <a:gd name="connsiteY110" fmla="*/ 5681273 h 6610663"/>
              <a:gd name="connsiteX111" fmla="*/ 3882585 w 5217969"/>
              <a:gd name="connsiteY111" fmla="*/ 5651292 h 6610663"/>
              <a:gd name="connsiteX112" fmla="*/ 3612762 w 5217969"/>
              <a:gd name="connsiteY112" fmla="*/ 5651292 h 6610663"/>
              <a:gd name="connsiteX113" fmla="*/ 3552801 w 5217969"/>
              <a:gd name="connsiteY113" fmla="*/ 5681273 h 6610663"/>
              <a:gd name="connsiteX114" fmla="*/ 3462860 w 5217969"/>
              <a:gd name="connsiteY114" fmla="*/ 5711253 h 6610663"/>
              <a:gd name="connsiteX115" fmla="*/ 3312958 w 5217969"/>
              <a:gd name="connsiteY115" fmla="*/ 5696263 h 6610663"/>
              <a:gd name="connsiteX116" fmla="*/ 3238008 w 5217969"/>
              <a:gd name="connsiteY116" fmla="*/ 5651292 h 6610663"/>
              <a:gd name="connsiteX117" fmla="*/ 3118086 w 5217969"/>
              <a:gd name="connsiteY117" fmla="*/ 5621312 h 6610663"/>
              <a:gd name="connsiteX118" fmla="*/ 3073116 w 5217969"/>
              <a:gd name="connsiteY118" fmla="*/ 5606322 h 6610663"/>
              <a:gd name="connsiteX119" fmla="*/ 3043135 w 5217969"/>
              <a:gd name="connsiteY119" fmla="*/ 5636302 h 6610663"/>
              <a:gd name="connsiteX120" fmla="*/ 3058126 w 5217969"/>
              <a:gd name="connsiteY120" fmla="*/ 5681273 h 6610663"/>
              <a:gd name="connsiteX121" fmla="*/ 3013155 w 5217969"/>
              <a:gd name="connsiteY121" fmla="*/ 5696263 h 6610663"/>
              <a:gd name="connsiteX122" fmla="*/ 2908224 w 5217969"/>
              <a:gd name="connsiteY122" fmla="*/ 5711253 h 6610663"/>
              <a:gd name="connsiteX123" fmla="*/ 2863254 w 5217969"/>
              <a:gd name="connsiteY123" fmla="*/ 5741233 h 6610663"/>
              <a:gd name="connsiteX124" fmla="*/ 2638401 w 5217969"/>
              <a:gd name="connsiteY124" fmla="*/ 5801194 h 6610663"/>
              <a:gd name="connsiteX125" fmla="*/ 2668381 w 5217969"/>
              <a:gd name="connsiteY125" fmla="*/ 5846164 h 6610663"/>
              <a:gd name="connsiteX126" fmla="*/ 2653391 w 5217969"/>
              <a:gd name="connsiteY126" fmla="*/ 5891135 h 6610663"/>
              <a:gd name="connsiteX127" fmla="*/ 2593431 w 5217969"/>
              <a:gd name="connsiteY127" fmla="*/ 5876145 h 6610663"/>
              <a:gd name="connsiteX128" fmla="*/ 2473509 w 5217969"/>
              <a:gd name="connsiteY128" fmla="*/ 5861155 h 6610663"/>
              <a:gd name="connsiteX129" fmla="*/ 2308617 w 5217969"/>
              <a:gd name="connsiteY129" fmla="*/ 5861155 h 6610663"/>
              <a:gd name="connsiteX130" fmla="*/ 2293627 w 5217969"/>
              <a:gd name="connsiteY130" fmla="*/ 5906125 h 6610663"/>
              <a:gd name="connsiteX131" fmla="*/ 2248657 w 5217969"/>
              <a:gd name="connsiteY131" fmla="*/ 5891135 h 6610663"/>
              <a:gd name="connsiteX132" fmla="*/ 2203686 w 5217969"/>
              <a:gd name="connsiteY132" fmla="*/ 5816184 h 6610663"/>
              <a:gd name="connsiteX133" fmla="*/ 2053785 w 5217969"/>
              <a:gd name="connsiteY133" fmla="*/ 5771214 h 6610663"/>
              <a:gd name="connsiteX134" fmla="*/ 2023804 w 5217969"/>
              <a:gd name="connsiteY134" fmla="*/ 5741233 h 6610663"/>
              <a:gd name="connsiteX135" fmla="*/ 1858913 w 5217969"/>
              <a:gd name="connsiteY135" fmla="*/ 5741233 h 6610663"/>
              <a:gd name="connsiteX136" fmla="*/ 1664040 w 5217969"/>
              <a:gd name="connsiteY136" fmla="*/ 5816184 h 6610663"/>
              <a:gd name="connsiteX137" fmla="*/ 1604080 w 5217969"/>
              <a:gd name="connsiteY137" fmla="*/ 5966086 h 6610663"/>
              <a:gd name="connsiteX138" fmla="*/ 1589090 w 5217969"/>
              <a:gd name="connsiteY138" fmla="*/ 6011056 h 6610663"/>
              <a:gd name="connsiteX139" fmla="*/ 1559109 w 5217969"/>
              <a:gd name="connsiteY139" fmla="*/ 6056027 h 6610663"/>
              <a:gd name="connsiteX140" fmla="*/ 1514139 w 5217969"/>
              <a:gd name="connsiteY140" fmla="*/ 6160958 h 6610663"/>
              <a:gd name="connsiteX141" fmla="*/ 1499149 w 5217969"/>
              <a:gd name="connsiteY141" fmla="*/ 6205928 h 6610663"/>
              <a:gd name="connsiteX142" fmla="*/ 1469168 w 5217969"/>
              <a:gd name="connsiteY142" fmla="*/ 6235909 h 6610663"/>
              <a:gd name="connsiteX143" fmla="*/ 1394217 w 5217969"/>
              <a:gd name="connsiteY143" fmla="*/ 6310859 h 6610663"/>
              <a:gd name="connsiteX144" fmla="*/ 1289286 w 5217969"/>
              <a:gd name="connsiteY144" fmla="*/ 6265889 h 6610663"/>
              <a:gd name="connsiteX145" fmla="*/ 1229326 w 5217969"/>
              <a:gd name="connsiteY145" fmla="*/ 6250899 h 6610663"/>
              <a:gd name="connsiteX146" fmla="*/ 1184355 w 5217969"/>
              <a:gd name="connsiteY146" fmla="*/ 6235909 h 6610663"/>
              <a:gd name="connsiteX147" fmla="*/ 1139385 w 5217969"/>
              <a:gd name="connsiteY147" fmla="*/ 6205928 h 6610663"/>
              <a:gd name="connsiteX148" fmla="*/ 944513 w 5217969"/>
              <a:gd name="connsiteY148" fmla="*/ 6175948 h 6610663"/>
              <a:gd name="connsiteX149" fmla="*/ 674690 w 5217969"/>
              <a:gd name="connsiteY149" fmla="*/ 6190938 h 6610663"/>
              <a:gd name="connsiteX150" fmla="*/ 659699 w 5217969"/>
              <a:gd name="connsiteY150" fmla="*/ 6310859 h 6610663"/>
              <a:gd name="connsiteX151" fmla="*/ 554768 w 5217969"/>
              <a:gd name="connsiteY151" fmla="*/ 6325850 h 6610663"/>
              <a:gd name="connsiteX152" fmla="*/ 539778 w 5217969"/>
              <a:gd name="connsiteY152" fmla="*/ 6370820 h 6610663"/>
              <a:gd name="connsiteX153" fmla="*/ 494808 w 5217969"/>
              <a:gd name="connsiteY153" fmla="*/ 6385810 h 6610663"/>
              <a:gd name="connsiteX154" fmla="*/ 434847 w 5217969"/>
              <a:gd name="connsiteY154" fmla="*/ 6595673 h 6610663"/>
              <a:gd name="connsiteX155" fmla="*/ 389876 w 5217969"/>
              <a:gd name="connsiteY155" fmla="*/ 6610663 h 6610663"/>
              <a:gd name="connsiteX156" fmla="*/ 299935 w 5217969"/>
              <a:gd name="connsiteY156" fmla="*/ 6490741 h 6610663"/>
              <a:gd name="connsiteX157" fmla="*/ 299935 w 5217969"/>
              <a:gd name="connsiteY157" fmla="*/ 6490741 h 6610663"/>
              <a:gd name="connsiteX158" fmla="*/ 209994 w 5217969"/>
              <a:gd name="connsiteY158" fmla="*/ 6445771 h 6610663"/>
              <a:gd name="connsiteX159" fmla="*/ 150034 w 5217969"/>
              <a:gd name="connsiteY159" fmla="*/ 6475751 h 6610663"/>
              <a:gd name="connsiteX160" fmla="*/ 90073 w 5217969"/>
              <a:gd name="connsiteY160" fmla="*/ 6550702 h 6610663"/>
              <a:gd name="connsiteX161" fmla="*/ 15122 w 5217969"/>
              <a:gd name="connsiteY161" fmla="*/ 6415791 h 6610663"/>
              <a:gd name="connsiteX162" fmla="*/ 45103 w 5217969"/>
              <a:gd name="connsiteY162" fmla="*/ 6385810 h 6610663"/>
              <a:gd name="connsiteX163" fmla="*/ 90073 w 5217969"/>
              <a:gd name="connsiteY163" fmla="*/ 6370820 h 6610663"/>
              <a:gd name="connsiteX164" fmla="*/ 120054 w 5217969"/>
              <a:gd name="connsiteY164" fmla="*/ 6340840 h 6610663"/>
              <a:gd name="connsiteX165" fmla="*/ 209994 w 5217969"/>
              <a:gd name="connsiteY165" fmla="*/ 6310859 h 6610663"/>
              <a:gd name="connsiteX166" fmla="*/ 329916 w 5217969"/>
              <a:gd name="connsiteY166" fmla="*/ 6205928 h 6610663"/>
              <a:gd name="connsiteX167" fmla="*/ 359896 w 5217969"/>
              <a:gd name="connsiteY167" fmla="*/ 6160958 h 6610663"/>
              <a:gd name="connsiteX168" fmla="*/ 404867 w 5217969"/>
              <a:gd name="connsiteY168" fmla="*/ 6086007 h 6610663"/>
              <a:gd name="connsiteX169" fmla="*/ 449837 w 5217969"/>
              <a:gd name="connsiteY169" fmla="*/ 6071017 h 6610663"/>
              <a:gd name="connsiteX170" fmla="*/ 479817 w 5217969"/>
              <a:gd name="connsiteY170" fmla="*/ 6026046 h 6610663"/>
              <a:gd name="connsiteX171" fmla="*/ 494808 w 5217969"/>
              <a:gd name="connsiteY171" fmla="*/ 5921115 h 6610663"/>
              <a:gd name="connsiteX172" fmla="*/ 599739 w 5217969"/>
              <a:gd name="connsiteY172" fmla="*/ 5876145 h 6610663"/>
              <a:gd name="connsiteX173" fmla="*/ 629719 w 5217969"/>
              <a:gd name="connsiteY173" fmla="*/ 5846164 h 6610663"/>
              <a:gd name="connsiteX174" fmla="*/ 674690 w 5217969"/>
              <a:gd name="connsiteY174" fmla="*/ 5831174 h 6610663"/>
              <a:gd name="connsiteX175" fmla="*/ 689680 w 5217969"/>
              <a:gd name="connsiteY175" fmla="*/ 5786204 h 6610663"/>
              <a:gd name="connsiteX176" fmla="*/ 719660 w 5217969"/>
              <a:gd name="connsiteY176" fmla="*/ 5756223 h 6610663"/>
              <a:gd name="connsiteX177" fmla="*/ 794611 w 5217969"/>
              <a:gd name="connsiteY177" fmla="*/ 5696263 h 6610663"/>
              <a:gd name="connsiteX178" fmla="*/ 839581 w 5217969"/>
              <a:gd name="connsiteY178" fmla="*/ 5426440 h 6610663"/>
              <a:gd name="connsiteX179" fmla="*/ 869562 w 5217969"/>
              <a:gd name="connsiteY179" fmla="*/ 5396459 h 6610663"/>
              <a:gd name="connsiteX180" fmla="*/ 914532 w 5217969"/>
              <a:gd name="connsiteY180" fmla="*/ 5366479 h 6610663"/>
              <a:gd name="connsiteX181" fmla="*/ 944513 w 5217969"/>
              <a:gd name="connsiteY181" fmla="*/ 5396459 h 6610663"/>
              <a:gd name="connsiteX182" fmla="*/ 1004473 w 5217969"/>
              <a:gd name="connsiteY182" fmla="*/ 5411450 h 6610663"/>
              <a:gd name="connsiteX183" fmla="*/ 1049444 w 5217969"/>
              <a:gd name="connsiteY183" fmla="*/ 5246558 h 6610663"/>
              <a:gd name="connsiteX184" fmla="*/ 1064434 w 5217969"/>
              <a:gd name="connsiteY184" fmla="*/ 5201587 h 6610663"/>
              <a:gd name="connsiteX185" fmla="*/ 1154375 w 5217969"/>
              <a:gd name="connsiteY185" fmla="*/ 5186597 h 6610663"/>
              <a:gd name="connsiteX186" fmla="*/ 1783962 w 5217969"/>
              <a:gd name="connsiteY186" fmla="*/ 5186597 h 6610663"/>
              <a:gd name="connsiteX187" fmla="*/ 1858913 w 5217969"/>
              <a:gd name="connsiteY187" fmla="*/ 5171607 h 6610663"/>
              <a:gd name="connsiteX188" fmla="*/ 1888893 w 5217969"/>
              <a:gd name="connsiteY188" fmla="*/ 5126637 h 6610663"/>
              <a:gd name="connsiteX189" fmla="*/ 1903883 w 5217969"/>
              <a:gd name="connsiteY189" fmla="*/ 5081666 h 6610663"/>
              <a:gd name="connsiteX190" fmla="*/ 1918873 w 5217969"/>
              <a:gd name="connsiteY190" fmla="*/ 5021705 h 6610663"/>
              <a:gd name="connsiteX191" fmla="*/ 1948854 w 5217969"/>
              <a:gd name="connsiteY191" fmla="*/ 4991725 h 6610663"/>
              <a:gd name="connsiteX192" fmla="*/ 1993824 w 5217969"/>
              <a:gd name="connsiteY192" fmla="*/ 4916774 h 6610663"/>
              <a:gd name="connsiteX193" fmla="*/ 2023804 w 5217969"/>
              <a:gd name="connsiteY193" fmla="*/ 4871804 h 6610663"/>
              <a:gd name="connsiteX194" fmla="*/ 2113745 w 5217969"/>
              <a:gd name="connsiteY194" fmla="*/ 4781863 h 6610663"/>
              <a:gd name="connsiteX195" fmla="*/ 2143726 w 5217969"/>
              <a:gd name="connsiteY195" fmla="*/ 4751882 h 6610663"/>
              <a:gd name="connsiteX196" fmla="*/ 2158716 w 5217969"/>
              <a:gd name="connsiteY196" fmla="*/ 4706912 h 6610663"/>
              <a:gd name="connsiteX197" fmla="*/ 2128735 w 5217969"/>
              <a:gd name="connsiteY197" fmla="*/ 4676932 h 6610663"/>
              <a:gd name="connsiteX198" fmla="*/ 2113745 w 5217969"/>
              <a:gd name="connsiteY198" fmla="*/ 4631961 h 6610663"/>
              <a:gd name="connsiteX199" fmla="*/ 2098755 w 5217969"/>
              <a:gd name="connsiteY199" fmla="*/ 4482059 h 6610663"/>
              <a:gd name="connsiteX200" fmla="*/ 2053785 w 5217969"/>
              <a:gd name="connsiteY200" fmla="*/ 4452079 h 6610663"/>
              <a:gd name="connsiteX201" fmla="*/ 1978834 w 5217969"/>
              <a:gd name="connsiteY201" fmla="*/ 4407109 h 6610663"/>
              <a:gd name="connsiteX202" fmla="*/ 1933863 w 5217969"/>
              <a:gd name="connsiteY202" fmla="*/ 4377128 h 6610663"/>
              <a:gd name="connsiteX203" fmla="*/ 1888893 w 5217969"/>
              <a:gd name="connsiteY203" fmla="*/ 4362138 h 6610663"/>
              <a:gd name="connsiteX204" fmla="*/ 1828932 w 5217969"/>
              <a:gd name="connsiteY204" fmla="*/ 4257207 h 6610663"/>
              <a:gd name="connsiteX205" fmla="*/ 1843922 w 5217969"/>
              <a:gd name="connsiteY205" fmla="*/ 4002374 h 6610663"/>
              <a:gd name="connsiteX206" fmla="*/ 1888893 w 5217969"/>
              <a:gd name="connsiteY206" fmla="*/ 3987384 h 6610663"/>
              <a:gd name="connsiteX207" fmla="*/ 1843922 w 5217969"/>
              <a:gd name="connsiteY207" fmla="*/ 3942414 h 6610663"/>
              <a:gd name="connsiteX208" fmla="*/ 1783962 w 5217969"/>
              <a:gd name="connsiteY208" fmla="*/ 3837482 h 6610663"/>
              <a:gd name="connsiteX209" fmla="*/ 1738991 w 5217969"/>
              <a:gd name="connsiteY209" fmla="*/ 3822492 h 6610663"/>
              <a:gd name="connsiteX210" fmla="*/ 1753981 w 5217969"/>
              <a:gd name="connsiteY210" fmla="*/ 3777522 h 6610663"/>
              <a:gd name="connsiteX211" fmla="*/ 1843922 w 5217969"/>
              <a:gd name="connsiteY211" fmla="*/ 3762532 h 6610663"/>
              <a:gd name="connsiteX212" fmla="*/ 1888893 w 5217969"/>
              <a:gd name="connsiteY212" fmla="*/ 3747541 h 6610663"/>
              <a:gd name="connsiteX213" fmla="*/ 1813942 w 5217969"/>
              <a:gd name="connsiteY213" fmla="*/ 3687581 h 6610663"/>
              <a:gd name="connsiteX214" fmla="*/ 1888893 w 5217969"/>
              <a:gd name="connsiteY214" fmla="*/ 3567659 h 6610663"/>
              <a:gd name="connsiteX215" fmla="*/ 1873903 w 5217969"/>
              <a:gd name="connsiteY215" fmla="*/ 3462728 h 6610663"/>
              <a:gd name="connsiteX216" fmla="*/ 1798952 w 5217969"/>
              <a:gd name="connsiteY216" fmla="*/ 3387778 h 6610663"/>
              <a:gd name="connsiteX217" fmla="*/ 1783962 w 5217969"/>
              <a:gd name="connsiteY217" fmla="*/ 3327817 h 6610663"/>
              <a:gd name="connsiteX218" fmla="*/ 1873903 w 5217969"/>
              <a:gd name="connsiteY218" fmla="*/ 3252866 h 6610663"/>
              <a:gd name="connsiteX219" fmla="*/ 1918873 w 5217969"/>
              <a:gd name="connsiteY219" fmla="*/ 3222886 h 6610663"/>
              <a:gd name="connsiteX220" fmla="*/ 2008814 w 5217969"/>
              <a:gd name="connsiteY220" fmla="*/ 3237876 h 6610663"/>
              <a:gd name="connsiteX221" fmla="*/ 2053785 w 5217969"/>
              <a:gd name="connsiteY221" fmla="*/ 3252866 h 6610663"/>
              <a:gd name="connsiteX222" fmla="*/ 2098755 w 5217969"/>
              <a:gd name="connsiteY222" fmla="*/ 3237876 h 6610663"/>
              <a:gd name="connsiteX223" fmla="*/ 2083765 w 5217969"/>
              <a:gd name="connsiteY223" fmla="*/ 3192905 h 6610663"/>
              <a:gd name="connsiteX224" fmla="*/ 2038794 w 5217969"/>
              <a:gd name="connsiteY224" fmla="*/ 3177915 h 6610663"/>
              <a:gd name="connsiteX225" fmla="*/ 1993824 w 5217969"/>
              <a:gd name="connsiteY225" fmla="*/ 3132945 h 6610663"/>
              <a:gd name="connsiteX226" fmla="*/ 1963844 w 5217969"/>
              <a:gd name="connsiteY226" fmla="*/ 3072984 h 6610663"/>
              <a:gd name="connsiteX227" fmla="*/ 1948854 w 5217969"/>
              <a:gd name="connsiteY227" fmla="*/ 3013023 h 6610663"/>
              <a:gd name="connsiteX228" fmla="*/ 1918873 w 5217969"/>
              <a:gd name="connsiteY228" fmla="*/ 2983043 h 6610663"/>
              <a:gd name="connsiteX229" fmla="*/ 1873903 w 5217969"/>
              <a:gd name="connsiteY229" fmla="*/ 2908092 h 6610663"/>
              <a:gd name="connsiteX230" fmla="*/ 1843922 w 5217969"/>
              <a:gd name="connsiteY230" fmla="*/ 2803161 h 6610663"/>
              <a:gd name="connsiteX231" fmla="*/ 1813942 w 5217969"/>
              <a:gd name="connsiteY231" fmla="*/ 2743200 h 6610663"/>
              <a:gd name="connsiteX232" fmla="*/ 1828932 w 5217969"/>
              <a:gd name="connsiteY232" fmla="*/ 2698230 h 6610663"/>
              <a:gd name="connsiteX233" fmla="*/ 1933863 w 5217969"/>
              <a:gd name="connsiteY233" fmla="*/ 2728210 h 6610663"/>
              <a:gd name="connsiteX234" fmla="*/ 1918873 w 5217969"/>
              <a:gd name="connsiteY234" fmla="*/ 2668250 h 6610663"/>
              <a:gd name="connsiteX235" fmla="*/ 1888893 w 5217969"/>
              <a:gd name="connsiteY235" fmla="*/ 2638269 h 6610663"/>
              <a:gd name="connsiteX236" fmla="*/ 1858913 w 5217969"/>
              <a:gd name="connsiteY236" fmla="*/ 2593299 h 6610663"/>
              <a:gd name="connsiteX237" fmla="*/ 1873903 w 5217969"/>
              <a:gd name="connsiteY237" fmla="*/ 2473378 h 6610663"/>
              <a:gd name="connsiteX238" fmla="*/ 1903883 w 5217969"/>
              <a:gd name="connsiteY238" fmla="*/ 2383437 h 6610663"/>
              <a:gd name="connsiteX239" fmla="*/ 1888893 w 5217969"/>
              <a:gd name="connsiteY239" fmla="*/ 2143594 h 6610663"/>
              <a:gd name="connsiteX240" fmla="*/ 1933863 w 5217969"/>
              <a:gd name="connsiteY240" fmla="*/ 2113614 h 6610663"/>
              <a:gd name="connsiteX241" fmla="*/ 1993824 w 5217969"/>
              <a:gd name="connsiteY241" fmla="*/ 2053653 h 6610663"/>
              <a:gd name="connsiteX242" fmla="*/ 2023804 w 5217969"/>
              <a:gd name="connsiteY242" fmla="*/ 1948722 h 6610663"/>
              <a:gd name="connsiteX243" fmla="*/ 2008814 w 5217969"/>
              <a:gd name="connsiteY243" fmla="*/ 1903751 h 6610663"/>
              <a:gd name="connsiteX244" fmla="*/ 1918873 w 5217969"/>
              <a:gd name="connsiteY244" fmla="*/ 1858781 h 6610663"/>
              <a:gd name="connsiteX245" fmla="*/ 1873903 w 5217969"/>
              <a:gd name="connsiteY245" fmla="*/ 1873771 h 6610663"/>
              <a:gd name="connsiteX246" fmla="*/ 1858913 w 5217969"/>
              <a:gd name="connsiteY246" fmla="*/ 1918741 h 6610663"/>
              <a:gd name="connsiteX247" fmla="*/ 1783962 w 5217969"/>
              <a:gd name="connsiteY247" fmla="*/ 1978702 h 6610663"/>
              <a:gd name="connsiteX248" fmla="*/ 1709011 w 5217969"/>
              <a:gd name="connsiteY248" fmla="*/ 1963712 h 6610663"/>
              <a:gd name="connsiteX249" fmla="*/ 1694021 w 5217969"/>
              <a:gd name="connsiteY249" fmla="*/ 1888761 h 6610663"/>
              <a:gd name="connsiteX250" fmla="*/ 1679031 w 5217969"/>
              <a:gd name="connsiteY250" fmla="*/ 1828800 h 6610663"/>
              <a:gd name="connsiteX251" fmla="*/ 1664040 w 5217969"/>
              <a:gd name="connsiteY251" fmla="*/ 1783830 h 6610663"/>
              <a:gd name="connsiteX252" fmla="*/ 1649050 w 5217969"/>
              <a:gd name="connsiteY252" fmla="*/ 1708879 h 6610663"/>
              <a:gd name="connsiteX253" fmla="*/ 1604080 w 5217969"/>
              <a:gd name="connsiteY253" fmla="*/ 1648919 h 6610663"/>
              <a:gd name="connsiteX254" fmla="*/ 1574099 w 5217969"/>
              <a:gd name="connsiteY254" fmla="*/ 1588958 h 6610663"/>
              <a:gd name="connsiteX255" fmla="*/ 1529129 w 5217969"/>
              <a:gd name="connsiteY255" fmla="*/ 1543987 h 6610663"/>
              <a:gd name="connsiteX256" fmla="*/ 1469168 w 5217969"/>
              <a:gd name="connsiteY256" fmla="*/ 1439056 h 6610663"/>
              <a:gd name="connsiteX257" fmla="*/ 1514139 w 5217969"/>
              <a:gd name="connsiteY257" fmla="*/ 1229194 h 6610663"/>
              <a:gd name="connsiteX258" fmla="*/ 1559109 w 5217969"/>
              <a:gd name="connsiteY258" fmla="*/ 1199214 h 6610663"/>
              <a:gd name="connsiteX259" fmla="*/ 1604080 w 5217969"/>
              <a:gd name="connsiteY259" fmla="*/ 1184223 h 6610663"/>
              <a:gd name="connsiteX260" fmla="*/ 1634060 w 5217969"/>
              <a:gd name="connsiteY260" fmla="*/ 1139253 h 6610663"/>
              <a:gd name="connsiteX261" fmla="*/ 1649050 w 5217969"/>
              <a:gd name="connsiteY261" fmla="*/ 1034322 h 6610663"/>
              <a:gd name="connsiteX262" fmla="*/ 1694021 w 5217969"/>
              <a:gd name="connsiteY262" fmla="*/ 1004341 h 6610663"/>
              <a:gd name="connsiteX263" fmla="*/ 1798952 w 5217969"/>
              <a:gd name="connsiteY263" fmla="*/ 959371 h 6610663"/>
              <a:gd name="connsiteX264" fmla="*/ 1843922 w 5217969"/>
              <a:gd name="connsiteY264" fmla="*/ 974361 h 6610663"/>
              <a:gd name="connsiteX265" fmla="*/ 1903883 w 5217969"/>
              <a:gd name="connsiteY265" fmla="*/ 899410 h 6610663"/>
              <a:gd name="connsiteX266" fmla="*/ 1933863 w 5217969"/>
              <a:gd name="connsiteY266" fmla="*/ 824459 h 6610663"/>
              <a:gd name="connsiteX267" fmla="*/ 2023804 w 5217969"/>
              <a:gd name="connsiteY267" fmla="*/ 794479 h 6610663"/>
              <a:gd name="connsiteX268" fmla="*/ 2068775 w 5217969"/>
              <a:gd name="connsiteY268" fmla="*/ 749509 h 6610663"/>
              <a:gd name="connsiteX269" fmla="*/ 2083765 w 5217969"/>
              <a:gd name="connsiteY269" fmla="*/ 704538 h 6610663"/>
              <a:gd name="connsiteX270" fmla="*/ 2128735 w 5217969"/>
              <a:gd name="connsiteY270" fmla="*/ 674558 h 6610663"/>
              <a:gd name="connsiteX271" fmla="*/ 2233667 w 5217969"/>
              <a:gd name="connsiteY271" fmla="*/ 554637 h 6610663"/>
              <a:gd name="connsiteX272" fmla="*/ 2293627 w 5217969"/>
              <a:gd name="connsiteY272" fmla="*/ 449705 h 6610663"/>
              <a:gd name="connsiteX273" fmla="*/ 2338598 w 5217969"/>
              <a:gd name="connsiteY273" fmla="*/ 434715 h 6610663"/>
              <a:gd name="connsiteX274" fmla="*/ 2473509 w 5217969"/>
              <a:gd name="connsiteY274" fmla="*/ 419725 h 6610663"/>
              <a:gd name="connsiteX275" fmla="*/ 2428539 w 5217969"/>
              <a:gd name="connsiteY275" fmla="*/ 329784 h 6610663"/>
              <a:gd name="connsiteX276" fmla="*/ 2368578 w 5217969"/>
              <a:gd name="connsiteY276" fmla="*/ 269823 h 6610663"/>
              <a:gd name="connsiteX277" fmla="*/ 2473509 w 5217969"/>
              <a:gd name="connsiteY277" fmla="*/ 119922 h 6610663"/>
              <a:gd name="connsiteX278" fmla="*/ 2503490 w 5217969"/>
              <a:gd name="connsiteY278" fmla="*/ 59961 h 6610663"/>
              <a:gd name="connsiteX279" fmla="*/ 2548460 w 5217969"/>
              <a:gd name="connsiteY279" fmla="*/ 29981 h 6610663"/>
              <a:gd name="connsiteX280" fmla="*/ 2653391 w 5217969"/>
              <a:gd name="connsiteY280" fmla="*/ 59961 h 661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5217969" h="6610663">
                <a:moveTo>
                  <a:pt x="2593431" y="0"/>
                </a:moveTo>
                <a:cubicBezTo>
                  <a:pt x="2613418" y="24984"/>
                  <a:pt x="2632569" y="50659"/>
                  <a:pt x="2653391" y="74951"/>
                </a:cubicBezTo>
                <a:cubicBezTo>
                  <a:pt x="2662589" y="85682"/>
                  <a:pt x="2674543" y="93896"/>
                  <a:pt x="2683372" y="104932"/>
                </a:cubicBezTo>
                <a:cubicBezTo>
                  <a:pt x="2694626" y="119000"/>
                  <a:pt x="2699284" y="138648"/>
                  <a:pt x="2713352" y="149902"/>
                </a:cubicBezTo>
                <a:cubicBezTo>
                  <a:pt x="2725690" y="159773"/>
                  <a:pt x="2743332" y="159895"/>
                  <a:pt x="2758322" y="164892"/>
                </a:cubicBezTo>
                <a:cubicBezTo>
                  <a:pt x="2773312" y="174886"/>
                  <a:pt x="2787179" y="186816"/>
                  <a:pt x="2803293" y="194873"/>
                </a:cubicBezTo>
                <a:cubicBezTo>
                  <a:pt x="2817426" y="201939"/>
                  <a:pt x="2834714" y="201734"/>
                  <a:pt x="2848263" y="209863"/>
                </a:cubicBezTo>
                <a:cubicBezTo>
                  <a:pt x="2860382" y="217134"/>
                  <a:pt x="2868250" y="229850"/>
                  <a:pt x="2878244" y="239843"/>
                </a:cubicBezTo>
                <a:lnTo>
                  <a:pt x="2908224" y="329784"/>
                </a:lnTo>
                <a:lnTo>
                  <a:pt x="2923214" y="374755"/>
                </a:lnTo>
                <a:cubicBezTo>
                  <a:pt x="2927380" y="437248"/>
                  <a:pt x="2927719" y="589641"/>
                  <a:pt x="2953194" y="674558"/>
                </a:cubicBezTo>
                <a:cubicBezTo>
                  <a:pt x="2973828" y="743338"/>
                  <a:pt x="2983600" y="736220"/>
                  <a:pt x="2998165" y="794479"/>
                </a:cubicBezTo>
                <a:cubicBezTo>
                  <a:pt x="3006717" y="828687"/>
                  <a:pt x="3011012" y="880135"/>
                  <a:pt x="3028145" y="914400"/>
                </a:cubicBezTo>
                <a:cubicBezTo>
                  <a:pt x="3036202" y="930514"/>
                  <a:pt x="3048132" y="944381"/>
                  <a:pt x="3058126" y="959371"/>
                </a:cubicBezTo>
                <a:cubicBezTo>
                  <a:pt x="3063123" y="974361"/>
                  <a:pt x="3068775" y="989148"/>
                  <a:pt x="3073116" y="1004341"/>
                </a:cubicBezTo>
                <a:cubicBezTo>
                  <a:pt x="3078776" y="1024150"/>
                  <a:pt x="3079991" y="1045366"/>
                  <a:pt x="3088106" y="1064302"/>
                </a:cubicBezTo>
                <a:cubicBezTo>
                  <a:pt x="3095203" y="1080861"/>
                  <a:pt x="3110029" y="1093159"/>
                  <a:pt x="3118086" y="1109273"/>
                </a:cubicBezTo>
                <a:cubicBezTo>
                  <a:pt x="3125152" y="1123406"/>
                  <a:pt x="3123892" y="1141385"/>
                  <a:pt x="3133076" y="1154243"/>
                </a:cubicBezTo>
                <a:cubicBezTo>
                  <a:pt x="3149505" y="1177244"/>
                  <a:pt x="3177358" y="1190685"/>
                  <a:pt x="3193037" y="1214204"/>
                </a:cubicBezTo>
                <a:cubicBezTo>
                  <a:pt x="3203030" y="1229194"/>
                  <a:pt x="3211763" y="1245106"/>
                  <a:pt x="3223017" y="1259174"/>
                </a:cubicBezTo>
                <a:cubicBezTo>
                  <a:pt x="3241607" y="1282412"/>
                  <a:pt x="3271997" y="1306150"/>
                  <a:pt x="3297968" y="1319135"/>
                </a:cubicBezTo>
                <a:cubicBezTo>
                  <a:pt x="3312101" y="1326201"/>
                  <a:pt x="3327949" y="1329128"/>
                  <a:pt x="3342939" y="1334125"/>
                </a:cubicBezTo>
                <a:cubicBezTo>
                  <a:pt x="3357929" y="1344118"/>
                  <a:pt x="3371350" y="1357008"/>
                  <a:pt x="3387909" y="1364105"/>
                </a:cubicBezTo>
                <a:cubicBezTo>
                  <a:pt x="3406845" y="1372221"/>
                  <a:pt x="3428137" y="1373176"/>
                  <a:pt x="3447870" y="1379096"/>
                </a:cubicBezTo>
                <a:cubicBezTo>
                  <a:pt x="3478139" y="1388177"/>
                  <a:pt x="3507831" y="1399083"/>
                  <a:pt x="3537811" y="1409076"/>
                </a:cubicBezTo>
                <a:cubicBezTo>
                  <a:pt x="3552801" y="1414073"/>
                  <a:pt x="3569634" y="1415301"/>
                  <a:pt x="3582781" y="1424066"/>
                </a:cubicBezTo>
                <a:lnTo>
                  <a:pt x="3627752" y="1454046"/>
                </a:lnTo>
                <a:lnTo>
                  <a:pt x="3717693" y="1588958"/>
                </a:lnTo>
                <a:lnTo>
                  <a:pt x="3747673" y="1633928"/>
                </a:lnTo>
                <a:cubicBezTo>
                  <a:pt x="3758462" y="1698662"/>
                  <a:pt x="3757806" y="1770598"/>
                  <a:pt x="3822624" y="1813810"/>
                </a:cubicBezTo>
                <a:lnTo>
                  <a:pt x="3912565" y="1873771"/>
                </a:lnTo>
                <a:cubicBezTo>
                  <a:pt x="3970179" y="1960192"/>
                  <a:pt x="3943087" y="1888220"/>
                  <a:pt x="3897575" y="1933732"/>
                </a:cubicBezTo>
                <a:cubicBezTo>
                  <a:pt x="3886402" y="1944905"/>
                  <a:pt x="3887582" y="1963712"/>
                  <a:pt x="3882585" y="1978702"/>
                </a:cubicBezTo>
                <a:cubicBezTo>
                  <a:pt x="3885385" y="1989903"/>
                  <a:pt x="3903348" y="2068271"/>
                  <a:pt x="3912565" y="2083633"/>
                </a:cubicBezTo>
                <a:cubicBezTo>
                  <a:pt x="3919836" y="2095752"/>
                  <a:pt x="3932552" y="2103620"/>
                  <a:pt x="3942545" y="2113614"/>
                </a:cubicBezTo>
                <a:lnTo>
                  <a:pt x="3987516" y="2248525"/>
                </a:lnTo>
                <a:cubicBezTo>
                  <a:pt x="3992513" y="2263515"/>
                  <a:pt x="3989359" y="2284731"/>
                  <a:pt x="4002506" y="2293496"/>
                </a:cubicBezTo>
                <a:lnTo>
                  <a:pt x="4047476" y="2323476"/>
                </a:lnTo>
                <a:cubicBezTo>
                  <a:pt x="4052278" y="2342685"/>
                  <a:pt x="4066705" y="2406904"/>
                  <a:pt x="4077457" y="2428407"/>
                </a:cubicBezTo>
                <a:cubicBezTo>
                  <a:pt x="4085514" y="2444521"/>
                  <a:pt x="4123551" y="2465321"/>
                  <a:pt x="4107437" y="2473378"/>
                </a:cubicBezTo>
                <a:cubicBezTo>
                  <a:pt x="4080252" y="2486970"/>
                  <a:pt x="4047166" y="2464981"/>
                  <a:pt x="4017496" y="2458387"/>
                </a:cubicBezTo>
                <a:cubicBezTo>
                  <a:pt x="4002071" y="2454959"/>
                  <a:pt x="3987855" y="2447229"/>
                  <a:pt x="3972526" y="2443397"/>
                </a:cubicBezTo>
                <a:cubicBezTo>
                  <a:pt x="3803014" y="2401019"/>
                  <a:pt x="4000598" y="2462747"/>
                  <a:pt x="3807634" y="2398427"/>
                </a:cubicBezTo>
                <a:cubicBezTo>
                  <a:pt x="3792644" y="2393430"/>
                  <a:pt x="3837275" y="2409585"/>
                  <a:pt x="3852604" y="2413417"/>
                </a:cubicBezTo>
                <a:lnTo>
                  <a:pt x="3912565" y="2428407"/>
                </a:lnTo>
                <a:cubicBezTo>
                  <a:pt x="3923158" y="2444297"/>
                  <a:pt x="3951164" y="2492677"/>
                  <a:pt x="3972526" y="2503358"/>
                </a:cubicBezTo>
                <a:cubicBezTo>
                  <a:pt x="4000792" y="2517491"/>
                  <a:pt x="4062467" y="2533338"/>
                  <a:pt x="4062467" y="2533338"/>
                </a:cubicBezTo>
                <a:cubicBezTo>
                  <a:pt x="4072460" y="2543332"/>
                  <a:pt x="4084608" y="2551560"/>
                  <a:pt x="4092447" y="2563319"/>
                </a:cubicBezTo>
                <a:cubicBezTo>
                  <a:pt x="4104842" y="2581912"/>
                  <a:pt x="4111340" y="2603877"/>
                  <a:pt x="4122427" y="2623279"/>
                </a:cubicBezTo>
                <a:cubicBezTo>
                  <a:pt x="4131366" y="2638921"/>
                  <a:pt x="4142414" y="2653260"/>
                  <a:pt x="4152408" y="2668250"/>
                </a:cubicBezTo>
                <a:cubicBezTo>
                  <a:pt x="4169225" y="2718701"/>
                  <a:pt x="4167742" y="2721317"/>
                  <a:pt x="4197378" y="2773181"/>
                </a:cubicBezTo>
                <a:cubicBezTo>
                  <a:pt x="4206316" y="2788823"/>
                  <a:pt x="4220041" y="2801688"/>
                  <a:pt x="4227358" y="2818151"/>
                </a:cubicBezTo>
                <a:cubicBezTo>
                  <a:pt x="4240193" y="2847029"/>
                  <a:pt x="4257339" y="2908092"/>
                  <a:pt x="4257339" y="2908092"/>
                </a:cubicBezTo>
                <a:cubicBezTo>
                  <a:pt x="4252342" y="2958059"/>
                  <a:pt x="4259510" y="3010801"/>
                  <a:pt x="4242349" y="3057994"/>
                </a:cubicBezTo>
                <a:cubicBezTo>
                  <a:pt x="4236949" y="3072844"/>
                  <a:pt x="4211511" y="3065918"/>
                  <a:pt x="4197378" y="3072984"/>
                </a:cubicBezTo>
                <a:cubicBezTo>
                  <a:pt x="4159559" y="3091893"/>
                  <a:pt x="4150312" y="3105060"/>
                  <a:pt x="4122427" y="3132945"/>
                </a:cubicBezTo>
                <a:cubicBezTo>
                  <a:pt x="4117430" y="3147935"/>
                  <a:pt x="4114503" y="3163782"/>
                  <a:pt x="4107437" y="3177915"/>
                </a:cubicBezTo>
                <a:cubicBezTo>
                  <a:pt x="4088526" y="3215738"/>
                  <a:pt x="4075364" y="3224979"/>
                  <a:pt x="4047476" y="3252866"/>
                </a:cubicBezTo>
                <a:lnTo>
                  <a:pt x="4137417" y="3282846"/>
                </a:lnTo>
                <a:lnTo>
                  <a:pt x="4182388" y="3297837"/>
                </a:lnTo>
                <a:cubicBezTo>
                  <a:pt x="4206683" y="3322132"/>
                  <a:pt x="4253072" y="3393466"/>
                  <a:pt x="4302309" y="3327817"/>
                </a:cubicBezTo>
                <a:cubicBezTo>
                  <a:pt x="4323508" y="3299551"/>
                  <a:pt x="4301498" y="3254488"/>
                  <a:pt x="4317299" y="3222886"/>
                </a:cubicBezTo>
                <a:cubicBezTo>
                  <a:pt x="4324366" y="3208753"/>
                  <a:pt x="4346941" y="3211728"/>
                  <a:pt x="4362270" y="3207896"/>
                </a:cubicBezTo>
                <a:cubicBezTo>
                  <a:pt x="4386988" y="3201716"/>
                  <a:pt x="4412237" y="3197902"/>
                  <a:pt x="4437221" y="3192905"/>
                </a:cubicBezTo>
                <a:cubicBezTo>
                  <a:pt x="4542152" y="3197902"/>
                  <a:pt x="4647607" y="3196295"/>
                  <a:pt x="4752014" y="3207896"/>
                </a:cubicBezTo>
                <a:cubicBezTo>
                  <a:pt x="4783423" y="3211386"/>
                  <a:pt x="4811975" y="3227883"/>
                  <a:pt x="4841955" y="3237876"/>
                </a:cubicBezTo>
                <a:lnTo>
                  <a:pt x="4886926" y="3252866"/>
                </a:lnTo>
                <a:cubicBezTo>
                  <a:pt x="4901916" y="3262859"/>
                  <a:pt x="4915782" y="3274789"/>
                  <a:pt x="4931896" y="3282846"/>
                </a:cubicBezTo>
                <a:cubicBezTo>
                  <a:pt x="4953405" y="3293600"/>
                  <a:pt x="5017610" y="3308023"/>
                  <a:pt x="5036827" y="3312827"/>
                </a:cubicBezTo>
                <a:cubicBezTo>
                  <a:pt x="5138899" y="3414896"/>
                  <a:pt x="4979391" y="3259312"/>
                  <a:pt x="5111778" y="3372787"/>
                </a:cubicBezTo>
                <a:cubicBezTo>
                  <a:pt x="5133239" y="3391182"/>
                  <a:pt x="5171739" y="3432748"/>
                  <a:pt x="5171739" y="3432748"/>
                </a:cubicBezTo>
                <a:cubicBezTo>
                  <a:pt x="5176736" y="3447738"/>
                  <a:pt x="5179663" y="3463586"/>
                  <a:pt x="5186729" y="3477719"/>
                </a:cubicBezTo>
                <a:cubicBezTo>
                  <a:pt x="5194786" y="3493833"/>
                  <a:pt x="5216088" y="3504684"/>
                  <a:pt x="5216709" y="3522689"/>
                </a:cubicBezTo>
                <a:cubicBezTo>
                  <a:pt x="5221189" y="3652622"/>
                  <a:pt x="5213146" y="3782925"/>
                  <a:pt x="5201719" y="3912433"/>
                </a:cubicBezTo>
                <a:cubicBezTo>
                  <a:pt x="5192020" y="4022358"/>
                  <a:pt x="5192743" y="4011351"/>
                  <a:pt x="5141758" y="4062335"/>
                </a:cubicBezTo>
                <a:cubicBezTo>
                  <a:pt x="5130592" y="4095834"/>
                  <a:pt x="5115334" y="4167902"/>
                  <a:pt x="5081798" y="4197246"/>
                </a:cubicBezTo>
                <a:cubicBezTo>
                  <a:pt x="5054681" y="4220973"/>
                  <a:pt x="5017336" y="4231729"/>
                  <a:pt x="4991857" y="4257207"/>
                </a:cubicBezTo>
                <a:cubicBezTo>
                  <a:pt x="4981863" y="4267200"/>
                  <a:pt x="4970356" y="4275881"/>
                  <a:pt x="4961876" y="4287187"/>
                </a:cubicBezTo>
                <a:cubicBezTo>
                  <a:pt x="4940257" y="4316012"/>
                  <a:pt x="4901916" y="4377128"/>
                  <a:pt x="4901916" y="4377128"/>
                </a:cubicBezTo>
                <a:cubicBezTo>
                  <a:pt x="4896919" y="4397115"/>
                  <a:pt x="4898354" y="4419947"/>
                  <a:pt x="4886926" y="4437089"/>
                </a:cubicBezTo>
                <a:cubicBezTo>
                  <a:pt x="4823810" y="4531764"/>
                  <a:pt x="4810134" y="4512303"/>
                  <a:pt x="4707044" y="4527030"/>
                </a:cubicBezTo>
                <a:cubicBezTo>
                  <a:pt x="4687057" y="4537023"/>
                  <a:pt x="4667622" y="4548208"/>
                  <a:pt x="4647083" y="4557010"/>
                </a:cubicBezTo>
                <a:cubicBezTo>
                  <a:pt x="4632560" y="4563234"/>
                  <a:pt x="4607110" y="4557010"/>
                  <a:pt x="4602113" y="4572000"/>
                </a:cubicBezTo>
                <a:cubicBezTo>
                  <a:pt x="4597644" y="4585408"/>
                  <a:pt x="4623264" y="4590945"/>
                  <a:pt x="4632093" y="4601981"/>
                </a:cubicBezTo>
                <a:cubicBezTo>
                  <a:pt x="4643347" y="4616049"/>
                  <a:pt x="4652080" y="4631961"/>
                  <a:pt x="4662073" y="4646951"/>
                </a:cubicBezTo>
                <a:cubicBezTo>
                  <a:pt x="4657076" y="4671935"/>
                  <a:pt x="4659724" y="4699780"/>
                  <a:pt x="4647083" y="4721902"/>
                </a:cubicBezTo>
                <a:cubicBezTo>
                  <a:pt x="4638145" y="4737544"/>
                  <a:pt x="4616181" y="4740628"/>
                  <a:pt x="4602113" y="4751882"/>
                </a:cubicBezTo>
                <a:cubicBezTo>
                  <a:pt x="4591077" y="4760711"/>
                  <a:pt x="4580961" y="4770827"/>
                  <a:pt x="4572132" y="4781863"/>
                </a:cubicBezTo>
                <a:cubicBezTo>
                  <a:pt x="4560878" y="4795931"/>
                  <a:pt x="4557429" y="4817285"/>
                  <a:pt x="4542152" y="4826833"/>
                </a:cubicBezTo>
                <a:cubicBezTo>
                  <a:pt x="4515353" y="4843582"/>
                  <a:pt x="4478506" y="4839285"/>
                  <a:pt x="4452211" y="4856814"/>
                </a:cubicBezTo>
                <a:lnTo>
                  <a:pt x="4407240" y="4886794"/>
                </a:lnTo>
                <a:cubicBezTo>
                  <a:pt x="4667128" y="4919279"/>
                  <a:pt x="4439044" y="4872613"/>
                  <a:pt x="4572132" y="4931764"/>
                </a:cubicBezTo>
                <a:cubicBezTo>
                  <a:pt x="4601010" y="4944599"/>
                  <a:pt x="4662073" y="4961745"/>
                  <a:pt x="4662073" y="4961745"/>
                </a:cubicBezTo>
                <a:cubicBezTo>
                  <a:pt x="4778278" y="5077946"/>
                  <a:pt x="4589179" y="4902298"/>
                  <a:pt x="5006847" y="5006715"/>
                </a:cubicBezTo>
                <a:cubicBezTo>
                  <a:pt x="5026834" y="5011712"/>
                  <a:pt x="5004727" y="5050588"/>
                  <a:pt x="4991857" y="5066676"/>
                </a:cubicBezTo>
                <a:cubicBezTo>
                  <a:pt x="4981986" y="5079015"/>
                  <a:pt x="4961876" y="5076669"/>
                  <a:pt x="4946886" y="5081666"/>
                </a:cubicBezTo>
                <a:cubicBezTo>
                  <a:pt x="4951883" y="5116643"/>
                  <a:pt x="4954947" y="5151951"/>
                  <a:pt x="4961876" y="5186597"/>
                </a:cubicBezTo>
                <a:cubicBezTo>
                  <a:pt x="4964975" y="5202091"/>
                  <a:pt x="4979966" y="5216074"/>
                  <a:pt x="4976867" y="5231568"/>
                </a:cubicBezTo>
                <a:cubicBezTo>
                  <a:pt x="4970988" y="5260962"/>
                  <a:pt x="4920855" y="5270225"/>
                  <a:pt x="4901916" y="5276538"/>
                </a:cubicBezTo>
                <a:cubicBezTo>
                  <a:pt x="4891922" y="5286532"/>
                  <a:pt x="4884576" y="5300198"/>
                  <a:pt x="4871935" y="5306519"/>
                </a:cubicBezTo>
                <a:cubicBezTo>
                  <a:pt x="4843669" y="5320652"/>
                  <a:pt x="4781994" y="5336499"/>
                  <a:pt x="4781994" y="5336499"/>
                </a:cubicBezTo>
                <a:cubicBezTo>
                  <a:pt x="4772001" y="5351489"/>
                  <a:pt x="4763268" y="5367401"/>
                  <a:pt x="4752014" y="5381469"/>
                </a:cubicBezTo>
                <a:cubicBezTo>
                  <a:pt x="4743185" y="5392505"/>
                  <a:pt x="4728354" y="5398809"/>
                  <a:pt x="4722034" y="5411450"/>
                </a:cubicBezTo>
                <a:cubicBezTo>
                  <a:pt x="4680312" y="5494896"/>
                  <a:pt x="4725407" y="5502140"/>
                  <a:pt x="4647083" y="5516381"/>
                </a:cubicBezTo>
                <a:cubicBezTo>
                  <a:pt x="4607448" y="5523587"/>
                  <a:pt x="4567136" y="5526374"/>
                  <a:pt x="4527162" y="5531371"/>
                </a:cubicBezTo>
                <a:cubicBezTo>
                  <a:pt x="4493548" y="5581790"/>
                  <a:pt x="4502426" y="5584587"/>
                  <a:pt x="4437221" y="5606322"/>
                </a:cubicBezTo>
                <a:cubicBezTo>
                  <a:pt x="4398131" y="5619352"/>
                  <a:pt x="4317299" y="5636302"/>
                  <a:pt x="4317299" y="5636302"/>
                </a:cubicBezTo>
                <a:cubicBezTo>
                  <a:pt x="4292316" y="5711253"/>
                  <a:pt x="4317299" y="5676276"/>
                  <a:pt x="4212368" y="5711253"/>
                </a:cubicBezTo>
                <a:lnTo>
                  <a:pt x="4167398" y="5726243"/>
                </a:lnTo>
                <a:cubicBezTo>
                  <a:pt x="4122427" y="5721246"/>
                  <a:pt x="4077045" y="5719116"/>
                  <a:pt x="4032486" y="5711253"/>
                </a:cubicBezTo>
                <a:cubicBezTo>
                  <a:pt x="3991909" y="5704092"/>
                  <a:pt x="3912565" y="5681273"/>
                  <a:pt x="3912565" y="5681273"/>
                </a:cubicBezTo>
                <a:cubicBezTo>
                  <a:pt x="3902572" y="5671279"/>
                  <a:pt x="3894704" y="5658563"/>
                  <a:pt x="3882585" y="5651292"/>
                </a:cubicBezTo>
                <a:cubicBezTo>
                  <a:pt x="3812847" y="5609449"/>
                  <a:pt x="3632347" y="5649986"/>
                  <a:pt x="3612762" y="5651292"/>
                </a:cubicBezTo>
                <a:cubicBezTo>
                  <a:pt x="3592775" y="5661286"/>
                  <a:pt x="3573549" y="5672974"/>
                  <a:pt x="3552801" y="5681273"/>
                </a:cubicBezTo>
                <a:cubicBezTo>
                  <a:pt x="3523459" y="5693010"/>
                  <a:pt x="3462860" y="5711253"/>
                  <a:pt x="3462860" y="5711253"/>
                </a:cubicBezTo>
                <a:cubicBezTo>
                  <a:pt x="3412893" y="5706256"/>
                  <a:pt x="3362591" y="5703899"/>
                  <a:pt x="3312958" y="5696263"/>
                </a:cubicBezTo>
                <a:cubicBezTo>
                  <a:pt x="3184995" y="5676577"/>
                  <a:pt x="3341401" y="5692649"/>
                  <a:pt x="3238008" y="5651292"/>
                </a:cubicBezTo>
                <a:cubicBezTo>
                  <a:pt x="3199751" y="5635989"/>
                  <a:pt x="3157176" y="5634342"/>
                  <a:pt x="3118086" y="5621312"/>
                </a:cubicBezTo>
                <a:lnTo>
                  <a:pt x="3073116" y="5606322"/>
                </a:lnTo>
                <a:cubicBezTo>
                  <a:pt x="3063122" y="5616315"/>
                  <a:pt x="3045907" y="5622444"/>
                  <a:pt x="3043135" y="5636302"/>
                </a:cubicBezTo>
                <a:cubicBezTo>
                  <a:pt x="3040036" y="5651796"/>
                  <a:pt x="3065192" y="5667140"/>
                  <a:pt x="3058126" y="5681273"/>
                </a:cubicBezTo>
                <a:cubicBezTo>
                  <a:pt x="3051060" y="5695406"/>
                  <a:pt x="3028649" y="5693164"/>
                  <a:pt x="3013155" y="5696263"/>
                </a:cubicBezTo>
                <a:cubicBezTo>
                  <a:pt x="2978509" y="5703192"/>
                  <a:pt x="2943201" y="5706256"/>
                  <a:pt x="2908224" y="5711253"/>
                </a:cubicBezTo>
                <a:cubicBezTo>
                  <a:pt x="2893234" y="5721246"/>
                  <a:pt x="2880996" y="5738102"/>
                  <a:pt x="2863254" y="5741233"/>
                </a:cubicBezTo>
                <a:cubicBezTo>
                  <a:pt x="2629237" y="5782530"/>
                  <a:pt x="2677460" y="5684016"/>
                  <a:pt x="2638401" y="5801194"/>
                </a:cubicBezTo>
                <a:cubicBezTo>
                  <a:pt x="2648394" y="5816184"/>
                  <a:pt x="2665419" y="5828393"/>
                  <a:pt x="2668381" y="5846164"/>
                </a:cubicBezTo>
                <a:cubicBezTo>
                  <a:pt x="2670979" y="5861750"/>
                  <a:pt x="2668062" y="5885266"/>
                  <a:pt x="2653391" y="5891135"/>
                </a:cubicBezTo>
                <a:cubicBezTo>
                  <a:pt x="2634263" y="5898787"/>
                  <a:pt x="2613752" y="5879532"/>
                  <a:pt x="2593431" y="5876145"/>
                </a:cubicBezTo>
                <a:cubicBezTo>
                  <a:pt x="2553694" y="5869522"/>
                  <a:pt x="2513483" y="5866152"/>
                  <a:pt x="2473509" y="5861155"/>
                </a:cubicBezTo>
                <a:cubicBezTo>
                  <a:pt x="2412165" y="5840706"/>
                  <a:pt x="2388527" y="5825639"/>
                  <a:pt x="2308617" y="5861155"/>
                </a:cubicBezTo>
                <a:cubicBezTo>
                  <a:pt x="2294178" y="5867572"/>
                  <a:pt x="2298624" y="5891135"/>
                  <a:pt x="2293627" y="5906125"/>
                </a:cubicBezTo>
                <a:cubicBezTo>
                  <a:pt x="2278637" y="5901128"/>
                  <a:pt x="2259830" y="5902308"/>
                  <a:pt x="2248657" y="5891135"/>
                </a:cubicBezTo>
                <a:cubicBezTo>
                  <a:pt x="2197371" y="5839848"/>
                  <a:pt x="2273307" y="5850994"/>
                  <a:pt x="2203686" y="5816184"/>
                </a:cubicBezTo>
                <a:cubicBezTo>
                  <a:pt x="2167191" y="5797937"/>
                  <a:pt x="2096820" y="5781973"/>
                  <a:pt x="2053785" y="5771214"/>
                </a:cubicBezTo>
                <a:cubicBezTo>
                  <a:pt x="2043791" y="5761220"/>
                  <a:pt x="2035923" y="5748505"/>
                  <a:pt x="2023804" y="5741233"/>
                </a:cubicBezTo>
                <a:cubicBezTo>
                  <a:pt x="1971215" y="5709679"/>
                  <a:pt x="1916502" y="5734034"/>
                  <a:pt x="1858913" y="5741233"/>
                </a:cubicBezTo>
                <a:cubicBezTo>
                  <a:pt x="1739574" y="5820793"/>
                  <a:pt x="1804642" y="5796098"/>
                  <a:pt x="1664040" y="5816184"/>
                </a:cubicBezTo>
                <a:cubicBezTo>
                  <a:pt x="1619927" y="5904411"/>
                  <a:pt x="1641127" y="5854945"/>
                  <a:pt x="1604080" y="5966086"/>
                </a:cubicBezTo>
                <a:cubicBezTo>
                  <a:pt x="1599083" y="5981076"/>
                  <a:pt x="1597855" y="5997909"/>
                  <a:pt x="1589090" y="6011056"/>
                </a:cubicBezTo>
                <a:lnTo>
                  <a:pt x="1559109" y="6056027"/>
                </a:lnTo>
                <a:cubicBezTo>
                  <a:pt x="1527912" y="6180815"/>
                  <a:pt x="1565898" y="6057438"/>
                  <a:pt x="1514139" y="6160958"/>
                </a:cubicBezTo>
                <a:cubicBezTo>
                  <a:pt x="1507073" y="6175091"/>
                  <a:pt x="1507279" y="6192379"/>
                  <a:pt x="1499149" y="6205928"/>
                </a:cubicBezTo>
                <a:cubicBezTo>
                  <a:pt x="1491877" y="6218047"/>
                  <a:pt x="1477997" y="6224873"/>
                  <a:pt x="1469168" y="6235909"/>
                </a:cubicBezTo>
                <a:cubicBezTo>
                  <a:pt x="1412063" y="6307290"/>
                  <a:pt x="1471310" y="6259465"/>
                  <a:pt x="1394217" y="6310859"/>
                </a:cubicBezTo>
                <a:cubicBezTo>
                  <a:pt x="1222077" y="6267824"/>
                  <a:pt x="1434214" y="6328000"/>
                  <a:pt x="1289286" y="6265889"/>
                </a:cubicBezTo>
                <a:cubicBezTo>
                  <a:pt x="1270350" y="6257774"/>
                  <a:pt x="1249135" y="6256559"/>
                  <a:pt x="1229326" y="6250899"/>
                </a:cubicBezTo>
                <a:cubicBezTo>
                  <a:pt x="1214133" y="6246558"/>
                  <a:pt x="1199345" y="6240906"/>
                  <a:pt x="1184355" y="6235909"/>
                </a:cubicBezTo>
                <a:cubicBezTo>
                  <a:pt x="1169365" y="6225915"/>
                  <a:pt x="1156476" y="6211625"/>
                  <a:pt x="1139385" y="6205928"/>
                </a:cubicBezTo>
                <a:cubicBezTo>
                  <a:pt x="1123787" y="6200729"/>
                  <a:pt x="952597" y="6177103"/>
                  <a:pt x="944513" y="6175948"/>
                </a:cubicBezTo>
                <a:cubicBezTo>
                  <a:pt x="854572" y="6180945"/>
                  <a:pt x="756099" y="6152376"/>
                  <a:pt x="674690" y="6190938"/>
                </a:cubicBezTo>
                <a:cubicBezTo>
                  <a:pt x="638283" y="6208183"/>
                  <a:pt x="686463" y="6280750"/>
                  <a:pt x="659699" y="6310859"/>
                </a:cubicBezTo>
                <a:cubicBezTo>
                  <a:pt x="636226" y="6337267"/>
                  <a:pt x="589745" y="6320853"/>
                  <a:pt x="554768" y="6325850"/>
                </a:cubicBezTo>
                <a:cubicBezTo>
                  <a:pt x="549771" y="6340840"/>
                  <a:pt x="550951" y="6359647"/>
                  <a:pt x="539778" y="6370820"/>
                </a:cubicBezTo>
                <a:cubicBezTo>
                  <a:pt x="528605" y="6381993"/>
                  <a:pt x="500208" y="6370960"/>
                  <a:pt x="494808" y="6385810"/>
                </a:cubicBezTo>
                <a:cubicBezTo>
                  <a:pt x="450606" y="6507365"/>
                  <a:pt x="523243" y="6522010"/>
                  <a:pt x="434847" y="6595673"/>
                </a:cubicBezTo>
                <a:cubicBezTo>
                  <a:pt x="422708" y="6605789"/>
                  <a:pt x="404866" y="6605666"/>
                  <a:pt x="389876" y="6610663"/>
                </a:cubicBezTo>
                <a:cubicBezTo>
                  <a:pt x="301650" y="6566549"/>
                  <a:pt x="336983" y="6601881"/>
                  <a:pt x="299935" y="6490741"/>
                </a:cubicBezTo>
                <a:lnTo>
                  <a:pt x="299935" y="6490741"/>
                </a:lnTo>
                <a:cubicBezTo>
                  <a:pt x="241818" y="6451996"/>
                  <a:pt x="272056" y="6466458"/>
                  <a:pt x="209994" y="6445771"/>
                </a:cubicBezTo>
                <a:cubicBezTo>
                  <a:pt x="190007" y="6455764"/>
                  <a:pt x="164339" y="6458584"/>
                  <a:pt x="150034" y="6475751"/>
                </a:cubicBezTo>
                <a:cubicBezTo>
                  <a:pt x="70402" y="6571311"/>
                  <a:pt x="201228" y="6513651"/>
                  <a:pt x="90073" y="6550702"/>
                </a:cubicBezTo>
                <a:cubicBezTo>
                  <a:pt x="27060" y="6487689"/>
                  <a:pt x="-27475" y="6486785"/>
                  <a:pt x="15122" y="6415791"/>
                </a:cubicBezTo>
                <a:cubicBezTo>
                  <a:pt x="22394" y="6403672"/>
                  <a:pt x="32984" y="6393082"/>
                  <a:pt x="45103" y="6385810"/>
                </a:cubicBezTo>
                <a:cubicBezTo>
                  <a:pt x="58652" y="6377680"/>
                  <a:pt x="75083" y="6375817"/>
                  <a:pt x="90073" y="6370820"/>
                </a:cubicBezTo>
                <a:cubicBezTo>
                  <a:pt x="100067" y="6360827"/>
                  <a:pt x="107413" y="6347160"/>
                  <a:pt x="120054" y="6340840"/>
                </a:cubicBezTo>
                <a:cubicBezTo>
                  <a:pt x="148319" y="6326707"/>
                  <a:pt x="209994" y="6310859"/>
                  <a:pt x="209994" y="6310859"/>
                </a:cubicBezTo>
                <a:cubicBezTo>
                  <a:pt x="297684" y="6223170"/>
                  <a:pt x="255547" y="6255508"/>
                  <a:pt x="329916" y="6205928"/>
                </a:cubicBezTo>
                <a:cubicBezTo>
                  <a:pt x="339909" y="6190938"/>
                  <a:pt x="351839" y="6177072"/>
                  <a:pt x="359896" y="6160958"/>
                </a:cubicBezTo>
                <a:cubicBezTo>
                  <a:pt x="380110" y="6120530"/>
                  <a:pt x="363038" y="6111104"/>
                  <a:pt x="404867" y="6086007"/>
                </a:cubicBezTo>
                <a:cubicBezTo>
                  <a:pt x="418416" y="6077878"/>
                  <a:pt x="434847" y="6076014"/>
                  <a:pt x="449837" y="6071017"/>
                </a:cubicBezTo>
                <a:cubicBezTo>
                  <a:pt x="459830" y="6056027"/>
                  <a:pt x="474640" y="6043302"/>
                  <a:pt x="479817" y="6026046"/>
                </a:cubicBezTo>
                <a:cubicBezTo>
                  <a:pt x="489970" y="5992204"/>
                  <a:pt x="480458" y="5953402"/>
                  <a:pt x="494808" y="5921115"/>
                </a:cubicBezTo>
                <a:cubicBezTo>
                  <a:pt x="507748" y="5892000"/>
                  <a:pt x="578531" y="5881447"/>
                  <a:pt x="599739" y="5876145"/>
                </a:cubicBezTo>
                <a:cubicBezTo>
                  <a:pt x="609732" y="5866151"/>
                  <a:pt x="617600" y="5853435"/>
                  <a:pt x="629719" y="5846164"/>
                </a:cubicBezTo>
                <a:cubicBezTo>
                  <a:pt x="643268" y="5838034"/>
                  <a:pt x="663517" y="5842347"/>
                  <a:pt x="674690" y="5831174"/>
                </a:cubicBezTo>
                <a:cubicBezTo>
                  <a:pt x="685863" y="5820001"/>
                  <a:pt x="681551" y="5799753"/>
                  <a:pt x="689680" y="5786204"/>
                </a:cubicBezTo>
                <a:cubicBezTo>
                  <a:pt x="696951" y="5774085"/>
                  <a:pt x="710831" y="5767259"/>
                  <a:pt x="719660" y="5756223"/>
                </a:cubicBezTo>
                <a:cubicBezTo>
                  <a:pt x="768971" y="5694584"/>
                  <a:pt x="723282" y="5720039"/>
                  <a:pt x="794611" y="5696263"/>
                </a:cubicBezTo>
                <a:cubicBezTo>
                  <a:pt x="803492" y="5571929"/>
                  <a:pt x="780691" y="5514775"/>
                  <a:pt x="839581" y="5426440"/>
                </a:cubicBezTo>
                <a:cubicBezTo>
                  <a:pt x="847421" y="5414681"/>
                  <a:pt x="858526" y="5405288"/>
                  <a:pt x="869562" y="5396459"/>
                </a:cubicBezTo>
                <a:cubicBezTo>
                  <a:pt x="883630" y="5385205"/>
                  <a:pt x="899542" y="5376472"/>
                  <a:pt x="914532" y="5366479"/>
                </a:cubicBezTo>
                <a:cubicBezTo>
                  <a:pt x="924526" y="5376472"/>
                  <a:pt x="937242" y="5384340"/>
                  <a:pt x="944513" y="5396459"/>
                </a:cubicBezTo>
                <a:cubicBezTo>
                  <a:pt x="977022" y="5450640"/>
                  <a:pt x="932877" y="5459181"/>
                  <a:pt x="1004473" y="5411450"/>
                </a:cubicBezTo>
                <a:cubicBezTo>
                  <a:pt x="1023242" y="5336375"/>
                  <a:pt x="1022709" y="5335673"/>
                  <a:pt x="1049444" y="5246558"/>
                </a:cubicBezTo>
                <a:cubicBezTo>
                  <a:pt x="1053984" y="5231423"/>
                  <a:pt x="1050715" y="5209427"/>
                  <a:pt x="1064434" y="5201587"/>
                </a:cubicBezTo>
                <a:cubicBezTo>
                  <a:pt x="1090823" y="5186507"/>
                  <a:pt x="1124395" y="5191594"/>
                  <a:pt x="1154375" y="5186597"/>
                </a:cubicBezTo>
                <a:cubicBezTo>
                  <a:pt x="1388021" y="5108715"/>
                  <a:pt x="1137364" y="5186597"/>
                  <a:pt x="1783962" y="5186597"/>
                </a:cubicBezTo>
                <a:cubicBezTo>
                  <a:pt x="1809440" y="5186597"/>
                  <a:pt x="1833929" y="5176604"/>
                  <a:pt x="1858913" y="5171607"/>
                </a:cubicBezTo>
                <a:cubicBezTo>
                  <a:pt x="1868906" y="5156617"/>
                  <a:pt x="1880836" y="5142751"/>
                  <a:pt x="1888893" y="5126637"/>
                </a:cubicBezTo>
                <a:cubicBezTo>
                  <a:pt x="1895959" y="5112504"/>
                  <a:pt x="1899542" y="5096859"/>
                  <a:pt x="1903883" y="5081666"/>
                </a:cubicBezTo>
                <a:cubicBezTo>
                  <a:pt x="1909543" y="5061857"/>
                  <a:pt x="1909659" y="5040132"/>
                  <a:pt x="1918873" y="5021705"/>
                </a:cubicBezTo>
                <a:cubicBezTo>
                  <a:pt x="1925194" y="5009064"/>
                  <a:pt x="1938860" y="5001718"/>
                  <a:pt x="1948854" y="4991725"/>
                </a:cubicBezTo>
                <a:cubicBezTo>
                  <a:pt x="1974886" y="4913630"/>
                  <a:pt x="1946793" y="4975564"/>
                  <a:pt x="1993824" y="4916774"/>
                </a:cubicBezTo>
                <a:cubicBezTo>
                  <a:pt x="2005078" y="4902706"/>
                  <a:pt x="2011835" y="4885269"/>
                  <a:pt x="2023804" y="4871804"/>
                </a:cubicBezTo>
                <a:cubicBezTo>
                  <a:pt x="2051972" y="4840115"/>
                  <a:pt x="2083765" y="4811843"/>
                  <a:pt x="2113745" y="4781863"/>
                </a:cubicBezTo>
                <a:lnTo>
                  <a:pt x="2143726" y="4751882"/>
                </a:lnTo>
                <a:cubicBezTo>
                  <a:pt x="2148723" y="4736892"/>
                  <a:pt x="2161815" y="4722406"/>
                  <a:pt x="2158716" y="4706912"/>
                </a:cubicBezTo>
                <a:cubicBezTo>
                  <a:pt x="2155944" y="4693054"/>
                  <a:pt x="2136006" y="4689051"/>
                  <a:pt x="2128735" y="4676932"/>
                </a:cubicBezTo>
                <a:cubicBezTo>
                  <a:pt x="2120605" y="4663383"/>
                  <a:pt x="2118742" y="4646951"/>
                  <a:pt x="2113745" y="4631961"/>
                </a:cubicBezTo>
                <a:cubicBezTo>
                  <a:pt x="2108748" y="4581994"/>
                  <a:pt x="2114635" y="4529699"/>
                  <a:pt x="2098755" y="4482059"/>
                </a:cubicBezTo>
                <a:cubicBezTo>
                  <a:pt x="2093058" y="4464968"/>
                  <a:pt x="2067853" y="4463333"/>
                  <a:pt x="2053785" y="4452079"/>
                </a:cubicBezTo>
                <a:cubicBezTo>
                  <a:pt x="1994995" y="4405048"/>
                  <a:pt x="2056929" y="4433141"/>
                  <a:pt x="1978834" y="4407109"/>
                </a:cubicBezTo>
                <a:cubicBezTo>
                  <a:pt x="1963844" y="4397115"/>
                  <a:pt x="1949977" y="4385185"/>
                  <a:pt x="1933863" y="4377128"/>
                </a:cubicBezTo>
                <a:cubicBezTo>
                  <a:pt x="1919730" y="4370062"/>
                  <a:pt x="1901231" y="4372009"/>
                  <a:pt x="1888893" y="4362138"/>
                </a:cubicBezTo>
                <a:cubicBezTo>
                  <a:pt x="1871237" y="4348013"/>
                  <a:pt x="1836308" y="4271959"/>
                  <a:pt x="1828932" y="4257207"/>
                </a:cubicBezTo>
                <a:cubicBezTo>
                  <a:pt x="1833929" y="4172263"/>
                  <a:pt x="1825463" y="4085439"/>
                  <a:pt x="1843922" y="4002374"/>
                </a:cubicBezTo>
                <a:cubicBezTo>
                  <a:pt x="1847350" y="3986949"/>
                  <a:pt x="1888893" y="4003185"/>
                  <a:pt x="1888893" y="3987384"/>
                </a:cubicBezTo>
                <a:lnTo>
                  <a:pt x="1843922" y="3942414"/>
                </a:lnTo>
                <a:cubicBezTo>
                  <a:pt x="1828979" y="3897584"/>
                  <a:pt x="1825847" y="3872386"/>
                  <a:pt x="1783962" y="3837482"/>
                </a:cubicBezTo>
                <a:cubicBezTo>
                  <a:pt x="1771823" y="3827366"/>
                  <a:pt x="1753981" y="3827489"/>
                  <a:pt x="1738991" y="3822492"/>
                </a:cubicBezTo>
                <a:cubicBezTo>
                  <a:pt x="1743988" y="3807502"/>
                  <a:pt x="1740262" y="3785361"/>
                  <a:pt x="1753981" y="3777522"/>
                </a:cubicBezTo>
                <a:cubicBezTo>
                  <a:pt x="1780370" y="3762443"/>
                  <a:pt x="1814252" y="3769125"/>
                  <a:pt x="1843922" y="3762532"/>
                </a:cubicBezTo>
                <a:cubicBezTo>
                  <a:pt x="1859347" y="3759104"/>
                  <a:pt x="1873903" y="3752538"/>
                  <a:pt x="1888893" y="3747541"/>
                </a:cubicBezTo>
                <a:cubicBezTo>
                  <a:pt x="1935781" y="3606876"/>
                  <a:pt x="1876598" y="3833780"/>
                  <a:pt x="1813942" y="3687581"/>
                </a:cubicBezTo>
                <a:cubicBezTo>
                  <a:pt x="1798556" y="3651679"/>
                  <a:pt x="1863326" y="3593227"/>
                  <a:pt x="1888893" y="3567659"/>
                </a:cubicBezTo>
                <a:cubicBezTo>
                  <a:pt x="1883896" y="3532682"/>
                  <a:pt x="1889704" y="3494330"/>
                  <a:pt x="1873903" y="3462728"/>
                </a:cubicBezTo>
                <a:cubicBezTo>
                  <a:pt x="1858102" y="3431126"/>
                  <a:pt x="1798952" y="3387778"/>
                  <a:pt x="1798952" y="3387778"/>
                </a:cubicBezTo>
                <a:cubicBezTo>
                  <a:pt x="1793955" y="3367791"/>
                  <a:pt x="1781048" y="3348212"/>
                  <a:pt x="1783962" y="3327817"/>
                </a:cubicBezTo>
                <a:cubicBezTo>
                  <a:pt x="1790764" y="3280199"/>
                  <a:pt x="1841950" y="3271124"/>
                  <a:pt x="1873903" y="3252866"/>
                </a:cubicBezTo>
                <a:cubicBezTo>
                  <a:pt x="1889545" y="3243928"/>
                  <a:pt x="1903883" y="3232879"/>
                  <a:pt x="1918873" y="3222886"/>
                </a:cubicBezTo>
                <a:cubicBezTo>
                  <a:pt x="1948853" y="3227883"/>
                  <a:pt x="1979144" y="3231283"/>
                  <a:pt x="2008814" y="3237876"/>
                </a:cubicBezTo>
                <a:cubicBezTo>
                  <a:pt x="2024239" y="3241304"/>
                  <a:pt x="2037984" y="3252866"/>
                  <a:pt x="2053785" y="3252866"/>
                </a:cubicBezTo>
                <a:cubicBezTo>
                  <a:pt x="2069586" y="3252866"/>
                  <a:pt x="2083765" y="3242873"/>
                  <a:pt x="2098755" y="3237876"/>
                </a:cubicBezTo>
                <a:cubicBezTo>
                  <a:pt x="2093758" y="3222886"/>
                  <a:pt x="2094938" y="3204078"/>
                  <a:pt x="2083765" y="3192905"/>
                </a:cubicBezTo>
                <a:cubicBezTo>
                  <a:pt x="2072592" y="3181732"/>
                  <a:pt x="2051941" y="3186680"/>
                  <a:pt x="2038794" y="3177915"/>
                </a:cubicBezTo>
                <a:cubicBezTo>
                  <a:pt x="2021155" y="3166156"/>
                  <a:pt x="2008814" y="3147935"/>
                  <a:pt x="1993824" y="3132945"/>
                </a:cubicBezTo>
                <a:cubicBezTo>
                  <a:pt x="1983831" y="3112958"/>
                  <a:pt x="1971690" y="3093907"/>
                  <a:pt x="1963844" y="3072984"/>
                </a:cubicBezTo>
                <a:cubicBezTo>
                  <a:pt x="1956610" y="3053694"/>
                  <a:pt x="1958068" y="3031450"/>
                  <a:pt x="1948854" y="3013023"/>
                </a:cubicBezTo>
                <a:cubicBezTo>
                  <a:pt x="1942533" y="3000382"/>
                  <a:pt x="1928867" y="2993036"/>
                  <a:pt x="1918873" y="2983043"/>
                </a:cubicBezTo>
                <a:cubicBezTo>
                  <a:pt x="1876409" y="2855651"/>
                  <a:pt x="1935632" y="3010975"/>
                  <a:pt x="1873903" y="2908092"/>
                </a:cubicBezTo>
                <a:cubicBezTo>
                  <a:pt x="1861825" y="2887962"/>
                  <a:pt x="1850454" y="2820579"/>
                  <a:pt x="1843922" y="2803161"/>
                </a:cubicBezTo>
                <a:cubicBezTo>
                  <a:pt x="1836076" y="2782238"/>
                  <a:pt x="1823935" y="2763187"/>
                  <a:pt x="1813942" y="2743200"/>
                </a:cubicBezTo>
                <a:cubicBezTo>
                  <a:pt x="1818939" y="2728210"/>
                  <a:pt x="1814261" y="2704098"/>
                  <a:pt x="1828932" y="2698230"/>
                </a:cubicBezTo>
                <a:cubicBezTo>
                  <a:pt x="1837488" y="2694808"/>
                  <a:pt x="1920530" y="2723766"/>
                  <a:pt x="1933863" y="2728210"/>
                </a:cubicBezTo>
                <a:cubicBezTo>
                  <a:pt x="1928866" y="2708223"/>
                  <a:pt x="1928086" y="2686677"/>
                  <a:pt x="1918873" y="2668250"/>
                </a:cubicBezTo>
                <a:cubicBezTo>
                  <a:pt x="1912553" y="2655609"/>
                  <a:pt x="1897722" y="2649305"/>
                  <a:pt x="1888893" y="2638269"/>
                </a:cubicBezTo>
                <a:cubicBezTo>
                  <a:pt x="1877639" y="2624201"/>
                  <a:pt x="1868906" y="2608289"/>
                  <a:pt x="1858913" y="2593299"/>
                </a:cubicBezTo>
                <a:cubicBezTo>
                  <a:pt x="1863910" y="2553325"/>
                  <a:pt x="1865462" y="2512769"/>
                  <a:pt x="1873903" y="2473378"/>
                </a:cubicBezTo>
                <a:cubicBezTo>
                  <a:pt x="1880524" y="2442477"/>
                  <a:pt x="1903883" y="2383437"/>
                  <a:pt x="1903883" y="2383437"/>
                </a:cubicBezTo>
                <a:cubicBezTo>
                  <a:pt x="1899759" y="2358694"/>
                  <a:pt x="1849249" y="2203061"/>
                  <a:pt x="1888893" y="2143594"/>
                </a:cubicBezTo>
                <a:cubicBezTo>
                  <a:pt x="1898886" y="2128604"/>
                  <a:pt x="1918873" y="2123607"/>
                  <a:pt x="1933863" y="2113614"/>
                </a:cubicBezTo>
                <a:cubicBezTo>
                  <a:pt x="1973840" y="1993688"/>
                  <a:pt x="1913875" y="2133604"/>
                  <a:pt x="1993824" y="2053653"/>
                </a:cubicBezTo>
                <a:cubicBezTo>
                  <a:pt x="2000992" y="2046485"/>
                  <a:pt x="2023674" y="1949241"/>
                  <a:pt x="2023804" y="1948722"/>
                </a:cubicBezTo>
                <a:cubicBezTo>
                  <a:pt x="2018807" y="1933732"/>
                  <a:pt x="2018685" y="1916090"/>
                  <a:pt x="2008814" y="1903751"/>
                </a:cubicBezTo>
                <a:cubicBezTo>
                  <a:pt x="1987680" y="1877334"/>
                  <a:pt x="1948498" y="1868656"/>
                  <a:pt x="1918873" y="1858781"/>
                </a:cubicBezTo>
                <a:cubicBezTo>
                  <a:pt x="1903883" y="1863778"/>
                  <a:pt x="1885076" y="1862598"/>
                  <a:pt x="1873903" y="1873771"/>
                </a:cubicBezTo>
                <a:cubicBezTo>
                  <a:pt x="1862730" y="1884944"/>
                  <a:pt x="1865979" y="1904608"/>
                  <a:pt x="1858913" y="1918741"/>
                </a:cubicBezTo>
                <a:cubicBezTo>
                  <a:pt x="1831791" y="1972984"/>
                  <a:pt x="1835829" y="1961413"/>
                  <a:pt x="1783962" y="1978702"/>
                </a:cubicBezTo>
                <a:cubicBezTo>
                  <a:pt x="1758978" y="1973705"/>
                  <a:pt x="1727027" y="1981728"/>
                  <a:pt x="1709011" y="1963712"/>
                </a:cubicBezTo>
                <a:cubicBezTo>
                  <a:pt x="1690995" y="1945696"/>
                  <a:pt x="1699548" y="1913633"/>
                  <a:pt x="1694021" y="1888761"/>
                </a:cubicBezTo>
                <a:cubicBezTo>
                  <a:pt x="1689552" y="1868649"/>
                  <a:pt x="1684691" y="1848609"/>
                  <a:pt x="1679031" y="1828800"/>
                </a:cubicBezTo>
                <a:cubicBezTo>
                  <a:pt x="1674690" y="1813607"/>
                  <a:pt x="1667872" y="1799159"/>
                  <a:pt x="1664040" y="1783830"/>
                </a:cubicBezTo>
                <a:cubicBezTo>
                  <a:pt x="1657860" y="1759112"/>
                  <a:pt x="1659398" y="1732162"/>
                  <a:pt x="1649050" y="1708879"/>
                </a:cubicBezTo>
                <a:cubicBezTo>
                  <a:pt x="1638903" y="1686049"/>
                  <a:pt x="1617321" y="1670105"/>
                  <a:pt x="1604080" y="1648919"/>
                </a:cubicBezTo>
                <a:cubicBezTo>
                  <a:pt x="1592236" y="1629969"/>
                  <a:pt x="1587087" y="1607142"/>
                  <a:pt x="1574099" y="1588958"/>
                </a:cubicBezTo>
                <a:cubicBezTo>
                  <a:pt x="1561777" y="1571707"/>
                  <a:pt x="1542700" y="1560273"/>
                  <a:pt x="1529129" y="1543987"/>
                </a:cubicBezTo>
                <a:cubicBezTo>
                  <a:pt x="1502645" y="1512205"/>
                  <a:pt x="1487495" y="1475710"/>
                  <a:pt x="1469168" y="1439056"/>
                </a:cubicBezTo>
                <a:cubicBezTo>
                  <a:pt x="1476508" y="1358312"/>
                  <a:pt x="1456573" y="1286760"/>
                  <a:pt x="1514139" y="1229194"/>
                </a:cubicBezTo>
                <a:cubicBezTo>
                  <a:pt x="1526878" y="1216455"/>
                  <a:pt x="1542995" y="1207271"/>
                  <a:pt x="1559109" y="1199214"/>
                </a:cubicBezTo>
                <a:cubicBezTo>
                  <a:pt x="1573242" y="1192147"/>
                  <a:pt x="1589090" y="1189220"/>
                  <a:pt x="1604080" y="1184223"/>
                </a:cubicBezTo>
                <a:cubicBezTo>
                  <a:pt x="1614073" y="1169233"/>
                  <a:pt x="1628883" y="1156509"/>
                  <a:pt x="1634060" y="1139253"/>
                </a:cubicBezTo>
                <a:cubicBezTo>
                  <a:pt x="1644213" y="1105411"/>
                  <a:pt x="1634700" y="1066609"/>
                  <a:pt x="1649050" y="1034322"/>
                </a:cubicBezTo>
                <a:cubicBezTo>
                  <a:pt x="1656367" y="1017859"/>
                  <a:pt x="1678379" y="1013280"/>
                  <a:pt x="1694021" y="1004341"/>
                </a:cubicBezTo>
                <a:cubicBezTo>
                  <a:pt x="1745886" y="974704"/>
                  <a:pt x="1748500" y="976188"/>
                  <a:pt x="1798952" y="959371"/>
                </a:cubicBezTo>
                <a:cubicBezTo>
                  <a:pt x="1813942" y="964368"/>
                  <a:pt x="1828336" y="976959"/>
                  <a:pt x="1843922" y="974361"/>
                </a:cubicBezTo>
                <a:cubicBezTo>
                  <a:pt x="1891785" y="966384"/>
                  <a:pt x="1892191" y="934487"/>
                  <a:pt x="1903883" y="899410"/>
                </a:cubicBezTo>
                <a:cubicBezTo>
                  <a:pt x="1886485" y="847215"/>
                  <a:pt x="1871996" y="851956"/>
                  <a:pt x="1933863" y="824459"/>
                </a:cubicBezTo>
                <a:cubicBezTo>
                  <a:pt x="1962741" y="811624"/>
                  <a:pt x="2023804" y="794479"/>
                  <a:pt x="2023804" y="794479"/>
                </a:cubicBezTo>
                <a:cubicBezTo>
                  <a:pt x="2038794" y="779489"/>
                  <a:pt x="2057016" y="767148"/>
                  <a:pt x="2068775" y="749509"/>
                </a:cubicBezTo>
                <a:cubicBezTo>
                  <a:pt x="2077540" y="736362"/>
                  <a:pt x="2073894" y="716877"/>
                  <a:pt x="2083765" y="704538"/>
                </a:cubicBezTo>
                <a:cubicBezTo>
                  <a:pt x="2095019" y="690470"/>
                  <a:pt x="2115056" y="686282"/>
                  <a:pt x="2128735" y="674558"/>
                </a:cubicBezTo>
                <a:cubicBezTo>
                  <a:pt x="2166279" y="642377"/>
                  <a:pt x="2207165" y="597041"/>
                  <a:pt x="2233667" y="554637"/>
                </a:cubicBezTo>
                <a:cubicBezTo>
                  <a:pt x="2244732" y="536933"/>
                  <a:pt x="2272997" y="466209"/>
                  <a:pt x="2293627" y="449705"/>
                </a:cubicBezTo>
                <a:cubicBezTo>
                  <a:pt x="2305966" y="439834"/>
                  <a:pt x="2323012" y="437313"/>
                  <a:pt x="2338598" y="434715"/>
                </a:cubicBezTo>
                <a:cubicBezTo>
                  <a:pt x="2383229" y="427277"/>
                  <a:pt x="2428539" y="424722"/>
                  <a:pt x="2473509" y="419725"/>
                </a:cubicBezTo>
                <a:cubicBezTo>
                  <a:pt x="2458519" y="389745"/>
                  <a:pt x="2447761" y="357244"/>
                  <a:pt x="2428539" y="329784"/>
                </a:cubicBezTo>
                <a:cubicBezTo>
                  <a:pt x="2412330" y="306628"/>
                  <a:pt x="2368578" y="269823"/>
                  <a:pt x="2368578" y="269823"/>
                </a:cubicBezTo>
                <a:cubicBezTo>
                  <a:pt x="2430299" y="22938"/>
                  <a:pt x="2343835" y="231070"/>
                  <a:pt x="2473509" y="119922"/>
                </a:cubicBezTo>
                <a:cubicBezTo>
                  <a:pt x="2490476" y="105379"/>
                  <a:pt x="2489184" y="77128"/>
                  <a:pt x="2503490" y="59961"/>
                </a:cubicBezTo>
                <a:cubicBezTo>
                  <a:pt x="2515023" y="46121"/>
                  <a:pt x="2533470" y="39974"/>
                  <a:pt x="2548460" y="29981"/>
                </a:cubicBezTo>
                <a:cubicBezTo>
                  <a:pt x="2658337" y="45678"/>
                  <a:pt x="2653391" y="9639"/>
                  <a:pt x="2653391" y="59961"/>
                </a:cubicBezTo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Image result for veterans">
            <a:extLst>
              <a:ext uri="{FF2B5EF4-FFF2-40B4-BE49-F238E27FC236}">
                <a16:creationId xmlns:a16="http://schemas.microsoft.com/office/drawing/2014/main" id="{1713A0E3-D216-49F7-8E6B-C4B566EEB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60"/>
          <a:stretch/>
        </p:blipFill>
        <p:spPr bwMode="auto">
          <a:xfrm>
            <a:off x="620397" y="5025957"/>
            <a:ext cx="1405680" cy="11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hase 1">
            <a:extLst>
              <a:ext uri="{FF2B5EF4-FFF2-40B4-BE49-F238E27FC236}">
                <a16:creationId xmlns:a16="http://schemas.microsoft.com/office/drawing/2014/main" id="{141FB208-E941-4887-9208-16D118DC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8" y="1411329"/>
            <a:ext cx="1264076" cy="126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0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1F4DC0-1CEF-41CD-9659-CCA49446B87E}"/>
              </a:ext>
            </a:extLst>
          </p:cNvPr>
          <p:cNvSpPr/>
          <p:nvPr/>
        </p:nvSpPr>
        <p:spPr>
          <a:xfrm>
            <a:off x="300566" y="263441"/>
            <a:ext cx="10228095" cy="79886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Challenges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EC3A1-AFA5-445F-B430-A63A1AA43F3B}"/>
              </a:ext>
            </a:extLst>
          </p:cNvPr>
          <p:cNvSpPr/>
          <p:nvPr/>
        </p:nvSpPr>
        <p:spPr>
          <a:xfrm>
            <a:off x="452966" y="1398343"/>
            <a:ext cx="10977034" cy="1264076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000" b="1" dirty="0">
                <a:latin typeface="Arial"/>
                <a:cs typeface="Arial"/>
              </a:rPr>
              <a:t>Money and demand</a:t>
            </a:r>
            <a:endParaRPr lang="en-US" sz="6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B2010-234A-49ED-B6AA-70AEC838D932}"/>
              </a:ext>
            </a:extLst>
          </p:cNvPr>
          <p:cNvSpPr/>
          <p:nvPr/>
        </p:nvSpPr>
        <p:spPr>
          <a:xfrm>
            <a:off x="452966" y="3177962"/>
            <a:ext cx="10977034" cy="1264076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000" b="1" dirty="0">
                <a:latin typeface="Arial"/>
                <a:cs typeface="Arial"/>
              </a:rPr>
              <a:t>Prevention</a:t>
            </a:r>
            <a:endParaRPr lang="en-US" sz="6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67441E-B37C-4B08-A71B-1C3F273FA6F0}"/>
              </a:ext>
            </a:extLst>
          </p:cNvPr>
          <p:cNvSpPr/>
          <p:nvPr/>
        </p:nvSpPr>
        <p:spPr>
          <a:xfrm>
            <a:off x="452966" y="4957581"/>
            <a:ext cx="10977034" cy="1264076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000" b="1" dirty="0">
                <a:latin typeface="Arial"/>
                <a:cs typeface="Arial"/>
              </a:rPr>
              <a:t>Workforce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929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219FFAED-D5A2-40ED-A62F-7160D3332E4B}"/>
              </a:ext>
            </a:extLst>
          </p:cNvPr>
          <p:cNvSpPr/>
          <p:nvPr/>
        </p:nvSpPr>
        <p:spPr>
          <a:xfrm>
            <a:off x="8349337" y="4995183"/>
            <a:ext cx="3243938" cy="1427388"/>
          </a:xfrm>
          <a:prstGeom prst="snip1Rect">
            <a:avLst>
              <a:gd name="adj" fmla="val 156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Shirley Cramer</a:t>
            </a:r>
          </a:p>
          <a:p>
            <a:pPr algn="ctr"/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(Royal Society for Public Health)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7D33E51A-97D2-46E5-9151-015A8D88E685}"/>
              </a:ext>
            </a:extLst>
          </p:cNvPr>
          <p:cNvSpPr/>
          <p:nvPr/>
        </p:nvSpPr>
        <p:spPr>
          <a:xfrm>
            <a:off x="4386937" y="4995183"/>
            <a:ext cx="3243938" cy="1427388"/>
          </a:xfrm>
          <a:prstGeom prst="snip1Rect">
            <a:avLst>
              <a:gd name="adj" fmla="val 156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</a:t>
            </a:r>
            <a:r>
              <a:rPr lang="en-GB" sz="2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Mindenhall</a:t>
            </a:r>
            <a:endParaRPr lang="en-GB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(Agilisys)</a:t>
            </a: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24D5FCBA-AFC9-40C6-96B2-3050A07E8CBC}"/>
              </a:ext>
            </a:extLst>
          </p:cNvPr>
          <p:cNvSpPr/>
          <p:nvPr/>
        </p:nvSpPr>
        <p:spPr>
          <a:xfrm>
            <a:off x="555166" y="4996543"/>
            <a:ext cx="3243938" cy="1426028"/>
          </a:xfrm>
          <a:prstGeom prst="snip1Rect">
            <a:avLst>
              <a:gd name="adj" fmla="val 156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Mitchell</a:t>
            </a:r>
          </a:p>
          <a:p>
            <a:pPr algn="ctr"/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(HEE)</a:t>
            </a:r>
          </a:p>
        </p:txBody>
      </p:sp>
      <p:pic>
        <p:nvPicPr>
          <p:cNvPr id="2050" name="Picture 2" descr="Image result for shirley cramer">
            <a:extLst>
              <a:ext uri="{FF2B5EF4-FFF2-40B4-BE49-F238E27FC236}">
                <a16:creationId xmlns:a16="http://schemas.microsoft.com/office/drawing/2014/main" id="{B2C97EAD-5D95-43A9-AF0E-97B0F955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177" y="2652446"/>
            <a:ext cx="2166257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ndrew mindenhall">
            <a:extLst>
              <a:ext uri="{FF2B5EF4-FFF2-40B4-BE49-F238E27FC236}">
                <a16:creationId xmlns:a16="http://schemas.microsoft.com/office/drawing/2014/main" id="{1611CB9C-B955-4363-9144-D981468A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88" y="2645229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atrick mitchell health education england">
            <a:extLst>
              <a:ext uri="{FF2B5EF4-FFF2-40B4-BE49-F238E27FC236}">
                <a16:creationId xmlns:a16="http://schemas.microsoft.com/office/drawing/2014/main" id="{4536FC85-0626-4961-A75E-22E2F2E7F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85" y="2652446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54A9A8-506D-4D9C-B762-C07AFA7AB2C0}"/>
              </a:ext>
            </a:extLst>
          </p:cNvPr>
          <p:cNvSpPr/>
          <p:nvPr/>
        </p:nvSpPr>
        <p:spPr>
          <a:xfrm>
            <a:off x="555165" y="949508"/>
            <a:ext cx="11038109" cy="1338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 Discussion</a:t>
            </a:r>
          </a:p>
        </p:txBody>
      </p:sp>
      <p:pic>
        <p:nvPicPr>
          <p:cNvPr id="9" name="Picture 8" descr="DG_Logo_stack_Red.png">
            <a:extLst>
              <a:ext uri="{FF2B5EF4-FFF2-40B4-BE49-F238E27FC236}">
                <a16:creationId xmlns:a16="http://schemas.microsoft.com/office/drawing/2014/main" id="{9F97BE80-F499-4F34-94EE-D737693FFD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679" y="70194"/>
            <a:ext cx="933734" cy="7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F9BA-A371-4511-B28E-4961E7823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792" y="601526"/>
            <a:ext cx="9786938" cy="3924299"/>
          </a:xfrm>
        </p:spPr>
        <p:txBody>
          <a:bodyPr>
            <a:normAutofit/>
          </a:bodyPr>
          <a:lstStyle/>
          <a:p>
            <a:r>
              <a:rPr lang="en-GB" sz="11500" dirty="0"/>
              <a:t>Spring</a:t>
            </a:r>
            <a:br>
              <a:rPr lang="en-GB" sz="11500" dirty="0"/>
            </a:br>
            <a:r>
              <a:rPr lang="en-GB" sz="11500" dirty="0"/>
              <a:t>Review</a:t>
            </a:r>
            <a:endParaRPr lang="en-GB" sz="13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05172-9BCD-4DE7-ADFE-DB2D2B6A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85" y="4660737"/>
            <a:ext cx="5808133" cy="76570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+mn-cs"/>
              </a:rPr>
              <a:t>11</a:t>
            </a:r>
            <a:r>
              <a:rPr kumimoji="0" lang="en-GB" sz="35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+mn-cs"/>
              </a:rPr>
              <a:t>th</a:t>
            </a: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+mn-cs"/>
              </a:rPr>
              <a:t> June 2019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1DBE5AD-426D-4C97-BDAD-262CBDB13B05}"/>
              </a:ext>
            </a:extLst>
          </p:cNvPr>
          <p:cNvSpPr txBox="1">
            <a:spLocks/>
          </p:cNvSpPr>
          <p:nvPr/>
        </p:nvSpPr>
        <p:spPr>
          <a:xfrm>
            <a:off x="6387318" y="5658376"/>
            <a:ext cx="5808133" cy="7657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3500" kern="1200">
                <a:solidFill>
                  <a:schemeClr val="bg1"/>
                </a:solidFill>
                <a:latin typeface="Gadugi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Supported by:</a:t>
            </a:r>
          </a:p>
        </p:txBody>
      </p:sp>
      <p:pic>
        <p:nvPicPr>
          <p:cNvPr id="20482" name="Picture 2" descr="Image result for agilisys">
            <a:extLst>
              <a:ext uri="{FF2B5EF4-FFF2-40B4-BE49-F238E27FC236}">
                <a16:creationId xmlns:a16="http://schemas.microsoft.com/office/drawing/2014/main" id="{BB4ABD76-8E22-4961-948D-57E5286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070" y="5201149"/>
            <a:ext cx="2352147" cy="9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5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96837755-5201-4139-950C-2AC00E80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and Social Care Overview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4B60193-BB48-46C0-9B68-984BF93A69A0}"/>
              </a:ext>
            </a:extLst>
          </p:cNvPr>
          <p:cNvGrpSpPr/>
          <p:nvPr/>
        </p:nvGrpSpPr>
        <p:grpSpPr>
          <a:xfrm>
            <a:off x="300567" y="1349513"/>
            <a:ext cx="2478657" cy="672288"/>
            <a:chOff x="609599" y="1505881"/>
            <a:chExt cx="2478657" cy="6722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7E66ED-ED1C-4EAA-8DCA-F741CA4FE3FE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Challenges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3E2F2EB-8D89-45E6-A8AF-95ABF681BBCB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D604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97B1BF9-EFD2-4BDF-836C-56F830BD8EC6}"/>
              </a:ext>
            </a:extLst>
          </p:cNvPr>
          <p:cNvGrpSpPr/>
          <p:nvPr/>
        </p:nvGrpSpPr>
        <p:grpSpPr>
          <a:xfrm>
            <a:off x="2816754" y="1227101"/>
            <a:ext cx="2972726" cy="1649081"/>
            <a:chOff x="3939077" y="1190048"/>
            <a:chExt cx="2972726" cy="2222283"/>
          </a:xfrm>
        </p:grpSpPr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6056F2E-8CB8-4AB0-9026-1DAF9E62BBB1}"/>
                </a:ext>
              </a:extLst>
            </p:cNvPr>
            <p:cNvSpPr/>
            <p:nvPr/>
          </p:nvSpPr>
          <p:spPr>
            <a:xfrm rot="10800000">
              <a:off x="3939077" y="1317173"/>
              <a:ext cx="2971387" cy="20951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6F02770-859B-4581-8954-A6FEF2D74E90}"/>
                </a:ext>
              </a:extLst>
            </p:cNvPr>
            <p:cNvSpPr txBox="1"/>
            <p:nvPr/>
          </p:nvSpPr>
          <p:spPr>
            <a:xfrm>
              <a:off x="3969820" y="1190048"/>
              <a:ext cx="2941983" cy="128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Centralised approach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A92807B1-8BCE-4F7C-A37F-AC3346D3D351}"/>
              </a:ext>
            </a:extLst>
          </p:cNvPr>
          <p:cNvSpPr/>
          <p:nvPr/>
        </p:nvSpPr>
        <p:spPr>
          <a:xfrm>
            <a:off x="300567" y="242618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rial"/>
                <a:cs typeface="Arial"/>
              </a:rPr>
              <a:t>Money and demand</a:t>
            </a:r>
            <a:endParaRPr lang="en-US" sz="24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4886A82-7CEE-4F2F-9BE8-CB731B7924CA}"/>
              </a:ext>
            </a:extLst>
          </p:cNvPr>
          <p:cNvGrpSpPr/>
          <p:nvPr/>
        </p:nvGrpSpPr>
        <p:grpSpPr>
          <a:xfrm>
            <a:off x="3145778" y="2713845"/>
            <a:ext cx="2478654" cy="3430282"/>
            <a:chOff x="3352800" y="2701534"/>
            <a:chExt cx="2743200" cy="377026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4A1928B-CD99-47AC-8BA3-114C5B64551A}"/>
                </a:ext>
              </a:extLst>
            </p:cNvPr>
            <p:cNvSpPr/>
            <p:nvPr/>
          </p:nvSpPr>
          <p:spPr>
            <a:xfrm>
              <a:off x="3352800" y="3561347"/>
              <a:ext cx="2743200" cy="26148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00" i="1" dirty="0"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7DFBBE0-1441-4133-9597-B124A17E4629}"/>
                </a:ext>
              </a:extLst>
            </p:cNvPr>
            <p:cNvSpPr txBox="1"/>
            <p:nvPr/>
          </p:nvSpPr>
          <p:spPr>
            <a:xfrm>
              <a:off x="3898167" y="2701534"/>
              <a:ext cx="1556084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900" dirty="0">
                  <a:solidFill>
                    <a:schemeClr val="bg1"/>
                  </a:solidFill>
                  <a:latin typeface="Algerian" panose="04020705040A02060702" pitchFamily="8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359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99F471-EE5C-4C6C-B0F8-3B7E6E6FBFA3}"/>
              </a:ext>
            </a:extLst>
          </p:cNvPr>
          <p:cNvSpPr/>
          <p:nvPr/>
        </p:nvSpPr>
        <p:spPr>
          <a:xfrm>
            <a:off x="300566" y="263441"/>
            <a:ext cx="10228095" cy="79886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Money</a:t>
            </a:r>
            <a:endParaRPr lang="en-US" sz="4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1CDA4-DC90-459B-8291-22F74EE7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85" y="278176"/>
            <a:ext cx="7109629" cy="6316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08118-185F-41BE-9ABC-4476F0FB2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86" y="255527"/>
            <a:ext cx="7109628" cy="63242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6BE46-228E-44BC-BED4-2329F5DE5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66" y="1130813"/>
            <a:ext cx="4586227" cy="569510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6E42808-3FEE-48E0-ACD6-247FC982BBEF}"/>
              </a:ext>
            </a:extLst>
          </p:cNvPr>
          <p:cNvGrpSpPr/>
          <p:nvPr/>
        </p:nvGrpSpPr>
        <p:grpSpPr>
          <a:xfrm>
            <a:off x="5001376" y="2352314"/>
            <a:ext cx="6890058" cy="2180539"/>
            <a:chOff x="4023614" y="2793304"/>
            <a:chExt cx="6890058" cy="21805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DA068A-2FE1-466B-8C08-B5C442B3A4BA}"/>
                </a:ext>
              </a:extLst>
            </p:cNvPr>
            <p:cNvSpPr/>
            <p:nvPr/>
          </p:nvSpPr>
          <p:spPr>
            <a:xfrm>
              <a:off x="7513638" y="2793304"/>
              <a:ext cx="3400034" cy="218053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Post-Pledge, funding will return to late-1990s levels (3.4%)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9889E28-36F7-42AE-91DB-820C2FAE6ACF}"/>
                </a:ext>
              </a:extLst>
            </p:cNvPr>
            <p:cNvCxnSpPr>
              <a:cxnSpLocks/>
              <a:stCxn id="19" idx="1"/>
              <a:endCxn id="21" idx="3"/>
            </p:cNvCxnSpPr>
            <p:nvPr/>
          </p:nvCxnSpPr>
          <p:spPr>
            <a:xfrm flipH="1" flipV="1">
              <a:off x="6689863" y="3739255"/>
              <a:ext cx="823775" cy="14431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559588-E40F-4BC2-9D5D-DD124D36A7DB}"/>
                </a:ext>
              </a:extLst>
            </p:cNvPr>
            <p:cNvSpPr/>
            <p:nvPr/>
          </p:nvSpPr>
          <p:spPr>
            <a:xfrm>
              <a:off x="4023614" y="3094249"/>
              <a:ext cx="2666249" cy="1290011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486E3-DE29-4DF9-92AD-E631C2DA6AC2}"/>
              </a:ext>
            </a:extLst>
          </p:cNvPr>
          <p:cNvGrpSpPr/>
          <p:nvPr/>
        </p:nvGrpSpPr>
        <p:grpSpPr>
          <a:xfrm>
            <a:off x="5010901" y="3943270"/>
            <a:ext cx="6165531" cy="1797963"/>
            <a:chOff x="5080648" y="3707187"/>
            <a:chExt cx="6165531" cy="17979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F9202C-8C6C-4214-B68A-546521D85BA8}"/>
                </a:ext>
              </a:extLst>
            </p:cNvPr>
            <p:cNvSpPr/>
            <p:nvPr/>
          </p:nvSpPr>
          <p:spPr>
            <a:xfrm>
              <a:off x="7513638" y="3707187"/>
              <a:ext cx="3732541" cy="17587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Prior to new funding pledge, NHS anticipating minimal growth in funding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775426-9FB4-49A8-82FE-F01B405DF40A}"/>
                </a:ext>
              </a:extLst>
            </p:cNvPr>
            <p:cNvCxnSpPr>
              <a:cxnSpLocks/>
              <a:stCxn id="23" idx="1"/>
              <a:endCxn id="26" idx="3"/>
            </p:cNvCxnSpPr>
            <p:nvPr/>
          </p:nvCxnSpPr>
          <p:spPr>
            <a:xfrm flipH="1" flipV="1">
              <a:off x="5570105" y="4296770"/>
              <a:ext cx="1943533" cy="28980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8835FC-EB23-44F2-B2E6-19596E42A6A0}"/>
                </a:ext>
              </a:extLst>
            </p:cNvPr>
            <p:cNvSpPr/>
            <p:nvPr/>
          </p:nvSpPr>
          <p:spPr>
            <a:xfrm>
              <a:off x="5080648" y="4968845"/>
              <a:ext cx="489457" cy="536305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047A79E-0A60-412C-9C4E-2529D972AA5A}"/>
                </a:ext>
              </a:extLst>
            </p:cNvPr>
            <p:cNvSpPr/>
            <p:nvPr/>
          </p:nvSpPr>
          <p:spPr>
            <a:xfrm>
              <a:off x="5080648" y="4092731"/>
              <a:ext cx="489457" cy="408077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39155A-0439-49FA-892F-DF0BDA5D63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5377" y="4545778"/>
              <a:ext cx="0" cy="40807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3B2F1B2-23DE-4E98-98B9-FF19B6782B5C}"/>
              </a:ext>
            </a:extLst>
          </p:cNvPr>
          <p:cNvSpPr/>
          <p:nvPr/>
        </p:nvSpPr>
        <p:spPr>
          <a:xfrm>
            <a:off x="752222" y="2076139"/>
            <a:ext cx="10796337" cy="3047999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800" b="1" dirty="0">
                <a:latin typeface="Arial"/>
                <a:cs typeface="Arial"/>
              </a:rPr>
              <a:t>NHS budget could top £200bn by 2030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342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99F471-EE5C-4C6C-B0F8-3B7E6E6FBFA3}"/>
              </a:ext>
            </a:extLst>
          </p:cNvPr>
          <p:cNvSpPr/>
          <p:nvPr/>
        </p:nvSpPr>
        <p:spPr>
          <a:xfrm>
            <a:off x="300566" y="263441"/>
            <a:ext cx="10228095" cy="798862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Demand</a:t>
            </a:r>
            <a:endParaRPr lang="en-US" sz="4000" dirty="0"/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6EE8DCF6-7AB3-44F5-84D9-41FEE40DC3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017685"/>
              </p:ext>
            </p:extLst>
          </p:nvPr>
        </p:nvGraphicFramePr>
        <p:xfrm>
          <a:off x="150282" y="1331496"/>
          <a:ext cx="11891435" cy="552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26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96837755-5201-4139-950C-2AC00E80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and Social Care Overview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0142B7-352D-4F4A-8603-4883CC024E09}"/>
              </a:ext>
            </a:extLst>
          </p:cNvPr>
          <p:cNvGrpSpPr/>
          <p:nvPr/>
        </p:nvGrpSpPr>
        <p:grpSpPr>
          <a:xfrm>
            <a:off x="300567" y="1349513"/>
            <a:ext cx="2478657" cy="672288"/>
            <a:chOff x="609599" y="1505881"/>
            <a:chExt cx="2478657" cy="67228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95B6F7-C612-4E88-B59F-F7E902D61E83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Challenges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51C85C-21AA-4A75-BCC8-01A7FF5D24F1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D604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4F05C4-E500-4EA8-996E-E8F090C4C49A}"/>
              </a:ext>
            </a:extLst>
          </p:cNvPr>
          <p:cNvGrpSpPr/>
          <p:nvPr/>
        </p:nvGrpSpPr>
        <p:grpSpPr>
          <a:xfrm>
            <a:off x="5991004" y="1342736"/>
            <a:ext cx="2478657" cy="672288"/>
            <a:chOff x="609599" y="1505881"/>
            <a:chExt cx="2478657" cy="6722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3206A0-B19C-47EF-A2D3-DDD0FCB42D33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Way Forward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3C64188-2489-42A5-B45B-132AB1485933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2C69E9E-692E-4CDB-BC6C-8A0BB280B616}"/>
              </a:ext>
            </a:extLst>
          </p:cNvPr>
          <p:cNvGrpSpPr/>
          <p:nvPr/>
        </p:nvGrpSpPr>
        <p:grpSpPr>
          <a:xfrm>
            <a:off x="2816754" y="1227101"/>
            <a:ext cx="2972726" cy="1649081"/>
            <a:chOff x="3939077" y="1190048"/>
            <a:chExt cx="2972726" cy="2222283"/>
          </a:xfrm>
        </p:grpSpPr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B6A417FE-5529-4817-BF0A-B23D62ACCF49}"/>
                </a:ext>
              </a:extLst>
            </p:cNvPr>
            <p:cNvSpPr/>
            <p:nvPr/>
          </p:nvSpPr>
          <p:spPr>
            <a:xfrm rot="10800000">
              <a:off x="3939077" y="1317173"/>
              <a:ext cx="2971387" cy="20951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9642F7-2A9A-4911-B21D-73404C3BD782}"/>
                </a:ext>
              </a:extLst>
            </p:cNvPr>
            <p:cNvSpPr txBox="1"/>
            <p:nvPr/>
          </p:nvSpPr>
          <p:spPr>
            <a:xfrm>
              <a:off x="3969820" y="1190048"/>
              <a:ext cx="2941983" cy="128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Centralised approach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E909F565-4C0B-48C1-8B76-0D9B610A5B99}"/>
              </a:ext>
            </a:extLst>
          </p:cNvPr>
          <p:cNvSpPr/>
          <p:nvPr/>
        </p:nvSpPr>
        <p:spPr>
          <a:xfrm>
            <a:off x="300567" y="242618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rial"/>
                <a:cs typeface="Arial"/>
              </a:rPr>
              <a:t>Money and demand</a:t>
            </a:r>
            <a:endParaRPr lang="en-US" sz="2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7A05A6-C27E-49AE-AFFA-033F9B4DE9E8}"/>
              </a:ext>
            </a:extLst>
          </p:cNvPr>
          <p:cNvSpPr/>
          <p:nvPr/>
        </p:nvSpPr>
        <p:spPr>
          <a:xfrm>
            <a:off x="5990989" y="2426182"/>
            <a:ext cx="2607565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latin typeface="Arial"/>
                <a:cs typeface="Arial"/>
              </a:rPr>
              <a:t>Integrated Systems</a:t>
            </a:r>
            <a:endParaRPr lang="en-US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711BBD-54A4-45EE-A765-1C4E6BE586A1}"/>
              </a:ext>
            </a:extLst>
          </p:cNvPr>
          <p:cNvGrpSpPr/>
          <p:nvPr/>
        </p:nvGrpSpPr>
        <p:grpSpPr>
          <a:xfrm>
            <a:off x="3145778" y="2713845"/>
            <a:ext cx="2478654" cy="3430282"/>
            <a:chOff x="3352800" y="2701534"/>
            <a:chExt cx="2743200" cy="37702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7AB090E-320B-40E5-9C32-FDC6E4D86618}"/>
                </a:ext>
              </a:extLst>
            </p:cNvPr>
            <p:cNvSpPr/>
            <p:nvPr/>
          </p:nvSpPr>
          <p:spPr>
            <a:xfrm>
              <a:off x="3352800" y="3561347"/>
              <a:ext cx="2743200" cy="26148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00" i="1" dirty="0"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7C7011-61E0-4C35-9ED4-061471B22733}"/>
                </a:ext>
              </a:extLst>
            </p:cNvPr>
            <p:cNvSpPr txBox="1"/>
            <p:nvPr/>
          </p:nvSpPr>
          <p:spPr>
            <a:xfrm>
              <a:off x="3898167" y="2701534"/>
              <a:ext cx="1556084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900" dirty="0">
                  <a:solidFill>
                    <a:schemeClr val="bg1"/>
                  </a:solidFill>
                  <a:latin typeface="Algerian" panose="04020705040A02060702" pitchFamily="8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02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73C1DD-69B2-441C-A5AF-BCCF92F6DA77}"/>
              </a:ext>
            </a:extLst>
          </p:cNvPr>
          <p:cNvSpPr/>
          <p:nvPr/>
        </p:nvSpPr>
        <p:spPr>
          <a:xfrm>
            <a:off x="300566" y="263440"/>
            <a:ext cx="10228095" cy="798861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b="1" dirty="0">
                <a:latin typeface="Arial"/>
                <a:cs typeface="Arial"/>
              </a:rPr>
              <a:t>Integrated Systems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CB76B-0749-4537-BAED-AFA2AC0E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66" y="1383914"/>
            <a:ext cx="3661834" cy="5210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EA450BF-12B4-4F32-B77A-4292C8186ADE}"/>
              </a:ext>
            </a:extLst>
          </p:cNvPr>
          <p:cNvSpPr/>
          <p:nvPr/>
        </p:nvSpPr>
        <p:spPr>
          <a:xfrm>
            <a:off x="4523873" y="1383914"/>
            <a:ext cx="7138738" cy="204508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latin typeface="Arial"/>
                <a:cs typeface="Arial"/>
              </a:rPr>
              <a:t>Integrated Care Systems all over England by April 2021</a:t>
            </a:r>
            <a:endParaRPr lang="en-US" sz="36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3ECE46-BF7A-4119-8C15-04745E115647}"/>
              </a:ext>
            </a:extLst>
          </p:cNvPr>
          <p:cNvSpPr/>
          <p:nvPr/>
        </p:nvSpPr>
        <p:spPr>
          <a:xfrm>
            <a:off x="4523873" y="3750613"/>
            <a:ext cx="7138738" cy="284394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Arial"/>
                <a:cs typeface="Arial"/>
              </a:rPr>
              <a:t>New service model in which patients get more options, better support, and properly joined-up care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466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96837755-5201-4139-950C-2AC00E80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and Social Care Overview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488CBE-5578-44ED-BF1F-E63FC1092EB6}"/>
              </a:ext>
            </a:extLst>
          </p:cNvPr>
          <p:cNvGrpSpPr/>
          <p:nvPr/>
        </p:nvGrpSpPr>
        <p:grpSpPr>
          <a:xfrm>
            <a:off x="300567" y="1349513"/>
            <a:ext cx="2478657" cy="672288"/>
            <a:chOff x="609599" y="1505881"/>
            <a:chExt cx="2478657" cy="67228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9BE526-083F-4DCC-94EC-B80FF7A7373D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Challenges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2B5EE2-DD18-496D-A2A3-1B73C83CEA28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D604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2805EA-4A9C-431C-A513-E69B7D312ABF}"/>
              </a:ext>
            </a:extLst>
          </p:cNvPr>
          <p:cNvGrpSpPr/>
          <p:nvPr/>
        </p:nvGrpSpPr>
        <p:grpSpPr>
          <a:xfrm>
            <a:off x="5991004" y="1342736"/>
            <a:ext cx="2478657" cy="672288"/>
            <a:chOff x="609599" y="1505881"/>
            <a:chExt cx="2478657" cy="6722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14258E9-2FAA-4D0E-907A-56D81E2A44E7}"/>
                </a:ext>
              </a:extLst>
            </p:cNvPr>
            <p:cNvSpPr/>
            <p:nvPr/>
          </p:nvSpPr>
          <p:spPr>
            <a:xfrm>
              <a:off x="609600" y="1505881"/>
              <a:ext cx="2478656" cy="6722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rIns="36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Way Forward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B50B560-4804-4259-9819-025D80636A26}"/>
                </a:ext>
              </a:extLst>
            </p:cNvPr>
            <p:cNvCxnSpPr/>
            <p:nvPr/>
          </p:nvCxnSpPr>
          <p:spPr>
            <a:xfrm>
              <a:off x="609599" y="1505881"/>
              <a:ext cx="0" cy="672288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342DC9-552D-44C6-881A-0E4A29E93141}"/>
              </a:ext>
            </a:extLst>
          </p:cNvPr>
          <p:cNvGrpSpPr/>
          <p:nvPr/>
        </p:nvGrpSpPr>
        <p:grpSpPr>
          <a:xfrm>
            <a:off x="2816754" y="1227101"/>
            <a:ext cx="2972726" cy="1649081"/>
            <a:chOff x="3939077" y="1190048"/>
            <a:chExt cx="2972726" cy="2222283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6BBFC4B9-6CED-4EDB-9222-FA383B5317F9}"/>
                </a:ext>
              </a:extLst>
            </p:cNvPr>
            <p:cNvSpPr/>
            <p:nvPr/>
          </p:nvSpPr>
          <p:spPr>
            <a:xfrm rot="10800000">
              <a:off x="3939077" y="1317173"/>
              <a:ext cx="2971387" cy="20951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BBC6C2-6160-461A-958B-F224C3AD360E}"/>
                </a:ext>
              </a:extLst>
            </p:cNvPr>
            <p:cNvSpPr txBox="1"/>
            <p:nvPr/>
          </p:nvSpPr>
          <p:spPr>
            <a:xfrm>
              <a:off x="3969820" y="1190048"/>
              <a:ext cx="2941983" cy="128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Centralised approach</a:t>
              </a: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F6B35E2D-23F5-4F58-B9A7-16E3D3568504}"/>
              </a:ext>
            </a:extLst>
          </p:cNvPr>
          <p:cNvSpPr/>
          <p:nvPr/>
        </p:nvSpPr>
        <p:spPr>
          <a:xfrm>
            <a:off x="300567" y="242618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latin typeface="Arial"/>
                <a:cs typeface="Arial"/>
              </a:rPr>
              <a:t>Money and demand</a:t>
            </a:r>
            <a:endParaRPr lang="en-US" sz="24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214403E-63BA-4489-9E5F-8E2EDF487FF3}"/>
              </a:ext>
            </a:extLst>
          </p:cNvPr>
          <p:cNvSpPr/>
          <p:nvPr/>
        </p:nvSpPr>
        <p:spPr>
          <a:xfrm>
            <a:off x="300567" y="3856822"/>
            <a:ext cx="2478654" cy="1260000"/>
          </a:xfrm>
          <a:prstGeom prst="rect">
            <a:avLst/>
          </a:prstGeom>
          <a:solidFill>
            <a:srgbClr val="D6043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400" b="1" dirty="0">
                <a:latin typeface="Arial"/>
                <a:cs typeface="Arial"/>
              </a:rPr>
              <a:t>Prevention</a:t>
            </a:r>
            <a:endParaRPr lang="en-GB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6F2664-1B0A-4924-AFCD-0291E894B7F6}"/>
              </a:ext>
            </a:extLst>
          </p:cNvPr>
          <p:cNvSpPr/>
          <p:nvPr/>
        </p:nvSpPr>
        <p:spPr>
          <a:xfrm>
            <a:off x="5990989" y="2426182"/>
            <a:ext cx="2607565" cy="12600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dirty="0">
                <a:latin typeface="Arial"/>
                <a:cs typeface="Arial"/>
              </a:rPr>
              <a:t>Integrated Systems</a:t>
            </a:r>
            <a:endParaRPr lang="en-US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550CCB-D3E7-4C28-BCFA-7F1F67F40331}"/>
              </a:ext>
            </a:extLst>
          </p:cNvPr>
          <p:cNvGrpSpPr/>
          <p:nvPr/>
        </p:nvGrpSpPr>
        <p:grpSpPr>
          <a:xfrm>
            <a:off x="3145778" y="2713845"/>
            <a:ext cx="2478654" cy="3430282"/>
            <a:chOff x="3352800" y="2701534"/>
            <a:chExt cx="2743200" cy="377026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FAC4F01-B225-4D43-8832-179ACD86F3A5}"/>
                </a:ext>
              </a:extLst>
            </p:cNvPr>
            <p:cNvSpPr/>
            <p:nvPr/>
          </p:nvSpPr>
          <p:spPr>
            <a:xfrm>
              <a:off x="3352800" y="3561347"/>
              <a:ext cx="2743200" cy="26148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00" i="1" dirty="0"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4932B3-CC3C-4586-BD50-2286750A87D2}"/>
                </a:ext>
              </a:extLst>
            </p:cNvPr>
            <p:cNvSpPr txBox="1"/>
            <p:nvPr/>
          </p:nvSpPr>
          <p:spPr>
            <a:xfrm>
              <a:off x="3898167" y="2701534"/>
              <a:ext cx="1556084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3900" dirty="0">
                  <a:solidFill>
                    <a:schemeClr val="bg1"/>
                  </a:solidFill>
                  <a:latin typeface="Algerian" panose="04020705040A02060702" pitchFamily="8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0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theme/theme1.xml><?xml version="1.0" encoding="utf-8"?>
<a:theme xmlns:a="http://schemas.openxmlformats.org/drawingml/2006/main" name="1_SDX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64CC4"/>
      </a:accent1>
      <a:accent2>
        <a:srgbClr val="D6043B"/>
      </a:accent2>
      <a:accent3>
        <a:srgbClr val="D8D8D8"/>
      </a:accent3>
      <a:accent4>
        <a:srgbClr val="FFC000"/>
      </a:accent4>
      <a:accent5>
        <a:srgbClr val="4472C4"/>
      </a:accent5>
      <a:accent6>
        <a:srgbClr val="70AD47"/>
      </a:accent6>
      <a:hlink>
        <a:srgbClr val="264CC4"/>
      </a:hlink>
      <a:folHlink>
        <a:srgbClr val="E7330F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SDX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64CC4"/>
      </a:accent1>
      <a:accent2>
        <a:srgbClr val="D6043B"/>
      </a:accent2>
      <a:accent3>
        <a:srgbClr val="D8D8D8"/>
      </a:accent3>
      <a:accent4>
        <a:srgbClr val="FFC000"/>
      </a:accent4>
      <a:accent5>
        <a:srgbClr val="4472C4"/>
      </a:accent5>
      <a:accent6>
        <a:srgbClr val="70AD47"/>
      </a:accent6>
      <a:hlink>
        <a:srgbClr val="264CC4"/>
      </a:hlink>
      <a:folHlink>
        <a:srgbClr val="E7330F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SDX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64CC4"/>
      </a:accent1>
      <a:accent2>
        <a:srgbClr val="D6043B"/>
      </a:accent2>
      <a:accent3>
        <a:srgbClr val="D8D8D8"/>
      </a:accent3>
      <a:accent4>
        <a:srgbClr val="FFC000"/>
      </a:accent4>
      <a:accent5>
        <a:srgbClr val="4472C4"/>
      </a:accent5>
      <a:accent6>
        <a:srgbClr val="70AD47"/>
      </a:accent6>
      <a:hlink>
        <a:srgbClr val="264CC4"/>
      </a:hlink>
      <a:folHlink>
        <a:srgbClr val="E7330F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DX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64CC4"/>
      </a:accent1>
      <a:accent2>
        <a:srgbClr val="D6043B"/>
      </a:accent2>
      <a:accent3>
        <a:srgbClr val="D8D8D8"/>
      </a:accent3>
      <a:accent4>
        <a:srgbClr val="FFC000"/>
      </a:accent4>
      <a:accent5>
        <a:srgbClr val="4472C4"/>
      </a:accent5>
      <a:accent6>
        <a:srgbClr val="70AD47"/>
      </a:accent6>
      <a:hlink>
        <a:srgbClr val="264CC4"/>
      </a:hlink>
      <a:folHlink>
        <a:srgbClr val="E7330F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0B206FE2BC9E4FB3320D23A49A24A0" ma:contentTypeVersion="10" ma:contentTypeDescription="Create a new document." ma:contentTypeScope="" ma:versionID="e17954b2fa5a308d04d332542f5635b4">
  <xsd:schema xmlns:xsd="http://www.w3.org/2001/XMLSchema" xmlns:xs="http://www.w3.org/2001/XMLSchema" xmlns:p="http://schemas.microsoft.com/office/2006/metadata/properties" xmlns:ns2="4959bdb6-fbf6-46f8-bef5-083049efc1c5" xmlns:ns3="1d8e3042-42b7-454a-aee4-65c8bdb836b4" targetNamespace="http://schemas.microsoft.com/office/2006/metadata/properties" ma:root="true" ma:fieldsID="bb87f16f78fa57f59fb88a5f490b8fce" ns2:_="" ns3:_="">
    <xsd:import namespace="4959bdb6-fbf6-46f8-bef5-083049efc1c5"/>
    <xsd:import namespace="1d8e3042-42b7-454a-aee4-65c8bdb836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9bdb6-fbf6-46f8-bef5-083049efc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8e3042-42b7-454a-aee4-65c8bdb836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d8e3042-42b7-454a-aee4-65c8bdb836b4">
      <UserInfo>
        <DisplayName>Nicholas Werran</DisplayName>
        <AccountId>13</AccountId>
        <AccountType/>
      </UserInfo>
      <UserInfo>
        <DisplayName>Matthew Finucane</DisplayName>
        <AccountId>14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A3524C-0783-49EC-9B5E-65FBB123D3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59bdb6-fbf6-46f8-bef5-083049efc1c5"/>
    <ds:schemaRef ds:uri="1d8e3042-42b7-454a-aee4-65c8bdb836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A5A083-EFF4-4723-9A6C-C0A8AE00A274}">
  <ds:schemaRefs>
    <ds:schemaRef ds:uri="1d8e3042-42b7-454a-aee4-65c8bdb836b4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4959bdb6-fbf6-46f8-bef5-083049efc1c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94E8C41-B675-424D-A77B-D04F169CCE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883</Words>
  <Application>Microsoft Office PowerPoint</Application>
  <PresentationFormat>Widescreen</PresentationFormat>
  <Paragraphs>285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Algerian</vt:lpstr>
      <vt:lpstr>Arial</vt:lpstr>
      <vt:lpstr>Bahnschrift</vt:lpstr>
      <vt:lpstr>Calibri</vt:lpstr>
      <vt:lpstr>Century Gothic</vt:lpstr>
      <vt:lpstr>Gadugi</vt:lpstr>
      <vt:lpstr>Tw Cen MT</vt:lpstr>
      <vt:lpstr>1_SDX</vt:lpstr>
      <vt:lpstr>4_SDX</vt:lpstr>
      <vt:lpstr>6_SDX</vt:lpstr>
      <vt:lpstr>2_SDX</vt:lpstr>
      <vt:lpstr>Spring Review</vt:lpstr>
      <vt:lpstr>PowerPoint Presentation</vt:lpstr>
      <vt:lpstr>PowerPoint Presentation</vt:lpstr>
      <vt:lpstr>Health and Social Care Overview</vt:lpstr>
      <vt:lpstr>PowerPoint Presentation</vt:lpstr>
      <vt:lpstr>PowerPoint Presentation</vt:lpstr>
      <vt:lpstr>Health and Social Care Overview</vt:lpstr>
      <vt:lpstr>PowerPoint Presentation</vt:lpstr>
      <vt:lpstr>Health and Social Care Overview</vt:lpstr>
      <vt:lpstr>PowerPoint Presentation</vt:lpstr>
      <vt:lpstr>Health and Social Care Overview</vt:lpstr>
      <vt:lpstr>PowerPoint Presentation</vt:lpstr>
      <vt:lpstr>Health and Social Care Overview</vt:lpstr>
      <vt:lpstr>PowerPoint Presentation</vt:lpstr>
      <vt:lpstr>PowerPoint Presentation</vt:lpstr>
      <vt:lpstr>Health and Social Care Overview</vt:lpstr>
      <vt:lpstr>PowerPoint Presentation</vt:lpstr>
      <vt:lpstr>PowerPoint Presentation</vt:lpstr>
      <vt:lpstr>Health and Social Care Overview</vt:lpstr>
      <vt:lpstr>BBI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1: Cornwall</vt:lpstr>
      <vt:lpstr>Project 1: Cornwall</vt:lpstr>
      <vt:lpstr>Project 2: Portsmouth</vt:lpstr>
      <vt:lpstr>Project 2: Portsmouth</vt:lpstr>
      <vt:lpstr>Going Forward</vt:lpstr>
      <vt:lpstr>PowerPoint Presentation</vt:lpstr>
      <vt:lpstr>PowerPoint Presentation</vt:lpstr>
      <vt:lpstr>Spring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Review</dc:title>
  <dc:creator/>
  <cp:lastModifiedBy/>
  <cp:revision>2</cp:revision>
  <dcterms:created xsi:type="dcterms:W3CDTF">2017-04-11T11:07:13Z</dcterms:created>
  <dcterms:modified xsi:type="dcterms:W3CDTF">2019-06-11T11:09:02Z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0x010100D40B206FE2BC9E4FB3320D23A49A24A0</vt:lpwstr>
  </property>
</Properties>
</file>