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05" r:id="rId4"/>
    <p:sldMasterId id="2147483842" r:id="rId5"/>
  </p:sldMasterIdLst>
  <p:notesMasterIdLst>
    <p:notesMasterId r:id="rId36"/>
  </p:notesMasterIdLst>
  <p:handoutMasterIdLst>
    <p:handoutMasterId r:id="rId37"/>
  </p:handoutMasterIdLst>
  <p:sldIdLst>
    <p:sldId id="1470" r:id="rId6"/>
    <p:sldId id="2211" r:id="rId7"/>
    <p:sldId id="2209" r:id="rId8"/>
    <p:sldId id="2247" r:id="rId9"/>
    <p:sldId id="2215" r:id="rId10"/>
    <p:sldId id="2216" r:id="rId11"/>
    <p:sldId id="2217" r:id="rId12"/>
    <p:sldId id="2162" r:id="rId13"/>
    <p:sldId id="2246" r:id="rId14"/>
    <p:sldId id="262" r:id="rId15"/>
    <p:sldId id="2260" r:id="rId16"/>
    <p:sldId id="2262" r:id="rId17"/>
    <p:sldId id="2252" r:id="rId18"/>
    <p:sldId id="2249" r:id="rId19"/>
    <p:sldId id="2218" r:id="rId20"/>
    <p:sldId id="2219" r:id="rId21"/>
    <p:sldId id="2231" r:id="rId22"/>
    <p:sldId id="2226" r:id="rId23"/>
    <p:sldId id="2227" r:id="rId24"/>
    <p:sldId id="2263" r:id="rId25"/>
    <p:sldId id="2228" r:id="rId26"/>
    <p:sldId id="2236" r:id="rId27"/>
    <p:sldId id="2250" r:id="rId28"/>
    <p:sldId id="2251" r:id="rId29"/>
    <p:sldId id="2243" r:id="rId30"/>
    <p:sldId id="1540" r:id="rId31"/>
    <p:sldId id="1531" r:id="rId32"/>
    <p:sldId id="2195" r:id="rId33"/>
    <p:sldId id="2196" r:id="rId34"/>
    <p:sldId id="2265" r:id="rId35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ADAD8A-E14B-4315-AE8D-603DC0352C32}">
          <p14:sldIdLst>
            <p14:sldId id="1470"/>
            <p14:sldId id="2211"/>
            <p14:sldId id="2209"/>
            <p14:sldId id="2247"/>
            <p14:sldId id="2215"/>
            <p14:sldId id="2216"/>
            <p14:sldId id="2217"/>
            <p14:sldId id="2162"/>
            <p14:sldId id="2246"/>
            <p14:sldId id="262"/>
            <p14:sldId id="2260"/>
            <p14:sldId id="2262"/>
            <p14:sldId id="2252"/>
            <p14:sldId id="2249"/>
            <p14:sldId id="2218"/>
            <p14:sldId id="2219"/>
            <p14:sldId id="2231"/>
            <p14:sldId id="2226"/>
            <p14:sldId id="2227"/>
            <p14:sldId id="2263"/>
            <p14:sldId id="2228"/>
            <p14:sldId id="2236"/>
            <p14:sldId id="2250"/>
            <p14:sldId id="2251"/>
            <p14:sldId id="2243"/>
            <p14:sldId id="1540"/>
            <p14:sldId id="1531"/>
            <p14:sldId id="2195"/>
            <p14:sldId id="2196"/>
            <p14:sldId id="2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3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522"/>
    <a:srgbClr val="D6043B"/>
    <a:srgbClr val="488E34"/>
    <a:srgbClr val="D49200"/>
    <a:srgbClr val="1D3993"/>
    <a:srgbClr val="9D2727"/>
    <a:srgbClr val="A0032C"/>
    <a:srgbClr val="954ECA"/>
    <a:srgbClr val="008A3E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0651A-4EE8-4AAA-92A2-0EBD5124C64F}" v="178" dt="2021-11-03T11:15:03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9" autoAdjust="0"/>
    <p:restoredTop sz="91228" autoAdjust="0"/>
  </p:normalViewPr>
  <p:slideViewPr>
    <p:cSldViewPr snapToGrid="0">
      <p:cViewPr varScale="1">
        <p:scale>
          <a:sx n="104" d="100"/>
          <a:sy n="104" d="100"/>
        </p:scale>
        <p:origin x="70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87"/>
    </p:cViewPr>
  </p:sorterViewPr>
  <p:notesViewPr>
    <p:cSldViewPr snapToGrid="0">
      <p:cViewPr>
        <p:scale>
          <a:sx n="1" d="2"/>
          <a:sy n="1" d="2"/>
        </p:scale>
        <p:origin x="2746" y="36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66FFC-4DB5-4C4D-A127-4BF153A5C51E}" type="datetimeFigureOut">
              <a:rPr lang="en-GB" smtClean="0"/>
              <a:t>16/11/2021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1DA8D-7623-4D22-9FAD-DC857A421F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05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90185-5F6E-41AD-B52A-ADAAB99A04B4}" type="datetimeFigureOut">
              <a:rPr lang="en-GB" smtClean="0"/>
              <a:t>16/11/2021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BFFA7-AB15-4494-AEED-2DBD36C97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25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BFFA7-AB15-4494-AEED-2DBD36C977F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86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Source: Napier (2019) - The Rule of Halves and its role in preventing, managing, and treating diabetes.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BFFA7-AB15-4494-AEED-2DBD36C977F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36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BFFA7-AB15-4494-AEED-2DBD36C977F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61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4BE0E193-1FC3-F749-82F0-026F7B684C7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4CD5A-8CCE-D740-8D0D-53F27A12F246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C2CD5A9E-34E3-2842-9270-FCBC4B51D4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8719EF6-DF8F-9F4D-9030-0AF46D1CB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45605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136C4-2CE6-4B68-A6FA-23B353F17BC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54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136C4-2CE6-4B68-A6FA-23B353F17BC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715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136C4-2CE6-4B68-A6FA-23B353F17BC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70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I title s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808133" cy="2387600"/>
          </a:xfrm>
          <a:prstGeom prst="rect">
            <a:avLst/>
          </a:prstGeom>
        </p:spPr>
        <p:txBody>
          <a:bodyPr anchor="ctr"/>
          <a:lstStyle>
            <a:lvl1pPr algn="l">
              <a:defRPr sz="6000" b="1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3999" y="4746823"/>
            <a:ext cx="5808133" cy="765703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bg1"/>
                </a:solidFill>
                <a:latin typeface="Gadugi" panose="020B0502040204020203" pitchFamily="34" charset="0"/>
              </a:defRPr>
            </a:lvl1pPr>
          </a:lstStyle>
          <a:p>
            <a:fld id="{24FEF7B2-C60D-442E-A0FF-F3EF87507B56}" type="datetime4">
              <a:rPr lang="en-GB" smtClean="0"/>
              <a:pPr/>
              <a:t>16 November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5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BI title s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6043B">
                  <a:alpha val="84000"/>
                </a:srgbClr>
              </a:gs>
              <a:gs pos="100000">
                <a:srgbClr val="D6043B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808133" cy="2387600"/>
          </a:xfrm>
        </p:spPr>
        <p:txBody>
          <a:bodyPr anchor="ctr"/>
          <a:lstStyle>
            <a:lvl1pPr algn="l">
              <a:defRPr sz="6000" b="1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3999" y="3806297"/>
            <a:ext cx="5808133" cy="765703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bg1"/>
                </a:solidFill>
                <a:latin typeface="Gadugi" panose="020B0502040204020203" pitchFamily="34" charset="0"/>
              </a:defRPr>
            </a:lvl1pPr>
          </a:lstStyle>
          <a:p>
            <a:fld id="{24FEF7B2-C60D-442E-A0FF-F3EF87507B56}" type="datetime4">
              <a:rPr lang="en-GB" smtClean="0"/>
              <a:pPr/>
              <a:t>16 November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567" y="297127"/>
            <a:ext cx="9385300" cy="765175"/>
          </a:xfrm>
          <a:noFill/>
        </p:spPr>
        <p:txBody>
          <a:bodyPr/>
          <a:lstStyle>
            <a:lvl1pPr>
              <a:defRPr b="1" u="none" baseline="0">
                <a:solidFill>
                  <a:srgbClr val="D6043B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pic>
        <p:nvPicPr>
          <p:cNvPr id="12" name="Picture 11" descr="DG_Logo_stack_Red.png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53" y="297127"/>
            <a:ext cx="945447" cy="765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89586" y="1739358"/>
            <a:ext cx="49427" cy="3965504"/>
          </a:xfrm>
          <a:prstGeom prst="rect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012239" y="1615822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12239" y="3893845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015620" y="4667953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015619" y="5419911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ate Placeholder 3"/>
          <p:cNvSpPr txBox="1">
            <a:spLocks/>
          </p:cNvSpPr>
          <p:nvPr/>
        </p:nvSpPr>
        <p:spPr>
          <a:xfrm>
            <a:off x="1775251" y="3795944"/>
            <a:ext cx="5808133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/>
              <a:t>Progress</a:t>
            </a:r>
            <a:r>
              <a:rPr lang="en-GB" sz="2600" b="1" baseline="0"/>
              <a:t> to date</a:t>
            </a:r>
            <a:endParaRPr lang="en-GB" sz="2600" b="1"/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1775251" y="4546563"/>
            <a:ext cx="5808133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/>
              <a:t>Future programmes</a:t>
            </a: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1775251" y="5322010"/>
            <a:ext cx="5808133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/>
              <a:t>Any</a:t>
            </a:r>
            <a:r>
              <a:rPr lang="en-GB" sz="2600" b="1" baseline="0"/>
              <a:t> other business</a:t>
            </a:r>
            <a:endParaRPr lang="en-GB" sz="2600" b="1"/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1775251" y="1511631"/>
            <a:ext cx="5808133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/>
              <a:t>Welcome</a:t>
            </a:r>
          </a:p>
        </p:txBody>
      </p:sp>
      <p:pic>
        <p:nvPicPr>
          <p:cNvPr id="25" name="Picture 24" descr="DG_Logo_stack_R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sp>
        <p:nvSpPr>
          <p:cNvPr id="20" name="Oval 19"/>
          <p:cNvSpPr/>
          <p:nvPr userDrawn="1"/>
        </p:nvSpPr>
        <p:spPr>
          <a:xfrm>
            <a:off x="1015619" y="2367780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Date Placeholder 3"/>
          <p:cNvSpPr txBox="1">
            <a:spLocks/>
          </p:cNvSpPr>
          <p:nvPr userDrawn="1"/>
        </p:nvSpPr>
        <p:spPr>
          <a:xfrm>
            <a:off x="1775251" y="3056949"/>
            <a:ext cx="5808133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/>
              <a:t>Past programmes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012238" y="3168498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ate Placeholder 3"/>
          <p:cNvSpPr txBox="1">
            <a:spLocks/>
          </p:cNvSpPr>
          <p:nvPr userDrawn="1"/>
        </p:nvSpPr>
        <p:spPr>
          <a:xfrm>
            <a:off x="1775250" y="2254960"/>
            <a:ext cx="5808133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/>
              <a:t>Critical</a:t>
            </a:r>
            <a:r>
              <a:rPr lang="en-GB" sz="2600" b="1" baseline="0"/>
              <a:t> issues</a:t>
            </a:r>
            <a:endParaRPr lang="en-GB" sz="2600" b="1"/>
          </a:p>
        </p:txBody>
      </p:sp>
    </p:spTree>
    <p:extLst>
      <p:ext uri="{BB962C8B-B14F-4D97-AF65-F5344CB8AC3E}">
        <p14:creationId xmlns:p14="http://schemas.microsoft.com/office/powerpoint/2010/main" val="16471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BI title s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5808133" cy="2387600"/>
          </a:xfrm>
        </p:spPr>
        <p:txBody>
          <a:bodyPr anchor="ctr">
            <a:normAutofit/>
          </a:bodyPr>
          <a:lstStyle>
            <a:lvl1pPr algn="l">
              <a:defRPr sz="4500" b="1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Name of </a:t>
            </a:r>
            <a:r>
              <a:rPr lang="en-US" err="1"/>
              <a:t>Programme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893" y="1122363"/>
            <a:ext cx="2950107" cy="23876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3999" y="3509963"/>
            <a:ext cx="55880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537648" y="4190503"/>
            <a:ext cx="5808663" cy="490679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Programme</a:t>
            </a:r>
            <a:r>
              <a:rPr lang="en-US"/>
              <a:t> Manager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1537648" y="4754208"/>
            <a:ext cx="5808663" cy="490679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1523470" y="3639012"/>
            <a:ext cx="5808663" cy="490679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Programme</a:t>
            </a:r>
            <a:r>
              <a:rPr lang="en-US"/>
              <a:t> Manager</a:t>
            </a:r>
          </a:p>
        </p:txBody>
      </p:sp>
    </p:spTree>
    <p:extLst>
      <p:ext uri="{BB962C8B-B14F-4D97-AF65-F5344CB8AC3E}">
        <p14:creationId xmlns:p14="http://schemas.microsoft.com/office/powerpoint/2010/main" val="309700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g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4748" y="2129529"/>
            <a:ext cx="5808133" cy="2387600"/>
          </a:xfrm>
        </p:spPr>
        <p:txBody>
          <a:bodyPr anchor="ctr">
            <a:normAutofit/>
          </a:bodyPr>
          <a:lstStyle>
            <a:lvl1pPr algn="ctr">
              <a:defRPr sz="7500" b="1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Time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87702"/>
            <a:ext cx="11201400" cy="5084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64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dfor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00566" y="-311727"/>
            <a:ext cx="11572565" cy="908165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00567" y="263440"/>
            <a:ext cx="11641667" cy="6275905"/>
          </a:xfrm>
          <a:prstGeom prst="rect">
            <a:avLst/>
          </a:prstGeom>
          <a:solidFill>
            <a:srgbClr val="F7F7F7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87702"/>
            <a:ext cx="11201400" cy="5084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3005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11873131" y="-11642"/>
            <a:ext cx="3005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272748" y="0"/>
            <a:ext cx="11669486" cy="29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252106" y="6550987"/>
            <a:ext cx="11669486" cy="29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8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87702"/>
            <a:ext cx="11201400" cy="5084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93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736" y="438544"/>
            <a:ext cx="4565231" cy="5957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87702"/>
            <a:ext cx="11201400" cy="5084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601989" y="1087702"/>
            <a:ext cx="6065078" cy="54532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52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736" y="438544"/>
            <a:ext cx="4565231" cy="59576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601989" y="1087702"/>
            <a:ext cx="6065078" cy="54532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435429" y="2130840"/>
            <a:ext cx="2206171" cy="1901372"/>
          </a:xfrm>
          <a:prstGeom prst="rect">
            <a:avLst/>
          </a:prstGeom>
          <a:solidFill>
            <a:srgbClr val="9F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ctr"/>
          <a:lstStyle/>
          <a:p>
            <a:r>
              <a:rPr lang="en-GB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time for blueprints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35429" y="4337012"/>
            <a:ext cx="2206171" cy="1901372"/>
          </a:xfrm>
          <a:prstGeom prst="rect">
            <a:avLst/>
          </a:prstGeom>
          <a:solidFill>
            <a:srgbClr val="9F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ctr"/>
          <a:lstStyle/>
          <a:p>
            <a:r>
              <a:rPr lang="en-GB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change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35429" y="1196461"/>
            <a:ext cx="1799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>
                <a:latin typeface="Century Gothic" panose="020B0502020202020204" pitchFamily="34" charset="0"/>
              </a:rPr>
              <a:t>Context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85106" y="119646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>
                <a:latin typeface="Century Gothic" panose="020B0502020202020204" pitchFamily="34" charset="0"/>
              </a:rPr>
              <a:t>Building Blocks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696858" y="119646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>
                <a:latin typeface="Century Gothic" panose="020B0502020202020204" pitchFamily="34" charset="0"/>
              </a:rPr>
              <a:t>BBI Programme</a:t>
            </a:r>
            <a:br>
              <a:rPr lang="en-GB" sz="2000" b="1" i="1">
                <a:latin typeface="Century Gothic" panose="020B0502020202020204" pitchFamily="34" charset="0"/>
              </a:rPr>
            </a:br>
            <a:r>
              <a:rPr lang="en-GB" sz="2000" b="1" i="1">
                <a:latin typeface="Century Gothic" panose="020B0502020202020204" pitchFamily="34" charset="0"/>
              </a:rPr>
              <a:t>&amp; Playbook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408610" y="119999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>
                <a:latin typeface="Century Gothic" panose="020B0502020202020204" pitchFamily="34" charset="0"/>
              </a:rPr>
              <a:t>Strategic</a:t>
            </a:r>
            <a:r>
              <a:rPr lang="en-GB" sz="2000" b="1" i="1" baseline="0">
                <a:latin typeface="Century Gothic" panose="020B0502020202020204" pitchFamily="34" charset="0"/>
              </a:rPr>
              <a:t> Goals</a:t>
            </a:r>
            <a:endParaRPr lang="en-GB" sz="2000" b="1" i="1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985106" y="2454229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</a:t>
            </a:r>
          </a:p>
        </p:txBody>
      </p:sp>
      <p:sp>
        <p:nvSpPr>
          <p:cNvPr id="21" name="Pentagon 20"/>
          <p:cNvSpPr/>
          <p:nvPr userDrawn="1"/>
        </p:nvSpPr>
        <p:spPr>
          <a:xfrm>
            <a:off x="5696858" y="3252866"/>
            <a:ext cx="2286000" cy="1565877"/>
          </a:xfrm>
          <a:prstGeom prst="homePlate">
            <a:avLst>
              <a:gd name="adj" fmla="val 29897"/>
            </a:avLst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ctr"/>
          <a:lstStyle/>
          <a:p>
            <a:endParaRPr lang="en-GB" sz="2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DG_Logo_stack_Red.png"/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404" y="3396343"/>
            <a:ext cx="1607282" cy="1300816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2995676" y="3051572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2995676" y="3648915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3000096" y="4239012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012159" y="4829109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011239" y="5419623"/>
            <a:ext cx="2286000" cy="637127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&amp; Physical Health</a:t>
            </a:r>
          </a:p>
        </p:txBody>
      </p:sp>
      <p:sp>
        <p:nvSpPr>
          <p:cNvPr id="28" name="Title 1"/>
          <p:cNvSpPr txBox="1">
            <a:spLocks/>
          </p:cNvSpPr>
          <p:nvPr userDrawn="1"/>
        </p:nvSpPr>
        <p:spPr>
          <a:xfrm>
            <a:off x="300566" y="272215"/>
            <a:ext cx="10219267" cy="7651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kern="1200" cap="small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  <a:latin typeface="Gadug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GB" sz="3000"/>
              <a:t>Integrated Health &amp; Social Care: Making it a Reality</a:t>
            </a:r>
            <a:endParaRPr lang="en-GB" sz="3000" spc="-80" baseline="0"/>
          </a:p>
        </p:txBody>
      </p:sp>
      <p:sp>
        <p:nvSpPr>
          <p:cNvPr id="29" name="Rectangle 28"/>
          <p:cNvSpPr/>
          <p:nvPr userDrawn="1"/>
        </p:nvSpPr>
        <p:spPr>
          <a:xfrm>
            <a:off x="8408610" y="2130840"/>
            <a:ext cx="3370102" cy="1265503"/>
          </a:xfrm>
          <a:prstGeom prst="rect">
            <a:avLst/>
          </a:prstGeom>
          <a:solidFill>
            <a:srgbClr val="F6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r>
              <a:rPr lang="en-GB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Financially sustainable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8408610" y="3610074"/>
            <a:ext cx="3370102" cy="1257876"/>
          </a:xfrm>
          <a:prstGeom prst="rect">
            <a:avLst/>
          </a:prstGeom>
          <a:solidFill>
            <a:srgbClr val="F6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r>
              <a:rPr lang="en-GB"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 to demographic change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8408610" y="5109248"/>
            <a:ext cx="3370102" cy="1257876"/>
          </a:xfrm>
          <a:prstGeom prst="rect">
            <a:avLst/>
          </a:prstGeom>
          <a:solidFill>
            <a:srgbClr val="F6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r>
              <a:rPr lang="en-GB"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and patient-centric</a:t>
            </a:r>
          </a:p>
        </p:txBody>
      </p:sp>
    </p:spTree>
    <p:extLst>
      <p:ext uri="{BB962C8B-B14F-4D97-AF65-F5344CB8AC3E}">
        <p14:creationId xmlns:p14="http://schemas.microsoft.com/office/powerpoint/2010/main" val="11337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736" y="438544"/>
            <a:ext cx="4565231" cy="59576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601989" y="1087702"/>
            <a:ext cx="6065078" cy="54532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435429" y="2130840"/>
            <a:ext cx="2206171" cy="1901372"/>
          </a:xfrm>
          <a:prstGeom prst="rect">
            <a:avLst/>
          </a:prstGeom>
          <a:solidFill>
            <a:srgbClr val="9F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ctr"/>
          <a:lstStyle/>
          <a:p>
            <a:endParaRPr lang="en-GB" sz="2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35429" y="4337012"/>
            <a:ext cx="2206171" cy="1901372"/>
          </a:xfrm>
          <a:prstGeom prst="rect">
            <a:avLst/>
          </a:prstGeom>
          <a:solidFill>
            <a:srgbClr val="9F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ctr"/>
          <a:lstStyle/>
          <a:p>
            <a:r>
              <a:rPr lang="en-GB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change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35429" y="1196461"/>
            <a:ext cx="1799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>
                <a:latin typeface="Century Gothic" panose="020B0502020202020204" pitchFamily="34" charset="0"/>
              </a:rPr>
              <a:t>Context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85106" y="119646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>
                <a:latin typeface="Century Gothic" panose="020B0502020202020204" pitchFamily="34" charset="0"/>
              </a:rPr>
              <a:t>Building Blocks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696858" y="119646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>
                <a:latin typeface="Century Gothic" panose="020B0502020202020204" pitchFamily="34" charset="0"/>
              </a:rPr>
              <a:t>BBI Programme</a:t>
            </a:r>
            <a:br>
              <a:rPr lang="en-GB" sz="2000" b="1" i="1">
                <a:latin typeface="Century Gothic" panose="020B0502020202020204" pitchFamily="34" charset="0"/>
              </a:rPr>
            </a:br>
            <a:r>
              <a:rPr lang="en-GB" sz="2000" b="1" i="1">
                <a:latin typeface="Century Gothic" panose="020B0502020202020204" pitchFamily="34" charset="0"/>
              </a:rPr>
              <a:t>&amp; Playbook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408610" y="119999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>
                <a:latin typeface="Century Gothic" panose="020B0502020202020204" pitchFamily="34" charset="0"/>
              </a:rPr>
              <a:t>Strategic</a:t>
            </a:r>
            <a:r>
              <a:rPr lang="en-GB" sz="2000" b="1" i="1" baseline="0">
                <a:latin typeface="Century Gothic" panose="020B0502020202020204" pitchFamily="34" charset="0"/>
              </a:rPr>
              <a:t> Goals</a:t>
            </a:r>
            <a:endParaRPr lang="en-GB" sz="2000" b="1" i="1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985106" y="2454229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</a:t>
            </a:r>
          </a:p>
        </p:txBody>
      </p:sp>
      <p:sp>
        <p:nvSpPr>
          <p:cNvPr id="21" name="Pentagon 20"/>
          <p:cNvSpPr/>
          <p:nvPr userDrawn="1"/>
        </p:nvSpPr>
        <p:spPr>
          <a:xfrm>
            <a:off x="5696858" y="3252866"/>
            <a:ext cx="2286000" cy="1565877"/>
          </a:xfrm>
          <a:prstGeom prst="homePlate">
            <a:avLst>
              <a:gd name="adj" fmla="val 29897"/>
            </a:avLst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ctr"/>
          <a:lstStyle/>
          <a:p>
            <a:endParaRPr lang="en-GB" sz="2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DG_Logo_stack_Red.png"/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404" y="3396343"/>
            <a:ext cx="1607282" cy="1300816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2995676" y="3051572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2995676" y="3648915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3000096" y="4239012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012159" y="4829109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011239" y="5419623"/>
            <a:ext cx="2286000" cy="637127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&amp; Physical Health</a:t>
            </a:r>
          </a:p>
        </p:txBody>
      </p:sp>
      <p:sp>
        <p:nvSpPr>
          <p:cNvPr id="28" name="Title 1"/>
          <p:cNvSpPr txBox="1">
            <a:spLocks/>
          </p:cNvSpPr>
          <p:nvPr userDrawn="1"/>
        </p:nvSpPr>
        <p:spPr>
          <a:xfrm>
            <a:off x="300566" y="272215"/>
            <a:ext cx="10219267" cy="7651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kern="1200" cap="small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  <a:latin typeface="Gadug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GB" sz="3000"/>
              <a:t>Integrated Health &amp; Social Care: Making it a Reality</a:t>
            </a:r>
            <a:endParaRPr lang="en-GB" sz="3000" spc="-80" baseline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34" y="2374769"/>
            <a:ext cx="1060904" cy="1324940"/>
          </a:xfrm>
          <a:prstGeom prst="rect">
            <a:avLst/>
          </a:prstGeom>
        </p:spPr>
      </p:pic>
      <p:sp>
        <p:nvSpPr>
          <p:cNvPr id="30" name="&quot;No&quot; Symbol 29"/>
          <p:cNvSpPr/>
          <p:nvPr userDrawn="1"/>
        </p:nvSpPr>
        <p:spPr>
          <a:xfrm>
            <a:off x="715178" y="2277076"/>
            <a:ext cx="1742616" cy="1548992"/>
          </a:xfrm>
          <a:prstGeom prst="noSmoking">
            <a:avLst>
              <a:gd name="adj" fmla="val 107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408610" y="2130840"/>
            <a:ext cx="3370102" cy="1265503"/>
          </a:xfrm>
          <a:prstGeom prst="rect">
            <a:avLst/>
          </a:prstGeom>
          <a:solidFill>
            <a:srgbClr val="F6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r>
              <a:rPr lang="en-GB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Financially sustainable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8408610" y="3610074"/>
            <a:ext cx="3370102" cy="1257876"/>
          </a:xfrm>
          <a:prstGeom prst="rect">
            <a:avLst/>
          </a:prstGeom>
          <a:solidFill>
            <a:srgbClr val="F6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r>
              <a:rPr lang="en-GB"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 to demographic change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8408610" y="5109248"/>
            <a:ext cx="3370102" cy="1257876"/>
          </a:xfrm>
          <a:prstGeom prst="rect">
            <a:avLst/>
          </a:prstGeom>
          <a:solidFill>
            <a:srgbClr val="F6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r>
              <a:rPr lang="en-GB"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and patient-centric</a:t>
            </a:r>
          </a:p>
        </p:txBody>
      </p:sp>
    </p:spTree>
    <p:extLst>
      <p:ext uri="{BB962C8B-B14F-4D97-AF65-F5344CB8AC3E}">
        <p14:creationId xmlns:p14="http://schemas.microsoft.com/office/powerpoint/2010/main" val="21043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C2A4BD-BF0C-4281-8933-4AA806FDB8CF}"/>
              </a:ext>
            </a:extLst>
          </p:cNvPr>
          <p:cNvCxnSpPr/>
          <p:nvPr userDrawn="1"/>
        </p:nvCxnSpPr>
        <p:spPr>
          <a:xfrm>
            <a:off x="215537" y="6727371"/>
            <a:ext cx="11710852" cy="0"/>
          </a:xfrm>
          <a:prstGeom prst="line">
            <a:avLst/>
          </a:prstGeom>
          <a:ln w="12700">
            <a:solidFill>
              <a:srgbClr val="D60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3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Education to E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143526"/>
            <a:ext cx="12346332" cy="8241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87702"/>
            <a:ext cx="11201400" cy="5084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201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du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288" y="301625"/>
            <a:ext cx="8697912" cy="765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12DEA8AC-A779-4275-9EC7-D3FC4F47E967}" type="datetime4">
              <a:rPr lang="en-GB" smtClean="0"/>
              <a:t>16 November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98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91C99808-198C-45B4-B39B-B8CE7A68D9B2}" type="datetime4">
              <a:rPr lang="en-GB" smtClean="0"/>
              <a:t>16 November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0B6F4B86-C98F-4F2F-8FF7-F022BEB46E91}" type="datetime4">
              <a:rPr lang="en-GB" smtClean="0"/>
              <a:t>16 November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29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7330F"/>
                  </a:solidFill>
                </a:uFill>
                <a:latin typeface="Gadugi" panose="020B0502040204020203" pitchFamily="34" charset="0"/>
                <a:ea typeface="+mn-ea"/>
                <a:cs typeface="+mn-cs"/>
              </a:rPr>
              <a:t>X</a:t>
            </a: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7330F"/>
                  </a:solidFill>
                </a:uFill>
                <a:latin typeface="Gadugi" panose="020B0502040204020203" pitchFamily="34" charset="0"/>
                <a:ea typeface="+mn-ea"/>
                <a:cs typeface="+mn-cs"/>
              </a:rPr>
              <a:t>X</a:t>
            </a: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472EDBFF-3929-4890-944A-B5FAD0CCE51F}" type="datetime4">
              <a:rPr lang="en-GB" smtClean="0"/>
              <a:t>16 November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56F5A7-DD38-468E-A8C9-C3B8F14BB7BD}" type="datetime4">
              <a:rPr lang="en-GB" smtClean="0"/>
              <a:t>16 November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EE56DAC2-2BBD-4E65-9953-4915EC57801F}" type="datetime4">
              <a:rPr lang="en-GB" smtClean="0"/>
              <a:t>16 November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4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61E4F7DE-DB70-40EB-9C75-52B8B89E8A57}" type="datetime4">
              <a:rPr lang="en-GB" smtClean="0"/>
              <a:t>16 November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4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91EFAF3F-C1DF-44C3-95D8-4A0C1843B87C}" type="datetime4">
              <a:rPr lang="en-GB" smtClean="0"/>
              <a:t>16 November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99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D68F7440-BF6D-4B86-8A57-F26905E55056}" type="datetime4">
              <a:rPr lang="en-GB" smtClean="0"/>
              <a:t>16 November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N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158937"/>
            <a:ext cx="982133" cy="7948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CE4B9A-7C8C-4535-889E-A07AA67C0D12}"/>
              </a:ext>
            </a:extLst>
          </p:cNvPr>
          <p:cNvSpPr/>
          <p:nvPr userDrawn="1"/>
        </p:nvSpPr>
        <p:spPr>
          <a:xfrm>
            <a:off x="300567" y="158937"/>
            <a:ext cx="1816621" cy="576776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Local Context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713C81-D8B2-49FC-AB2D-86A05A2028AB}"/>
              </a:ext>
            </a:extLst>
          </p:cNvPr>
          <p:cNvSpPr/>
          <p:nvPr userDrawn="1"/>
        </p:nvSpPr>
        <p:spPr>
          <a:xfrm>
            <a:off x="2239564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About SNEE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88D290-1D56-4D91-89DC-CBCAC85BB80F}"/>
              </a:ext>
            </a:extLst>
          </p:cNvPr>
          <p:cNvSpPr/>
          <p:nvPr userDrawn="1"/>
        </p:nvSpPr>
        <p:spPr>
          <a:xfrm>
            <a:off x="4178561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 Shift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072937-04A0-402B-B750-C8407D7B0B32}"/>
              </a:ext>
            </a:extLst>
          </p:cNvPr>
          <p:cNvSpPr/>
          <p:nvPr userDrawn="1"/>
        </p:nvSpPr>
        <p:spPr>
          <a:xfrm>
            <a:off x="6096000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 Solution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138194-617D-446D-9CCB-A5E926E3AB25}"/>
              </a:ext>
            </a:extLst>
          </p:cNvPr>
          <p:cNvCxnSpPr/>
          <p:nvPr userDrawn="1"/>
        </p:nvCxnSpPr>
        <p:spPr>
          <a:xfrm>
            <a:off x="215537" y="6727371"/>
            <a:ext cx="11710852" cy="0"/>
          </a:xfrm>
          <a:prstGeom prst="line">
            <a:avLst/>
          </a:prstGeom>
          <a:ln w="12700">
            <a:solidFill>
              <a:srgbClr val="D60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1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678C8F8C-7202-4F2B-9ED9-4EA987534094}" type="datetime4">
              <a:rPr lang="en-GB" smtClean="0"/>
              <a:t>16 November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3416-C910-7042-903E-EEE17F90BB7A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DFF-FF34-B049-81F0-69EFF896B7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79D5C6-CB96-4B9D-BE87-005378C6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85622"/>
            <a:ext cx="9222154" cy="365124"/>
          </a:xfrm>
          <a:prstGeom prst="rect">
            <a:avLst/>
          </a:prstGeom>
          <a:noFill/>
        </p:spPr>
        <p:txBody>
          <a:bodyPr lIns="0" anchor="ctr"/>
          <a:lstStyle>
            <a:lvl1pPr algn="l">
              <a:defRPr sz="2500" b="0" cap="all" baseline="0">
                <a:solidFill>
                  <a:schemeClr val="tx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8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6" y="263427"/>
            <a:ext cx="10043905" cy="794866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  <a:ln>
            <a:noFill/>
          </a:ln>
        </p:spPr>
        <p:txBody>
          <a:bodyPr>
            <a:noAutofit/>
          </a:bodyPr>
          <a:lstStyle>
            <a:lvl1pPr algn="l">
              <a:defRPr sz="3900" b="1" u="none" kern="500" cap="small" spc="0" baseline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C2A4BD-BF0C-4281-8933-4AA806FDB8CF}"/>
              </a:ext>
            </a:extLst>
          </p:cNvPr>
          <p:cNvCxnSpPr>
            <a:cxnSpLocks/>
          </p:cNvCxnSpPr>
          <p:nvPr userDrawn="1"/>
        </p:nvCxnSpPr>
        <p:spPr>
          <a:xfrm>
            <a:off x="302399" y="6727371"/>
            <a:ext cx="11520000" cy="0"/>
          </a:xfrm>
          <a:prstGeom prst="line">
            <a:avLst/>
          </a:prstGeom>
          <a:ln w="12700">
            <a:solidFill>
              <a:srgbClr val="D60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1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sn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158937"/>
            <a:ext cx="982133" cy="79486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138194-617D-446D-9CCB-A5E926E3AB25}"/>
              </a:ext>
            </a:extLst>
          </p:cNvPr>
          <p:cNvCxnSpPr/>
          <p:nvPr userDrawn="1"/>
        </p:nvCxnSpPr>
        <p:spPr>
          <a:xfrm>
            <a:off x="215537" y="6727371"/>
            <a:ext cx="11710852" cy="0"/>
          </a:xfrm>
          <a:prstGeom prst="line">
            <a:avLst/>
          </a:prstGeom>
          <a:ln w="12700">
            <a:solidFill>
              <a:srgbClr val="D60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A02B639-0173-4E73-981F-1BF3112E0595}"/>
              </a:ext>
            </a:extLst>
          </p:cNvPr>
          <p:cNvSpPr/>
          <p:nvPr userDrawn="1"/>
        </p:nvSpPr>
        <p:spPr>
          <a:xfrm>
            <a:off x="300567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Local Context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C12F01-60BB-49DA-8697-2DB96EC04ACF}"/>
              </a:ext>
            </a:extLst>
          </p:cNvPr>
          <p:cNvSpPr/>
          <p:nvPr userDrawn="1"/>
        </p:nvSpPr>
        <p:spPr>
          <a:xfrm>
            <a:off x="2239564" y="158937"/>
            <a:ext cx="1816621" cy="576776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About SNEE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26C306-3191-40C6-8CEA-711E01CE4DE2}"/>
              </a:ext>
            </a:extLst>
          </p:cNvPr>
          <p:cNvSpPr/>
          <p:nvPr userDrawn="1"/>
        </p:nvSpPr>
        <p:spPr>
          <a:xfrm>
            <a:off x="4178561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 Shift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F157E2-B61A-4008-B627-69B75C684633}"/>
              </a:ext>
            </a:extLst>
          </p:cNvPr>
          <p:cNvSpPr/>
          <p:nvPr userDrawn="1"/>
        </p:nvSpPr>
        <p:spPr>
          <a:xfrm>
            <a:off x="6096000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 Solution</a:t>
            </a:r>
          </a:p>
        </p:txBody>
      </p:sp>
    </p:spTree>
    <p:extLst>
      <p:ext uri="{BB962C8B-B14F-4D97-AF65-F5344CB8AC3E}">
        <p14:creationId xmlns:p14="http://schemas.microsoft.com/office/powerpoint/2010/main" val="16020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158937"/>
            <a:ext cx="982133" cy="79486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138194-617D-446D-9CCB-A5E926E3AB25}"/>
              </a:ext>
            </a:extLst>
          </p:cNvPr>
          <p:cNvCxnSpPr/>
          <p:nvPr userDrawn="1"/>
        </p:nvCxnSpPr>
        <p:spPr>
          <a:xfrm>
            <a:off x="215537" y="6727371"/>
            <a:ext cx="11710852" cy="0"/>
          </a:xfrm>
          <a:prstGeom prst="line">
            <a:avLst/>
          </a:prstGeom>
          <a:ln w="12700">
            <a:solidFill>
              <a:srgbClr val="D60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776C26-EA40-40B0-9B67-062A2B34544B}"/>
              </a:ext>
            </a:extLst>
          </p:cNvPr>
          <p:cNvSpPr/>
          <p:nvPr userDrawn="1"/>
        </p:nvSpPr>
        <p:spPr>
          <a:xfrm>
            <a:off x="300567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Local Context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64B63C-9B94-488D-BBBE-6BE52B60AF37}"/>
              </a:ext>
            </a:extLst>
          </p:cNvPr>
          <p:cNvSpPr/>
          <p:nvPr userDrawn="1"/>
        </p:nvSpPr>
        <p:spPr>
          <a:xfrm>
            <a:off x="2239564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About SNEE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8D1B02-E4A2-4920-9C4D-67819C1326A9}"/>
              </a:ext>
            </a:extLst>
          </p:cNvPr>
          <p:cNvSpPr/>
          <p:nvPr userDrawn="1"/>
        </p:nvSpPr>
        <p:spPr>
          <a:xfrm>
            <a:off x="4178561" y="158937"/>
            <a:ext cx="1816621" cy="576776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 Shift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B1C1EF-2352-499D-9745-B3554BDAE86A}"/>
              </a:ext>
            </a:extLst>
          </p:cNvPr>
          <p:cNvSpPr/>
          <p:nvPr userDrawn="1"/>
        </p:nvSpPr>
        <p:spPr>
          <a:xfrm>
            <a:off x="6096000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 Solution</a:t>
            </a:r>
          </a:p>
        </p:txBody>
      </p:sp>
    </p:spTree>
    <p:extLst>
      <p:ext uri="{BB962C8B-B14F-4D97-AF65-F5344CB8AC3E}">
        <p14:creationId xmlns:p14="http://schemas.microsoft.com/office/powerpoint/2010/main" val="173749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158937"/>
            <a:ext cx="982133" cy="79486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138194-617D-446D-9CCB-A5E926E3AB25}"/>
              </a:ext>
            </a:extLst>
          </p:cNvPr>
          <p:cNvCxnSpPr/>
          <p:nvPr userDrawn="1"/>
        </p:nvCxnSpPr>
        <p:spPr>
          <a:xfrm>
            <a:off x="215537" y="6727371"/>
            <a:ext cx="11710852" cy="0"/>
          </a:xfrm>
          <a:prstGeom prst="line">
            <a:avLst/>
          </a:prstGeom>
          <a:ln w="12700">
            <a:solidFill>
              <a:srgbClr val="D60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354830B-8A23-4B1B-871C-8F515BAF2A1A}"/>
              </a:ext>
            </a:extLst>
          </p:cNvPr>
          <p:cNvSpPr/>
          <p:nvPr userDrawn="1"/>
        </p:nvSpPr>
        <p:spPr>
          <a:xfrm>
            <a:off x="300567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Local Context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41C937-BE5B-4D7A-9C67-028662E79E80}"/>
              </a:ext>
            </a:extLst>
          </p:cNvPr>
          <p:cNvSpPr/>
          <p:nvPr userDrawn="1"/>
        </p:nvSpPr>
        <p:spPr>
          <a:xfrm>
            <a:off x="2239564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About SNEE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B29DF5-F797-4DD2-BE62-BEB8577725CA}"/>
              </a:ext>
            </a:extLst>
          </p:cNvPr>
          <p:cNvSpPr/>
          <p:nvPr userDrawn="1"/>
        </p:nvSpPr>
        <p:spPr>
          <a:xfrm>
            <a:off x="4178561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 Shift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DD8297-167F-44A5-85A5-9E686E79C8A0}"/>
              </a:ext>
            </a:extLst>
          </p:cNvPr>
          <p:cNvSpPr/>
          <p:nvPr userDrawn="1"/>
        </p:nvSpPr>
        <p:spPr>
          <a:xfrm>
            <a:off x="6096000" y="158937"/>
            <a:ext cx="1816621" cy="576776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 Solution</a:t>
            </a:r>
          </a:p>
        </p:txBody>
      </p:sp>
    </p:spTree>
    <p:extLst>
      <p:ext uri="{BB962C8B-B14F-4D97-AF65-F5344CB8AC3E}">
        <p14:creationId xmlns:p14="http://schemas.microsoft.com/office/powerpoint/2010/main" val="216340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87702"/>
            <a:ext cx="11201400" cy="5084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081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DC152F77-27FD-4AEE-929E-691727A5CE3E}"/>
              </a:ext>
            </a:extLst>
          </p:cNvPr>
          <p:cNvSpPr txBox="1">
            <a:spLocks/>
          </p:cNvSpPr>
          <p:nvPr userDrawn="1"/>
        </p:nvSpPr>
        <p:spPr>
          <a:xfrm>
            <a:off x="300567" y="295244"/>
            <a:ext cx="9385300" cy="7651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kern="1200" cap="small" baseline="0">
                <a:solidFill>
                  <a:srgbClr val="D6043B"/>
                </a:solidFill>
                <a:uFill>
                  <a:solidFill>
                    <a:schemeClr val="accent2"/>
                  </a:solidFill>
                </a:uFill>
                <a:latin typeface="Gadug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pic>
        <p:nvPicPr>
          <p:cNvPr id="12" name="Picture 11" descr="DG_Logo_stack_Red.png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53" y="297127"/>
            <a:ext cx="945447" cy="765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89586" y="1739358"/>
            <a:ext cx="49427" cy="3965504"/>
          </a:xfrm>
          <a:prstGeom prst="rect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1012239" y="1615822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1012239" y="3958209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1015620" y="4667953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1015619" y="5419911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Date Placeholder 3"/>
          <p:cNvSpPr txBox="1">
            <a:spLocks/>
          </p:cNvSpPr>
          <p:nvPr/>
        </p:nvSpPr>
        <p:spPr>
          <a:xfrm>
            <a:off x="1775251" y="3859967"/>
            <a:ext cx="9077737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10:45 – 11:00 </a:t>
            </a:r>
            <a:r>
              <a:rPr lang="en-GB" sz="2600" b="1" i="1" dirty="0">
                <a:solidFill>
                  <a:schemeClr val="tx1"/>
                </a:solidFill>
              </a:rPr>
              <a:t>Break</a:t>
            </a:r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1775251" y="4570052"/>
            <a:ext cx="10162749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11:00 – 13:00 </a:t>
            </a:r>
            <a:r>
              <a:rPr lang="en-GB" sz="2600" b="1" i="1" dirty="0">
                <a:solidFill>
                  <a:schemeClr val="tx1"/>
                </a:solidFill>
              </a:rPr>
              <a:t>Refining and Agreeing the Areas of Focus</a:t>
            </a: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1775250" y="5322010"/>
            <a:ext cx="10169984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13:00 – 14:30 </a:t>
            </a:r>
            <a:r>
              <a:rPr lang="en-GB" sz="2600" b="1" i="1" dirty="0">
                <a:solidFill>
                  <a:schemeClr val="tx1"/>
                </a:solidFill>
              </a:rPr>
              <a:t>Lunch &amp; Breakout with Front-Line Practitioners</a:t>
            </a:r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1775251" y="1511631"/>
            <a:ext cx="9077737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09:00 – 09:30 </a:t>
            </a:r>
            <a:r>
              <a:rPr lang="en-GB" sz="2600" b="1" i="1" dirty="0">
                <a:solidFill>
                  <a:schemeClr val="tx1"/>
                </a:solidFill>
              </a:rPr>
              <a:t>Welcome &amp; Opening Remarks</a:t>
            </a:r>
          </a:p>
        </p:txBody>
      </p:sp>
      <p:pic>
        <p:nvPicPr>
          <p:cNvPr id="25" name="Picture 24" descr="DG_Logo_stack_R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sp>
        <p:nvSpPr>
          <p:cNvPr id="20" name="Oval 19"/>
          <p:cNvSpPr/>
          <p:nvPr userDrawn="1"/>
        </p:nvSpPr>
        <p:spPr>
          <a:xfrm>
            <a:off x="1015619" y="2367780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Date Placeholder 3"/>
          <p:cNvSpPr txBox="1">
            <a:spLocks/>
          </p:cNvSpPr>
          <p:nvPr userDrawn="1"/>
        </p:nvSpPr>
        <p:spPr>
          <a:xfrm>
            <a:off x="1775251" y="3045156"/>
            <a:ext cx="9077737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10:15 – 10:45 </a:t>
            </a:r>
            <a:r>
              <a:rPr lang="en-GB" sz="2600" b="1" i="1" dirty="0">
                <a:solidFill>
                  <a:schemeClr val="tx1"/>
                </a:solidFill>
              </a:rPr>
              <a:t>General Discussion and Questions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012238" y="3154849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Date Placeholder 3"/>
          <p:cNvSpPr txBox="1">
            <a:spLocks/>
          </p:cNvSpPr>
          <p:nvPr userDrawn="1"/>
        </p:nvSpPr>
        <p:spPr>
          <a:xfrm>
            <a:off x="1775250" y="2269709"/>
            <a:ext cx="9077737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09:30 – 10:15 </a:t>
            </a:r>
            <a:r>
              <a:rPr lang="en-GB" sz="2600" b="1" i="1" dirty="0">
                <a:solidFill>
                  <a:schemeClr val="tx1"/>
                </a:solidFill>
              </a:rPr>
              <a:t>The BBI Playbook &amp; Methodology</a:t>
            </a:r>
          </a:p>
        </p:txBody>
      </p:sp>
    </p:spTree>
    <p:extLst>
      <p:ext uri="{BB962C8B-B14F-4D97-AF65-F5344CB8AC3E}">
        <p14:creationId xmlns:p14="http://schemas.microsoft.com/office/powerpoint/2010/main" val="22089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I title s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808133" cy="2387600"/>
          </a:xfrm>
        </p:spPr>
        <p:txBody>
          <a:bodyPr anchor="ctr"/>
          <a:lstStyle>
            <a:lvl1pPr algn="l">
              <a:defRPr sz="6000" b="1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3999" y="4746823"/>
            <a:ext cx="5808133" cy="765703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bg1"/>
                </a:solidFill>
                <a:latin typeface="Gadugi" panose="020B0502040204020203" pitchFamily="34" charset="0"/>
              </a:defRPr>
            </a:lvl1pPr>
          </a:lstStyle>
          <a:p>
            <a:fld id="{24FEF7B2-C60D-442E-A0FF-F3EF87507B56}" type="datetime4">
              <a:rPr lang="en-GB" smtClean="0"/>
              <a:pPr/>
              <a:t>16 November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3999" y="4332924"/>
            <a:ext cx="55880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mage result for lonely">
            <a:extLst>
              <a:ext uri="{FF2B5EF4-FFF2-40B4-BE49-F238E27FC236}">
                <a16:creationId xmlns:a16="http://schemas.microsoft.com/office/drawing/2014/main" id="{E926B4E4-302C-4FED-8EAE-7DAE504E9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938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39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092200"/>
            <a:ext cx="11201400" cy="508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7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34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3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u="heavy" kern="1200" cap="small" baseline="0">
          <a:solidFill>
            <a:schemeClr val="tx1"/>
          </a:solidFill>
          <a:uFill>
            <a:solidFill>
              <a:schemeClr val="accent2"/>
            </a:solidFill>
          </a:uFill>
          <a:latin typeface="Gadug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0" y="301625"/>
            <a:ext cx="93853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092200"/>
            <a:ext cx="11201400" cy="508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7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34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30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  <p:sldLayoutId id="2147483863" r:id="rId21"/>
    <p:sldLayoutId id="2147483864" r:id="rId22"/>
    <p:sldLayoutId id="2147483866" r:id="rId23"/>
    <p:sldLayoutId id="2147483867" r:id="rId24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u="heavy" kern="1200" cap="small" baseline="0">
          <a:solidFill>
            <a:schemeClr val="tx1"/>
          </a:solidFill>
          <a:uFill>
            <a:solidFill>
              <a:schemeClr val="accent2"/>
            </a:solidFill>
          </a:uFill>
          <a:latin typeface="Gadug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40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1.png"/><Relationship Id="rId5" Type="http://schemas.openxmlformats.org/officeDocument/2006/relationships/image" Target="../media/image46.pn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svg"/><Relationship Id="rId7" Type="http://schemas.openxmlformats.org/officeDocument/2006/relationships/image" Target="../media/image68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7.jpeg"/><Relationship Id="rId5" Type="http://schemas.openxmlformats.org/officeDocument/2006/relationships/image" Target="../media/image46.png"/><Relationship Id="rId4" Type="http://schemas.openxmlformats.org/officeDocument/2006/relationships/image" Target="../media/image66.png"/><Relationship Id="rId9" Type="http://schemas.openxmlformats.org/officeDocument/2006/relationships/image" Target="../media/image7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2.png"/><Relationship Id="rId7" Type="http://schemas.openxmlformats.org/officeDocument/2006/relationships/image" Target="../media/image74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73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New event taking place at Clacton Pier after street procession cancelled">
            <a:extLst>
              <a:ext uri="{FF2B5EF4-FFF2-40B4-BE49-F238E27FC236}">
                <a16:creationId xmlns:a16="http://schemas.microsoft.com/office/drawing/2014/main" id="{A9BE6E22-B44E-47FA-AF46-A11223603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3904B1CD-D918-4EEE-8967-D5F5215EBB77}"/>
              </a:ext>
            </a:extLst>
          </p:cNvPr>
          <p:cNvSpPr txBox="1">
            <a:spLocks/>
          </p:cNvSpPr>
          <p:nvPr/>
        </p:nvSpPr>
        <p:spPr>
          <a:xfrm>
            <a:off x="0" y="5138332"/>
            <a:ext cx="12192000" cy="1322962"/>
          </a:xfrm>
          <a:prstGeom prst="rect">
            <a:avLst/>
          </a:prstGeom>
          <a:solidFill>
            <a:schemeClr val="bg1">
              <a:alpha val="52000"/>
            </a:schemeClr>
          </a:solidFill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i="0" dirty="0">
                <a:solidFill>
                  <a:schemeClr val="tx1"/>
                </a:solidFill>
                <a:effectLst/>
                <a:latin typeface="Impact" panose="020B080603090205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Clacton Place &amp; Health Inequalities</a:t>
            </a:r>
            <a:endParaRPr kumimoji="0" lang="en-GB" sz="88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anose="020B080603090205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15C865-25A2-403C-8368-BEC0AC28EB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0553" y="5295899"/>
            <a:ext cx="1085232" cy="87830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69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3E4465-30BD-7B49-B9C8-14020953A938}"/>
              </a:ext>
            </a:extLst>
          </p:cNvPr>
          <p:cNvSpPr txBox="1">
            <a:spLocks/>
          </p:cNvSpPr>
          <p:nvPr/>
        </p:nvSpPr>
        <p:spPr>
          <a:xfrm>
            <a:off x="253528" y="228991"/>
            <a:ext cx="9385300" cy="639665"/>
          </a:xfrm>
          <a:prstGeom prst="rect">
            <a:avLst/>
          </a:prstGeom>
          <a:gradFill>
            <a:gsLst>
              <a:gs pos="0">
                <a:sysClr val="window" lastClr="FFFFFF">
                  <a:alpha val="0"/>
                </a:sys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kern="1200" cap="small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  <a:latin typeface="Gadugi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sm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>
                  <a:solidFill>
                    <a:srgbClr val="D6043B"/>
                  </a:solidFill>
                </a:uFill>
                <a:latin typeface="Impact" panose="020B0806030902050204" pitchFamily="34" charset="0"/>
              </a:rPr>
              <a:t>Clacton Place: Health inequalities &amp; Employment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4D5344-243E-B748-990A-A290DB023E3C}"/>
              </a:ext>
            </a:extLst>
          </p:cNvPr>
          <p:cNvSpPr/>
          <p:nvPr/>
        </p:nvSpPr>
        <p:spPr>
          <a:xfrm>
            <a:off x="253521" y="1128777"/>
            <a:ext cx="1938527" cy="964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Restore services inclusively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F134D8-FD1E-6F4A-809C-8E115F5894BB}"/>
              </a:ext>
            </a:extLst>
          </p:cNvPr>
          <p:cNvSpPr/>
          <p:nvPr/>
        </p:nvSpPr>
        <p:spPr>
          <a:xfrm>
            <a:off x="253521" y="2263723"/>
            <a:ext cx="1938527" cy="9645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Mitigate against digital exclusion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B8146-5D43-774F-83C2-5A05E2DB360B}"/>
              </a:ext>
            </a:extLst>
          </p:cNvPr>
          <p:cNvSpPr/>
          <p:nvPr/>
        </p:nvSpPr>
        <p:spPr>
          <a:xfrm>
            <a:off x="253521" y="3398669"/>
            <a:ext cx="1938527" cy="9645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Ensure datasets are timely and complete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F96726-47BD-2B4D-9AE2-B0778FD3C84E}"/>
              </a:ext>
            </a:extLst>
          </p:cNvPr>
          <p:cNvSpPr/>
          <p:nvPr/>
        </p:nvSpPr>
        <p:spPr>
          <a:xfrm>
            <a:off x="253520" y="4536476"/>
            <a:ext cx="1938527" cy="9645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Accelerate Preventative programmes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9E08A0-4561-CA4C-ADA1-CB9288844701}"/>
              </a:ext>
            </a:extLst>
          </p:cNvPr>
          <p:cNvSpPr/>
          <p:nvPr/>
        </p:nvSpPr>
        <p:spPr>
          <a:xfrm>
            <a:off x="253519" y="5680666"/>
            <a:ext cx="1938527" cy="964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Leadership &amp; Accountability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5F995D-8712-D842-BD8A-31834DA23A72}"/>
              </a:ext>
            </a:extLst>
          </p:cNvPr>
          <p:cNvSpPr/>
          <p:nvPr/>
        </p:nvSpPr>
        <p:spPr>
          <a:xfrm>
            <a:off x="2560397" y="1128777"/>
            <a:ext cx="4491756" cy="4495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 representative and diverse workforce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A00A2-FCF0-C84D-8AAF-EA437C1BC836}"/>
              </a:ext>
            </a:extLst>
          </p:cNvPr>
          <p:cNvSpPr/>
          <p:nvPr/>
        </p:nvSpPr>
        <p:spPr>
          <a:xfrm>
            <a:off x="2560397" y="1643779"/>
            <a:ext cx="4491756" cy="4495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Culturally appropriate and sensitive care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CD3FA9-9811-2449-ABC4-AE644A4ED354}"/>
              </a:ext>
            </a:extLst>
          </p:cNvPr>
          <p:cNvSpPr/>
          <p:nvPr/>
        </p:nvSpPr>
        <p:spPr>
          <a:xfrm>
            <a:off x="2560397" y="2296473"/>
            <a:ext cx="4491756" cy="4495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Health &amp; Care Academy – digital training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95D579-2E3A-224C-9E62-AEA98BC27AA6}"/>
              </a:ext>
            </a:extLst>
          </p:cNvPr>
          <p:cNvSpPr/>
          <p:nvPr/>
        </p:nvSpPr>
        <p:spPr>
          <a:xfrm>
            <a:off x="2560397" y="2825159"/>
            <a:ext cx="4491756" cy="4495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sector digital parity and maturity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F915E6-5C78-184D-8BD8-FBEF49F42E86}"/>
              </a:ext>
            </a:extLst>
          </p:cNvPr>
          <p:cNvSpPr/>
          <p:nvPr/>
        </p:nvSpPr>
        <p:spPr>
          <a:xfrm>
            <a:off x="2560397" y="3444127"/>
            <a:ext cx="4491756" cy="44950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Social informatics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49450D-AAC8-704A-B977-A038C3FAEBBC}"/>
              </a:ext>
            </a:extLst>
          </p:cNvPr>
          <p:cNvSpPr/>
          <p:nvPr/>
        </p:nvSpPr>
        <p:spPr>
          <a:xfrm>
            <a:off x="2560397" y="3935797"/>
            <a:ext cx="4491756" cy="44950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Lived experience peer research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74266E-A617-904B-A5EE-77D92788707C}"/>
              </a:ext>
            </a:extLst>
          </p:cNvPr>
          <p:cNvSpPr/>
          <p:nvPr/>
        </p:nvSpPr>
        <p:spPr>
          <a:xfrm>
            <a:off x="2560397" y="4569226"/>
            <a:ext cx="4491756" cy="449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Early employment and skills support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3B1BA2-D273-F04B-87AD-900C281E445F}"/>
              </a:ext>
            </a:extLst>
          </p:cNvPr>
          <p:cNvSpPr/>
          <p:nvPr/>
        </p:nvSpPr>
        <p:spPr>
          <a:xfrm>
            <a:off x="2560397" y="5051478"/>
            <a:ext cx="4491756" cy="449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Multi-Disciplinary Team – Health and DWP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CD551-C2AA-2742-B533-52276CBD13C5}"/>
              </a:ext>
            </a:extLst>
          </p:cNvPr>
          <p:cNvSpPr/>
          <p:nvPr/>
        </p:nvSpPr>
        <p:spPr>
          <a:xfrm>
            <a:off x="2560397" y="5680666"/>
            <a:ext cx="4491756" cy="4495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Integrated Care System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40EF70-5F10-8E4B-9E19-78650D8BF799}"/>
              </a:ext>
            </a:extLst>
          </p:cNvPr>
          <p:cNvSpPr/>
          <p:nvPr/>
        </p:nvSpPr>
        <p:spPr>
          <a:xfrm>
            <a:off x="2560397" y="6195668"/>
            <a:ext cx="4491756" cy="4495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New ecosystem for co-production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662E06-B339-424D-BD3F-5F40160E1FCE}"/>
              </a:ext>
            </a:extLst>
          </p:cNvPr>
          <p:cNvSpPr/>
          <p:nvPr/>
        </p:nvSpPr>
        <p:spPr>
          <a:xfrm>
            <a:off x="10033347" y="1153829"/>
            <a:ext cx="2054269" cy="4495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WRES, WDES, SOM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ED4678-5798-6747-AA6E-3CDBEDFA54D3}"/>
              </a:ext>
            </a:extLst>
          </p:cNvPr>
          <p:cNvSpPr/>
          <p:nvPr/>
        </p:nvSpPr>
        <p:spPr>
          <a:xfrm>
            <a:off x="10033347" y="1643779"/>
            <a:ext cx="2054269" cy="4495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C4E7B6-2BE6-B44C-943B-8581BF84A1C5}"/>
              </a:ext>
            </a:extLst>
          </p:cNvPr>
          <p:cNvSpPr/>
          <p:nvPr/>
        </p:nvSpPr>
        <p:spPr>
          <a:xfrm>
            <a:off x="10033347" y="2296473"/>
            <a:ext cx="2054269" cy="4495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Enrolment &amp; Completions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F8CE48-201A-4746-9947-D371D1795BDA}"/>
              </a:ext>
            </a:extLst>
          </p:cNvPr>
          <p:cNvSpPr/>
          <p:nvPr/>
        </p:nvSpPr>
        <p:spPr>
          <a:xfrm>
            <a:off x="10033347" y="2792591"/>
            <a:ext cx="2054269" cy="4495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0B48D4-7552-F647-9560-6492D2726A29}"/>
              </a:ext>
            </a:extLst>
          </p:cNvPr>
          <p:cNvSpPr/>
          <p:nvPr/>
        </p:nvSpPr>
        <p:spPr>
          <a:xfrm>
            <a:off x="10033347" y="3451825"/>
            <a:ext cx="2054269" cy="44950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JSNA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88E31C-AF55-2B4B-A129-F3068DF10A79}"/>
              </a:ext>
            </a:extLst>
          </p:cNvPr>
          <p:cNvSpPr/>
          <p:nvPr/>
        </p:nvSpPr>
        <p:spPr>
          <a:xfrm>
            <a:off x="10033347" y="3935797"/>
            <a:ext cx="2054269" cy="44950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BBI LE Programme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DE3911-BD88-434C-BB5F-8A2F92004A35}"/>
              </a:ext>
            </a:extLst>
          </p:cNvPr>
          <p:cNvSpPr/>
          <p:nvPr/>
        </p:nvSpPr>
        <p:spPr>
          <a:xfrm>
            <a:off x="10033347" y="4572001"/>
            <a:ext cx="2054269" cy="449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DWP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D520E2-6DE6-B544-90EA-B9E97A692E18}"/>
              </a:ext>
            </a:extLst>
          </p:cNvPr>
          <p:cNvSpPr/>
          <p:nvPr/>
        </p:nvSpPr>
        <p:spPr>
          <a:xfrm>
            <a:off x="10033347" y="5075341"/>
            <a:ext cx="2054269" cy="449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MDT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B531B3-3A86-B140-AFE8-5538EF5E07FC}"/>
              </a:ext>
            </a:extLst>
          </p:cNvPr>
          <p:cNvSpPr/>
          <p:nvPr/>
        </p:nvSpPr>
        <p:spPr>
          <a:xfrm>
            <a:off x="10033346" y="5680666"/>
            <a:ext cx="2054269" cy="4495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Equity Dashboard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ED738D-10D5-4244-AB04-03DA0AC56623}"/>
              </a:ext>
            </a:extLst>
          </p:cNvPr>
          <p:cNvSpPr/>
          <p:nvPr/>
        </p:nvSpPr>
        <p:spPr>
          <a:xfrm>
            <a:off x="10033346" y="6198443"/>
            <a:ext cx="2054269" cy="4495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Advance planning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B58C69-97AC-5840-80E8-9577BDF2B0A8}"/>
              </a:ext>
            </a:extLst>
          </p:cNvPr>
          <p:cNvSpPr/>
          <p:nvPr/>
        </p:nvSpPr>
        <p:spPr>
          <a:xfrm>
            <a:off x="10033346" y="548823"/>
            <a:ext cx="2054269" cy="4495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Tools and measures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49A1B73-064B-B540-A85D-B9772DBCDC59}"/>
              </a:ext>
            </a:extLst>
          </p:cNvPr>
          <p:cNvSpPr/>
          <p:nvPr/>
        </p:nvSpPr>
        <p:spPr>
          <a:xfrm>
            <a:off x="7420502" y="1042210"/>
            <a:ext cx="2054269" cy="4495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Programme actions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6253E4-1564-764A-8E3D-7D614852E3CD}"/>
              </a:ext>
            </a:extLst>
          </p:cNvPr>
          <p:cNvSpPr/>
          <p:nvPr/>
        </p:nvSpPr>
        <p:spPr>
          <a:xfrm>
            <a:off x="7446671" y="1684160"/>
            <a:ext cx="2054269" cy="4495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Lived experience engagement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B3989C1-507B-004E-878C-12A7A368B5B8}"/>
              </a:ext>
            </a:extLst>
          </p:cNvPr>
          <p:cNvSpPr/>
          <p:nvPr/>
        </p:nvSpPr>
        <p:spPr>
          <a:xfrm>
            <a:off x="7446671" y="2297626"/>
            <a:ext cx="2054269" cy="4495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Peer research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B026CD-FA49-C346-9ED8-DF3B74869C95}"/>
              </a:ext>
            </a:extLst>
          </p:cNvPr>
          <p:cNvSpPr/>
          <p:nvPr/>
        </p:nvSpPr>
        <p:spPr>
          <a:xfrm>
            <a:off x="7446671" y="2949167"/>
            <a:ext cx="2054269" cy="4495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Health &amp; Care Academy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8C5777-0BE6-8346-9420-6028AA084C44}"/>
              </a:ext>
            </a:extLst>
          </p:cNvPr>
          <p:cNvSpPr/>
          <p:nvPr/>
        </p:nvSpPr>
        <p:spPr>
          <a:xfrm>
            <a:off x="7446671" y="3600707"/>
            <a:ext cx="2054269" cy="123433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Anchor clusters: Health and Care, Ports &amp; Logistics, Green economy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8BCB89-DFA5-5A47-84AD-7D8FD2077713}"/>
              </a:ext>
            </a:extLst>
          </p:cNvPr>
          <p:cNvSpPr/>
          <p:nvPr/>
        </p:nvSpPr>
        <p:spPr>
          <a:xfrm>
            <a:off x="7446671" y="5029105"/>
            <a:ext cx="2054269" cy="4495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Co-production model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796794-35E8-5441-988C-FD58C906ECC0}"/>
              </a:ext>
            </a:extLst>
          </p:cNvPr>
          <p:cNvSpPr/>
          <p:nvPr/>
        </p:nvSpPr>
        <p:spPr>
          <a:xfrm>
            <a:off x="7446671" y="5652161"/>
            <a:ext cx="2054269" cy="4495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BEF497-32FE-4E49-9512-15B58B8EBA98}"/>
              </a:ext>
            </a:extLst>
          </p:cNvPr>
          <p:cNvSpPr/>
          <p:nvPr/>
        </p:nvSpPr>
        <p:spPr>
          <a:xfrm>
            <a:off x="7446670" y="6199718"/>
            <a:ext cx="2054269" cy="4495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Learning &amp; Dissemination</a:t>
            </a:r>
          </a:p>
        </p:txBody>
      </p:sp>
    </p:spTree>
    <p:extLst>
      <p:ext uri="{BB962C8B-B14F-4D97-AF65-F5344CB8AC3E}">
        <p14:creationId xmlns:p14="http://schemas.microsoft.com/office/powerpoint/2010/main" val="3184963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!!Oval 10">
            <a:extLst>
              <a:ext uri="{FF2B5EF4-FFF2-40B4-BE49-F238E27FC236}">
                <a16:creationId xmlns:a16="http://schemas.microsoft.com/office/drawing/2014/main" id="{59C4DBB0-2F5F-442E-B108-C62757156436}"/>
              </a:ext>
            </a:extLst>
          </p:cNvPr>
          <p:cNvSpPr/>
          <p:nvPr/>
        </p:nvSpPr>
        <p:spPr>
          <a:xfrm>
            <a:off x="-1" y="-1"/>
            <a:ext cx="12258675" cy="6858001"/>
          </a:xfrm>
          <a:prstGeom prst="rect">
            <a:avLst/>
          </a:prstGeom>
          <a:solidFill>
            <a:srgbClr val="D6043B"/>
          </a:solidFill>
          <a:ln>
            <a:solidFill>
              <a:srgbClr val="D60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81CE9343-5D6A-4612-8E73-5FED71C018D1}"/>
              </a:ext>
            </a:extLst>
          </p:cNvPr>
          <p:cNvSpPr/>
          <p:nvPr/>
        </p:nvSpPr>
        <p:spPr>
          <a:xfrm>
            <a:off x="-2" y="5322642"/>
            <a:ext cx="12049412" cy="1029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1911F3C3-E5D4-481F-81CF-7C307DB43676}"/>
              </a:ext>
            </a:extLst>
          </p:cNvPr>
          <p:cNvSpPr/>
          <p:nvPr/>
        </p:nvSpPr>
        <p:spPr>
          <a:xfrm>
            <a:off x="0" y="3920683"/>
            <a:ext cx="12049412" cy="140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86AE134-A7BC-49EF-A2F8-0E1C4119761F}"/>
              </a:ext>
            </a:extLst>
          </p:cNvPr>
          <p:cNvSpPr/>
          <p:nvPr/>
        </p:nvSpPr>
        <p:spPr>
          <a:xfrm>
            <a:off x="-1" y="2054257"/>
            <a:ext cx="12049413" cy="18655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!!Rectangle 13">
            <a:extLst>
              <a:ext uri="{FF2B5EF4-FFF2-40B4-BE49-F238E27FC236}">
                <a16:creationId xmlns:a16="http://schemas.microsoft.com/office/drawing/2014/main" id="{48C65BDD-697A-481F-BFE7-DAE1047C0B56}"/>
              </a:ext>
            </a:extLst>
          </p:cNvPr>
          <p:cNvSpPr/>
          <p:nvPr/>
        </p:nvSpPr>
        <p:spPr>
          <a:xfrm>
            <a:off x="678546" y="214946"/>
            <a:ext cx="10132329" cy="7347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4000" dirty="0">
                <a:solidFill>
                  <a:srgbClr val="D6043B"/>
                </a:solidFill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Setting scene for Clacton Place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EB3A88-1192-45C8-B171-F1C4AA3CD3CF}"/>
              </a:ext>
            </a:extLst>
          </p:cNvPr>
          <p:cNvGrpSpPr/>
          <p:nvPr/>
        </p:nvGrpSpPr>
        <p:grpSpPr>
          <a:xfrm>
            <a:off x="8359652" y="5389085"/>
            <a:ext cx="1601068" cy="381903"/>
            <a:chOff x="2845497" y="1874823"/>
            <a:chExt cx="2106798" cy="381903"/>
          </a:xfrm>
          <a:solidFill>
            <a:schemeClr val="bg1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EAF870C-1274-4ACC-BD72-573845EA334D}"/>
                </a:ext>
              </a:extLst>
            </p:cNvPr>
            <p:cNvGrpSpPr/>
            <p:nvPr/>
          </p:nvGrpSpPr>
          <p:grpSpPr>
            <a:xfrm>
              <a:off x="3321833" y="1874823"/>
              <a:ext cx="674317" cy="379862"/>
              <a:chOff x="2807918" y="1874823"/>
              <a:chExt cx="1371600" cy="914400"/>
            </a:xfrm>
            <a:grpFill/>
          </p:grpSpPr>
          <p:pic>
            <p:nvPicPr>
              <p:cNvPr id="35" name="Graphic 34" descr="Man with solid fill">
                <a:extLst>
                  <a:ext uri="{FF2B5EF4-FFF2-40B4-BE49-F238E27FC236}">
                    <a16:creationId xmlns:a16="http://schemas.microsoft.com/office/drawing/2014/main" id="{88F74CCD-1F90-4052-9901-1188F2889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07918" y="187482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6" name="Graphic 35" descr="Woman with solid fill">
                <a:extLst>
                  <a:ext uri="{FF2B5EF4-FFF2-40B4-BE49-F238E27FC236}">
                    <a16:creationId xmlns:a16="http://schemas.microsoft.com/office/drawing/2014/main" id="{1DD5A1A2-4CFE-40EC-8042-589D11B99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265118" y="1874823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68F68B2-ECED-4ED8-9A32-5D76E0470924}"/>
                </a:ext>
              </a:extLst>
            </p:cNvPr>
            <p:cNvGrpSpPr/>
            <p:nvPr/>
          </p:nvGrpSpPr>
          <p:grpSpPr>
            <a:xfrm>
              <a:off x="2845497" y="1874823"/>
              <a:ext cx="2106798" cy="381903"/>
              <a:chOff x="2883075" y="1872782"/>
              <a:chExt cx="2106798" cy="381903"/>
            </a:xfrm>
            <a:grpFill/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5261923-E40A-4256-9EF4-3ED1BA04E0CB}"/>
                  </a:ext>
                </a:extLst>
              </p:cNvPr>
              <p:cNvGrpSpPr/>
              <p:nvPr/>
            </p:nvGrpSpPr>
            <p:grpSpPr>
              <a:xfrm>
                <a:off x="2883075" y="1874823"/>
                <a:ext cx="674317" cy="379862"/>
                <a:chOff x="2807918" y="1874823"/>
                <a:chExt cx="1371600" cy="914400"/>
              </a:xfrm>
              <a:grpFill/>
            </p:grpSpPr>
            <p:pic>
              <p:nvPicPr>
                <p:cNvPr id="33" name="Graphic 32" descr="Man with solid fill">
                  <a:extLst>
                    <a:ext uri="{FF2B5EF4-FFF2-40B4-BE49-F238E27FC236}">
                      <a16:creationId xmlns:a16="http://schemas.microsoft.com/office/drawing/2014/main" id="{27BE001F-5F01-488C-B745-527B83C30C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7918" y="18748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4" name="Graphic 33" descr="Woman with solid fill">
                  <a:extLst>
                    <a:ext uri="{FF2B5EF4-FFF2-40B4-BE49-F238E27FC236}">
                      <a16:creationId xmlns:a16="http://schemas.microsoft.com/office/drawing/2014/main" id="{50CAC4FB-FC0F-4F66-9BE9-2886E08525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5118" y="187482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393548F-8797-4D14-B451-15E42B43374A}"/>
                  </a:ext>
                </a:extLst>
              </p:cNvPr>
              <p:cNvGrpSpPr/>
              <p:nvPr/>
            </p:nvGrpSpPr>
            <p:grpSpPr>
              <a:xfrm>
                <a:off x="3823567" y="1872782"/>
                <a:ext cx="674317" cy="379862"/>
                <a:chOff x="2807918" y="1874823"/>
                <a:chExt cx="1371600" cy="914400"/>
              </a:xfrm>
              <a:grpFill/>
            </p:grpSpPr>
            <p:pic>
              <p:nvPicPr>
                <p:cNvPr id="31" name="Graphic 30" descr="Man with solid fill">
                  <a:extLst>
                    <a:ext uri="{FF2B5EF4-FFF2-40B4-BE49-F238E27FC236}">
                      <a16:creationId xmlns:a16="http://schemas.microsoft.com/office/drawing/2014/main" id="{A3B6D60F-F102-47D5-A637-ACCFA791B7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7918" y="18748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2" name="Graphic 31" descr="Woman with solid fill">
                  <a:extLst>
                    <a:ext uri="{FF2B5EF4-FFF2-40B4-BE49-F238E27FC236}">
                      <a16:creationId xmlns:a16="http://schemas.microsoft.com/office/drawing/2014/main" id="{149E6E78-4ECD-468E-973D-598B0B3FE5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5118" y="187482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056B70C-CA86-45CB-88B2-F7D85B11C71D}"/>
                  </a:ext>
                </a:extLst>
              </p:cNvPr>
              <p:cNvGrpSpPr/>
              <p:nvPr/>
            </p:nvGrpSpPr>
            <p:grpSpPr>
              <a:xfrm>
                <a:off x="4315556" y="1872782"/>
                <a:ext cx="674317" cy="379862"/>
                <a:chOff x="2807918" y="1874823"/>
                <a:chExt cx="1371600" cy="914400"/>
              </a:xfrm>
              <a:grpFill/>
            </p:grpSpPr>
            <p:pic>
              <p:nvPicPr>
                <p:cNvPr id="29" name="Graphic 28" descr="Man with solid fill">
                  <a:extLst>
                    <a:ext uri="{FF2B5EF4-FFF2-40B4-BE49-F238E27FC236}">
                      <a16:creationId xmlns:a16="http://schemas.microsoft.com/office/drawing/2014/main" id="{EB081DDA-5963-40BB-89FE-9C5A5CCB9C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7918" y="18748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0" name="Graphic 29" descr="Woman with solid fill">
                  <a:extLst>
                    <a:ext uri="{FF2B5EF4-FFF2-40B4-BE49-F238E27FC236}">
                      <a16:creationId xmlns:a16="http://schemas.microsoft.com/office/drawing/2014/main" id="{20EBD25F-1309-4F64-A096-9402BE8150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5118" y="1874823"/>
                  <a:ext cx="914400" cy="9144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028EC7-D5DC-42DA-BE01-35E180ECB8A5}"/>
              </a:ext>
            </a:extLst>
          </p:cNvPr>
          <p:cNvGrpSpPr/>
          <p:nvPr/>
        </p:nvGrpSpPr>
        <p:grpSpPr>
          <a:xfrm>
            <a:off x="6382554" y="4923766"/>
            <a:ext cx="1601696" cy="849263"/>
            <a:chOff x="7324764" y="4689576"/>
            <a:chExt cx="1601696" cy="84926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055858A-88BA-4A1A-B4F6-A799785BB31F}"/>
                </a:ext>
              </a:extLst>
            </p:cNvPr>
            <p:cNvGrpSpPr/>
            <p:nvPr/>
          </p:nvGrpSpPr>
          <p:grpSpPr>
            <a:xfrm>
              <a:off x="7324764" y="5156936"/>
              <a:ext cx="1601068" cy="381903"/>
              <a:chOff x="2845497" y="1874823"/>
              <a:chExt cx="2106798" cy="381903"/>
            </a:xfrm>
            <a:solidFill>
              <a:schemeClr val="bg1"/>
            </a:solidFill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26CEE00-993C-4755-BFD1-0D8A872A75F1}"/>
                  </a:ext>
                </a:extLst>
              </p:cNvPr>
              <p:cNvGrpSpPr/>
              <p:nvPr/>
            </p:nvGrpSpPr>
            <p:grpSpPr>
              <a:xfrm>
                <a:off x="3321833" y="1874823"/>
                <a:ext cx="674317" cy="379862"/>
                <a:chOff x="2807918" y="1874823"/>
                <a:chExt cx="1371600" cy="914400"/>
              </a:xfrm>
              <a:grpFill/>
            </p:grpSpPr>
            <p:pic>
              <p:nvPicPr>
                <p:cNvPr id="49" name="Graphic 48" descr="Man with solid fill">
                  <a:extLst>
                    <a:ext uri="{FF2B5EF4-FFF2-40B4-BE49-F238E27FC236}">
                      <a16:creationId xmlns:a16="http://schemas.microsoft.com/office/drawing/2014/main" id="{E23790BD-046F-4EC6-A70D-562545DFE2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7918" y="18748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50" name="Graphic 49" descr="Woman with solid fill">
                  <a:extLst>
                    <a:ext uri="{FF2B5EF4-FFF2-40B4-BE49-F238E27FC236}">
                      <a16:creationId xmlns:a16="http://schemas.microsoft.com/office/drawing/2014/main" id="{1C1F57F6-A2BD-4524-8C3D-1730389623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5118" y="187482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32B2F91-98D5-4D21-978B-AF78A5FE6542}"/>
                  </a:ext>
                </a:extLst>
              </p:cNvPr>
              <p:cNvGrpSpPr/>
              <p:nvPr/>
            </p:nvGrpSpPr>
            <p:grpSpPr>
              <a:xfrm>
                <a:off x="2845497" y="1874823"/>
                <a:ext cx="2106798" cy="381903"/>
                <a:chOff x="2883075" y="1872782"/>
                <a:chExt cx="2106798" cy="381903"/>
              </a:xfrm>
              <a:grpFill/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A2944BCC-EFB6-42D7-808E-82D30D045F3A}"/>
                    </a:ext>
                  </a:extLst>
                </p:cNvPr>
                <p:cNvGrpSpPr/>
                <p:nvPr/>
              </p:nvGrpSpPr>
              <p:grpSpPr>
                <a:xfrm>
                  <a:off x="2883075" y="1874823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47" name="Graphic 46" descr="Man with solid fill">
                    <a:extLst>
                      <a:ext uri="{FF2B5EF4-FFF2-40B4-BE49-F238E27FC236}">
                        <a16:creationId xmlns:a16="http://schemas.microsoft.com/office/drawing/2014/main" id="{2EB24DB6-75BD-4595-A569-42A7899CD3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48" name="Graphic 47" descr="Woman with solid fill">
                    <a:extLst>
                      <a:ext uri="{FF2B5EF4-FFF2-40B4-BE49-F238E27FC236}">
                        <a16:creationId xmlns:a16="http://schemas.microsoft.com/office/drawing/2014/main" id="{CEDABD1A-6E24-46AE-91AC-06A6EBDF8A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A045DF93-041A-4980-9600-B15B41E9CA11}"/>
                    </a:ext>
                  </a:extLst>
                </p:cNvPr>
                <p:cNvGrpSpPr/>
                <p:nvPr/>
              </p:nvGrpSpPr>
              <p:grpSpPr>
                <a:xfrm>
                  <a:off x="3823567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45" name="Graphic 44" descr="Man with solid fill">
                    <a:extLst>
                      <a:ext uri="{FF2B5EF4-FFF2-40B4-BE49-F238E27FC236}">
                        <a16:creationId xmlns:a16="http://schemas.microsoft.com/office/drawing/2014/main" id="{11431D3F-A6B0-401F-9B4E-781045B751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46" name="Graphic 45" descr="Woman with solid fill">
                    <a:extLst>
                      <a:ext uri="{FF2B5EF4-FFF2-40B4-BE49-F238E27FC236}">
                        <a16:creationId xmlns:a16="http://schemas.microsoft.com/office/drawing/2014/main" id="{B35C8025-E79F-4F52-9247-861E6C8E0E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D8EF537A-BDBB-4096-B051-C10D4EA87399}"/>
                    </a:ext>
                  </a:extLst>
                </p:cNvPr>
                <p:cNvGrpSpPr/>
                <p:nvPr/>
              </p:nvGrpSpPr>
              <p:grpSpPr>
                <a:xfrm>
                  <a:off x="4315556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43" name="Graphic 42" descr="Man with solid fill">
                    <a:extLst>
                      <a:ext uri="{FF2B5EF4-FFF2-40B4-BE49-F238E27FC236}">
                        <a16:creationId xmlns:a16="http://schemas.microsoft.com/office/drawing/2014/main" id="{FBB6D5E0-7B80-4AE5-8644-0551995BA1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44" name="Graphic 43" descr="Woman with solid fill">
                    <a:extLst>
                      <a:ext uri="{FF2B5EF4-FFF2-40B4-BE49-F238E27FC236}">
                        <a16:creationId xmlns:a16="http://schemas.microsoft.com/office/drawing/2014/main" id="{227B3C58-6FD9-4C8A-86FE-53A25EF1F6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3A5D19D-5E1A-4647-BA4F-870FE30F2A2A}"/>
                </a:ext>
              </a:extLst>
            </p:cNvPr>
            <p:cNvGrpSpPr/>
            <p:nvPr/>
          </p:nvGrpSpPr>
          <p:grpSpPr>
            <a:xfrm>
              <a:off x="7325392" y="4689576"/>
              <a:ext cx="1601068" cy="381903"/>
              <a:chOff x="2845497" y="1874823"/>
              <a:chExt cx="2106798" cy="381903"/>
            </a:xfrm>
            <a:solidFill>
              <a:schemeClr val="bg1"/>
            </a:solidFill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ECCF1195-D111-49B2-8B4F-3F65CA52EAA0}"/>
                  </a:ext>
                </a:extLst>
              </p:cNvPr>
              <p:cNvGrpSpPr/>
              <p:nvPr/>
            </p:nvGrpSpPr>
            <p:grpSpPr>
              <a:xfrm>
                <a:off x="3321833" y="1874823"/>
                <a:ext cx="674317" cy="379862"/>
                <a:chOff x="2807918" y="1874823"/>
                <a:chExt cx="1371600" cy="914400"/>
              </a:xfrm>
              <a:grpFill/>
            </p:grpSpPr>
            <p:pic>
              <p:nvPicPr>
                <p:cNvPr id="63" name="Graphic 62" descr="Man with solid fill">
                  <a:extLst>
                    <a:ext uri="{FF2B5EF4-FFF2-40B4-BE49-F238E27FC236}">
                      <a16:creationId xmlns:a16="http://schemas.microsoft.com/office/drawing/2014/main" id="{ECEA5A1A-E943-40C6-9A77-E215D524DA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7918" y="18748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4" name="Graphic 63" descr="Woman with solid fill">
                  <a:extLst>
                    <a:ext uri="{FF2B5EF4-FFF2-40B4-BE49-F238E27FC236}">
                      <a16:creationId xmlns:a16="http://schemas.microsoft.com/office/drawing/2014/main" id="{C45B9555-F2D4-485A-8B7F-795F70779E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5118" y="187482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9CD9821-42E8-408C-9059-4888E3F5876B}"/>
                  </a:ext>
                </a:extLst>
              </p:cNvPr>
              <p:cNvGrpSpPr/>
              <p:nvPr/>
            </p:nvGrpSpPr>
            <p:grpSpPr>
              <a:xfrm>
                <a:off x="2845497" y="1874823"/>
                <a:ext cx="2106798" cy="381903"/>
                <a:chOff x="2883075" y="1872782"/>
                <a:chExt cx="2106798" cy="381903"/>
              </a:xfrm>
              <a:grpFill/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CD50B28A-4900-43F2-9AA1-0EE6BCCF2A6A}"/>
                    </a:ext>
                  </a:extLst>
                </p:cNvPr>
                <p:cNvGrpSpPr/>
                <p:nvPr/>
              </p:nvGrpSpPr>
              <p:grpSpPr>
                <a:xfrm>
                  <a:off x="2883075" y="1874823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61" name="Graphic 60" descr="Man with solid fill">
                    <a:extLst>
                      <a:ext uri="{FF2B5EF4-FFF2-40B4-BE49-F238E27FC236}">
                        <a16:creationId xmlns:a16="http://schemas.microsoft.com/office/drawing/2014/main" id="{A4532423-3740-4E23-8A3D-0A85C576B3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62" name="Graphic 61" descr="Woman with solid fill">
                    <a:extLst>
                      <a:ext uri="{FF2B5EF4-FFF2-40B4-BE49-F238E27FC236}">
                        <a16:creationId xmlns:a16="http://schemas.microsoft.com/office/drawing/2014/main" id="{BF0219B8-2B9C-489F-B839-09F33C89F6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4A2283D0-4CA4-4F7F-AC59-9DFCE1A22034}"/>
                    </a:ext>
                  </a:extLst>
                </p:cNvPr>
                <p:cNvGrpSpPr/>
                <p:nvPr/>
              </p:nvGrpSpPr>
              <p:grpSpPr>
                <a:xfrm>
                  <a:off x="3823567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59" name="Graphic 58" descr="Man with solid fill">
                    <a:extLst>
                      <a:ext uri="{FF2B5EF4-FFF2-40B4-BE49-F238E27FC236}">
                        <a16:creationId xmlns:a16="http://schemas.microsoft.com/office/drawing/2014/main" id="{14C39007-8D3A-43E3-B6F9-8A3F3EF96B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60" name="Graphic 59" descr="Woman with solid fill">
                    <a:extLst>
                      <a:ext uri="{FF2B5EF4-FFF2-40B4-BE49-F238E27FC236}">
                        <a16:creationId xmlns:a16="http://schemas.microsoft.com/office/drawing/2014/main" id="{B5E26660-29DE-4CE3-B739-5DEFCFA139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6BA4D95-D924-42B5-A220-51E95E7EB5F1}"/>
                    </a:ext>
                  </a:extLst>
                </p:cNvPr>
                <p:cNvGrpSpPr/>
                <p:nvPr/>
              </p:nvGrpSpPr>
              <p:grpSpPr>
                <a:xfrm>
                  <a:off x="4315556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57" name="Graphic 56" descr="Man with solid fill">
                    <a:extLst>
                      <a:ext uri="{FF2B5EF4-FFF2-40B4-BE49-F238E27FC236}">
                        <a16:creationId xmlns:a16="http://schemas.microsoft.com/office/drawing/2014/main" id="{95FDD081-0416-4706-B62A-1B69F42498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58" name="Graphic 57" descr="Woman with solid fill">
                    <a:extLst>
                      <a:ext uri="{FF2B5EF4-FFF2-40B4-BE49-F238E27FC236}">
                        <a16:creationId xmlns:a16="http://schemas.microsoft.com/office/drawing/2014/main" id="{F451C667-AA9A-4BC5-9360-35122370A5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DACD57B-B880-44EC-837E-718593435829}"/>
              </a:ext>
            </a:extLst>
          </p:cNvPr>
          <p:cNvGrpSpPr/>
          <p:nvPr/>
        </p:nvGrpSpPr>
        <p:grpSpPr>
          <a:xfrm>
            <a:off x="4234640" y="3988026"/>
            <a:ext cx="1601696" cy="1785003"/>
            <a:chOff x="5536438" y="3753836"/>
            <a:chExt cx="1601696" cy="178500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4A42FE5-8C63-4BC0-B0E7-A8765AD1519E}"/>
                </a:ext>
              </a:extLst>
            </p:cNvPr>
            <p:cNvGrpSpPr/>
            <p:nvPr/>
          </p:nvGrpSpPr>
          <p:grpSpPr>
            <a:xfrm>
              <a:off x="5536438" y="5156936"/>
              <a:ext cx="1601068" cy="381903"/>
              <a:chOff x="2845497" y="1874823"/>
              <a:chExt cx="2106798" cy="381903"/>
            </a:xfrm>
            <a:solidFill>
              <a:schemeClr val="bg1"/>
            </a:solidFill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A08694F0-5782-4C56-9B99-9A4E1DEED8AA}"/>
                  </a:ext>
                </a:extLst>
              </p:cNvPr>
              <p:cNvGrpSpPr/>
              <p:nvPr/>
            </p:nvGrpSpPr>
            <p:grpSpPr>
              <a:xfrm>
                <a:off x="3321833" y="1874823"/>
                <a:ext cx="674317" cy="379862"/>
                <a:chOff x="2807918" y="1874823"/>
                <a:chExt cx="1371600" cy="914400"/>
              </a:xfrm>
              <a:grpFill/>
            </p:grpSpPr>
            <p:pic>
              <p:nvPicPr>
                <p:cNvPr id="82" name="Graphic 81" descr="Man with solid fill">
                  <a:extLst>
                    <a:ext uri="{FF2B5EF4-FFF2-40B4-BE49-F238E27FC236}">
                      <a16:creationId xmlns:a16="http://schemas.microsoft.com/office/drawing/2014/main" id="{CA33CF5A-6245-4101-A33D-607294175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7918" y="18748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3" name="Graphic 82" descr="Woman with solid fill">
                  <a:extLst>
                    <a:ext uri="{FF2B5EF4-FFF2-40B4-BE49-F238E27FC236}">
                      <a16:creationId xmlns:a16="http://schemas.microsoft.com/office/drawing/2014/main" id="{DBED116F-66ED-43EB-839B-678BA63B98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5118" y="187482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3E653F0D-57AA-4FA2-868D-A1E20E535FD4}"/>
                  </a:ext>
                </a:extLst>
              </p:cNvPr>
              <p:cNvGrpSpPr/>
              <p:nvPr/>
            </p:nvGrpSpPr>
            <p:grpSpPr>
              <a:xfrm>
                <a:off x="2845497" y="1874823"/>
                <a:ext cx="2106798" cy="381903"/>
                <a:chOff x="2883075" y="1872782"/>
                <a:chExt cx="2106798" cy="381903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A24222FB-A384-4C41-9A65-79D2BC189AFF}"/>
                    </a:ext>
                  </a:extLst>
                </p:cNvPr>
                <p:cNvGrpSpPr/>
                <p:nvPr/>
              </p:nvGrpSpPr>
              <p:grpSpPr>
                <a:xfrm>
                  <a:off x="2883075" y="1874823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80" name="Graphic 79" descr="Man with solid fill">
                    <a:extLst>
                      <a:ext uri="{FF2B5EF4-FFF2-40B4-BE49-F238E27FC236}">
                        <a16:creationId xmlns:a16="http://schemas.microsoft.com/office/drawing/2014/main" id="{372E3275-92AC-4CC5-9CDF-43B44278A7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81" name="Graphic 80" descr="Woman with solid fill">
                    <a:extLst>
                      <a:ext uri="{FF2B5EF4-FFF2-40B4-BE49-F238E27FC236}">
                        <a16:creationId xmlns:a16="http://schemas.microsoft.com/office/drawing/2014/main" id="{E91EAF29-0EAB-44AB-A107-F86EC86C29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7E4C3793-CB0D-4012-A136-546CDF30E14C}"/>
                    </a:ext>
                  </a:extLst>
                </p:cNvPr>
                <p:cNvGrpSpPr/>
                <p:nvPr/>
              </p:nvGrpSpPr>
              <p:grpSpPr>
                <a:xfrm>
                  <a:off x="3823567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78" name="Graphic 77" descr="Man with solid fill">
                    <a:extLst>
                      <a:ext uri="{FF2B5EF4-FFF2-40B4-BE49-F238E27FC236}">
                        <a16:creationId xmlns:a16="http://schemas.microsoft.com/office/drawing/2014/main" id="{D8884EE1-09B6-41C2-A030-1EBED3C8D7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79" name="Graphic 78" descr="Woman with solid fill">
                    <a:extLst>
                      <a:ext uri="{FF2B5EF4-FFF2-40B4-BE49-F238E27FC236}">
                        <a16:creationId xmlns:a16="http://schemas.microsoft.com/office/drawing/2014/main" id="{6D9F127C-8ED4-4D94-AC54-5556B064B8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CEEA75FD-DCC5-46BC-B672-4DDF6692A777}"/>
                    </a:ext>
                  </a:extLst>
                </p:cNvPr>
                <p:cNvGrpSpPr/>
                <p:nvPr/>
              </p:nvGrpSpPr>
              <p:grpSpPr>
                <a:xfrm>
                  <a:off x="4315556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71" name="Graphic 70" descr="Man with solid fill">
                    <a:extLst>
                      <a:ext uri="{FF2B5EF4-FFF2-40B4-BE49-F238E27FC236}">
                        <a16:creationId xmlns:a16="http://schemas.microsoft.com/office/drawing/2014/main" id="{AA4CC020-05F5-404B-90E9-51E3A833DC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77" name="Graphic 76" descr="Woman with solid fill">
                    <a:extLst>
                      <a:ext uri="{FF2B5EF4-FFF2-40B4-BE49-F238E27FC236}">
                        <a16:creationId xmlns:a16="http://schemas.microsoft.com/office/drawing/2014/main" id="{EF2ED29F-6391-4152-84A7-E2EB0C682C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33FC413-7BA5-46D2-BD25-B3DFA68301AD}"/>
                </a:ext>
              </a:extLst>
            </p:cNvPr>
            <p:cNvGrpSpPr/>
            <p:nvPr/>
          </p:nvGrpSpPr>
          <p:grpSpPr>
            <a:xfrm>
              <a:off x="5537066" y="4689576"/>
              <a:ext cx="1601068" cy="381903"/>
              <a:chOff x="2845497" y="1874823"/>
              <a:chExt cx="2106798" cy="381903"/>
            </a:xfrm>
            <a:solidFill>
              <a:schemeClr val="bg1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96AB7E9-8628-465E-BEC2-8741A9EFD8FA}"/>
                  </a:ext>
                </a:extLst>
              </p:cNvPr>
              <p:cNvGrpSpPr/>
              <p:nvPr/>
            </p:nvGrpSpPr>
            <p:grpSpPr>
              <a:xfrm>
                <a:off x="3321833" y="1874823"/>
                <a:ext cx="674317" cy="379862"/>
                <a:chOff x="2807918" y="1874823"/>
                <a:chExt cx="1371600" cy="914400"/>
              </a:xfrm>
              <a:grpFill/>
            </p:grpSpPr>
            <p:pic>
              <p:nvPicPr>
                <p:cNvPr id="96" name="Graphic 95" descr="Man with solid fill">
                  <a:extLst>
                    <a:ext uri="{FF2B5EF4-FFF2-40B4-BE49-F238E27FC236}">
                      <a16:creationId xmlns:a16="http://schemas.microsoft.com/office/drawing/2014/main" id="{989DB812-C60E-4630-B5FA-10B6082FF3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7918" y="18748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7" name="Graphic 96" descr="Woman with solid fill">
                  <a:extLst>
                    <a:ext uri="{FF2B5EF4-FFF2-40B4-BE49-F238E27FC236}">
                      <a16:creationId xmlns:a16="http://schemas.microsoft.com/office/drawing/2014/main" id="{EBD86C0C-9589-4FD0-892A-C95E301EFE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5118" y="187482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A7EC0947-5880-4C31-9984-936705153694}"/>
                  </a:ext>
                </a:extLst>
              </p:cNvPr>
              <p:cNvGrpSpPr/>
              <p:nvPr/>
            </p:nvGrpSpPr>
            <p:grpSpPr>
              <a:xfrm>
                <a:off x="2845497" y="1874823"/>
                <a:ext cx="2106798" cy="381903"/>
                <a:chOff x="2883075" y="1872782"/>
                <a:chExt cx="2106798" cy="381903"/>
              </a:xfrm>
              <a:grpFill/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6E673E7B-8647-4A97-8B67-C07F421B8093}"/>
                    </a:ext>
                  </a:extLst>
                </p:cNvPr>
                <p:cNvGrpSpPr/>
                <p:nvPr/>
              </p:nvGrpSpPr>
              <p:grpSpPr>
                <a:xfrm>
                  <a:off x="2883075" y="1874823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94" name="Graphic 93" descr="Man with solid fill">
                    <a:extLst>
                      <a:ext uri="{FF2B5EF4-FFF2-40B4-BE49-F238E27FC236}">
                        <a16:creationId xmlns:a16="http://schemas.microsoft.com/office/drawing/2014/main" id="{4EF1C7B0-CADB-4FFB-BDF5-7200B2CEE0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95" name="Graphic 94" descr="Woman with solid fill">
                    <a:extLst>
                      <a:ext uri="{FF2B5EF4-FFF2-40B4-BE49-F238E27FC236}">
                        <a16:creationId xmlns:a16="http://schemas.microsoft.com/office/drawing/2014/main" id="{EA46B7FA-949C-44B5-AC0E-9B1AAEA448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48673DC3-43D6-45F4-8B51-95ABBB695D78}"/>
                    </a:ext>
                  </a:extLst>
                </p:cNvPr>
                <p:cNvGrpSpPr/>
                <p:nvPr/>
              </p:nvGrpSpPr>
              <p:grpSpPr>
                <a:xfrm>
                  <a:off x="3823567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92" name="Graphic 91" descr="Man with solid fill">
                    <a:extLst>
                      <a:ext uri="{FF2B5EF4-FFF2-40B4-BE49-F238E27FC236}">
                        <a16:creationId xmlns:a16="http://schemas.microsoft.com/office/drawing/2014/main" id="{3EF69677-F939-48A7-AF23-2BDB48B4AA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93" name="Graphic 92" descr="Woman with solid fill">
                    <a:extLst>
                      <a:ext uri="{FF2B5EF4-FFF2-40B4-BE49-F238E27FC236}">
                        <a16:creationId xmlns:a16="http://schemas.microsoft.com/office/drawing/2014/main" id="{0B17C335-E156-413B-A1F8-4E557AB8A4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145C959D-5E5A-4216-8F67-44E13D1E9043}"/>
                    </a:ext>
                  </a:extLst>
                </p:cNvPr>
                <p:cNvGrpSpPr/>
                <p:nvPr/>
              </p:nvGrpSpPr>
              <p:grpSpPr>
                <a:xfrm>
                  <a:off x="4315556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90" name="Graphic 89" descr="Man with solid fill">
                    <a:extLst>
                      <a:ext uri="{FF2B5EF4-FFF2-40B4-BE49-F238E27FC236}">
                        <a16:creationId xmlns:a16="http://schemas.microsoft.com/office/drawing/2014/main" id="{C6DBF7FE-033E-41A1-80F5-CA66AD6283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91" name="Graphic 90" descr="Woman with solid fill">
                    <a:extLst>
                      <a:ext uri="{FF2B5EF4-FFF2-40B4-BE49-F238E27FC236}">
                        <a16:creationId xmlns:a16="http://schemas.microsoft.com/office/drawing/2014/main" id="{21254F06-1B20-47E3-80CD-7E94B7900B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371B034-D86C-46B3-AC2B-A2117B694C3E}"/>
                </a:ext>
              </a:extLst>
            </p:cNvPr>
            <p:cNvGrpSpPr/>
            <p:nvPr/>
          </p:nvGrpSpPr>
          <p:grpSpPr>
            <a:xfrm>
              <a:off x="5536438" y="4221196"/>
              <a:ext cx="1601068" cy="381903"/>
              <a:chOff x="2845497" y="1874823"/>
              <a:chExt cx="2106798" cy="381903"/>
            </a:xfrm>
            <a:solidFill>
              <a:schemeClr val="bg1"/>
            </a:solidFill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2EB9A7C8-4C57-4A4A-8E09-1857011F6696}"/>
                  </a:ext>
                </a:extLst>
              </p:cNvPr>
              <p:cNvGrpSpPr/>
              <p:nvPr/>
            </p:nvGrpSpPr>
            <p:grpSpPr>
              <a:xfrm>
                <a:off x="3321833" y="1874823"/>
                <a:ext cx="674317" cy="379862"/>
                <a:chOff x="2807918" y="1874823"/>
                <a:chExt cx="1371600" cy="914400"/>
              </a:xfrm>
              <a:grpFill/>
            </p:grpSpPr>
            <p:pic>
              <p:nvPicPr>
                <p:cNvPr id="110" name="Graphic 109" descr="Man with solid fill">
                  <a:extLst>
                    <a:ext uri="{FF2B5EF4-FFF2-40B4-BE49-F238E27FC236}">
                      <a16:creationId xmlns:a16="http://schemas.microsoft.com/office/drawing/2014/main" id="{50E0905D-A0AD-4608-9296-0A38C6E76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7918" y="18748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11" name="Graphic 110" descr="Woman with solid fill">
                  <a:extLst>
                    <a:ext uri="{FF2B5EF4-FFF2-40B4-BE49-F238E27FC236}">
                      <a16:creationId xmlns:a16="http://schemas.microsoft.com/office/drawing/2014/main" id="{6D47D81C-A63D-46F4-9387-EB963E2704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5118" y="187482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33ADAE2E-DABB-4FB8-8368-779ACD39ACB3}"/>
                  </a:ext>
                </a:extLst>
              </p:cNvPr>
              <p:cNvGrpSpPr/>
              <p:nvPr/>
            </p:nvGrpSpPr>
            <p:grpSpPr>
              <a:xfrm>
                <a:off x="2845497" y="1874823"/>
                <a:ext cx="2106798" cy="381903"/>
                <a:chOff x="2883075" y="1872782"/>
                <a:chExt cx="2106798" cy="381903"/>
              </a:xfrm>
              <a:grpFill/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AE306927-ACDB-4041-AFCE-7A420D2C9216}"/>
                    </a:ext>
                  </a:extLst>
                </p:cNvPr>
                <p:cNvGrpSpPr/>
                <p:nvPr/>
              </p:nvGrpSpPr>
              <p:grpSpPr>
                <a:xfrm>
                  <a:off x="2883075" y="1874823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08" name="Graphic 107" descr="Man with solid fill">
                    <a:extLst>
                      <a:ext uri="{FF2B5EF4-FFF2-40B4-BE49-F238E27FC236}">
                        <a16:creationId xmlns:a16="http://schemas.microsoft.com/office/drawing/2014/main" id="{EFD040EE-CAB0-4F0A-8680-9CCFE81526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09" name="Graphic 108" descr="Woman with solid fill">
                    <a:extLst>
                      <a:ext uri="{FF2B5EF4-FFF2-40B4-BE49-F238E27FC236}">
                        <a16:creationId xmlns:a16="http://schemas.microsoft.com/office/drawing/2014/main" id="{B607E6A5-56BF-4498-9FF4-577B5CD05A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AEA0ABAF-C9F7-4EB3-9D77-59A7009DE29B}"/>
                    </a:ext>
                  </a:extLst>
                </p:cNvPr>
                <p:cNvGrpSpPr/>
                <p:nvPr/>
              </p:nvGrpSpPr>
              <p:grpSpPr>
                <a:xfrm>
                  <a:off x="3823567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06" name="Graphic 105" descr="Man with solid fill">
                    <a:extLst>
                      <a:ext uri="{FF2B5EF4-FFF2-40B4-BE49-F238E27FC236}">
                        <a16:creationId xmlns:a16="http://schemas.microsoft.com/office/drawing/2014/main" id="{CDA38652-2FD0-47D6-90F0-87564ED1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07" name="Graphic 106" descr="Woman with solid fill">
                    <a:extLst>
                      <a:ext uri="{FF2B5EF4-FFF2-40B4-BE49-F238E27FC236}">
                        <a16:creationId xmlns:a16="http://schemas.microsoft.com/office/drawing/2014/main" id="{FC9273A6-6593-4FE6-96D8-316776AF7C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9C57B7F2-9354-41AA-8258-C8FE4DB8B399}"/>
                    </a:ext>
                  </a:extLst>
                </p:cNvPr>
                <p:cNvGrpSpPr/>
                <p:nvPr/>
              </p:nvGrpSpPr>
              <p:grpSpPr>
                <a:xfrm>
                  <a:off x="4315556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04" name="Graphic 103" descr="Man with solid fill">
                    <a:extLst>
                      <a:ext uri="{FF2B5EF4-FFF2-40B4-BE49-F238E27FC236}">
                        <a16:creationId xmlns:a16="http://schemas.microsoft.com/office/drawing/2014/main" id="{AF05A89B-E5D7-4DE1-B251-40643AEA99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05" name="Graphic 104" descr="Woman with solid fill">
                    <a:extLst>
                      <a:ext uri="{FF2B5EF4-FFF2-40B4-BE49-F238E27FC236}">
                        <a16:creationId xmlns:a16="http://schemas.microsoft.com/office/drawing/2014/main" id="{5AA15516-5A35-4C8D-BE75-2E4409B1F2F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89597D0-9D7B-4C53-9A71-6A21CF3DE86B}"/>
                </a:ext>
              </a:extLst>
            </p:cNvPr>
            <p:cNvGrpSpPr/>
            <p:nvPr/>
          </p:nvGrpSpPr>
          <p:grpSpPr>
            <a:xfrm>
              <a:off x="5537066" y="3753836"/>
              <a:ext cx="1601068" cy="381903"/>
              <a:chOff x="2845497" y="1874823"/>
              <a:chExt cx="2106798" cy="381903"/>
            </a:xfrm>
            <a:solidFill>
              <a:schemeClr val="bg1"/>
            </a:solidFill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C6291E8C-6D32-4C57-BCF2-BEDCF978460C}"/>
                  </a:ext>
                </a:extLst>
              </p:cNvPr>
              <p:cNvGrpSpPr/>
              <p:nvPr/>
            </p:nvGrpSpPr>
            <p:grpSpPr>
              <a:xfrm>
                <a:off x="3321833" y="1874823"/>
                <a:ext cx="674317" cy="379862"/>
                <a:chOff x="2807918" y="1874823"/>
                <a:chExt cx="1371600" cy="914400"/>
              </a:xfrm>
              <a:grpFill/>
            </p:grpSpPr>
            <p:pic>
              <p:nvPicPr>
                <p:cNvPr id="124" name="Graphic 123" descr="Man with solid fill">
                  <a:extLst>
                    <a:ext uri="{FF2B5EF4-FFF2-40B4-BE49-F238E27FC236}">
                      <a16:creationId xmlns:a16="http://schemas.microsoft.com/office/drawing/2014/main" id="{B2DD7601-5B63-4F9E-ABAB-8EFEA7E601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7918" y="18748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5" name="Graphic 124" descr="Woman with solid fill">
                  <a:extLst>
                    <a:ext uri="{FF2B5EF4-FFF2-40B4-BE49-F238E27FC236}">
                      <a16:creationId xmlns:a16="http://schemas.microsoft.com/office/drawing/2014/main" id="{D4364EF6-0138-46AE-809B-5E3EEA4EA4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5118" y="187482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527284EE-EE3C-4D29-9647-1A5D32484E90}"/>
                  </a:ext>
                </a:extLst>
              </p:cNvPr>
              <p:cNvGrpSpPr/>
              <p:nvPr/>
            </p:nvGrpSpPr>
            <p:grpSpPr>
              <a:xfrm>
                <a:off x="2845497" y="1874823"/>
                <a:ext cx="2106798" cy="381903"/>
                <a:chOff x="2883075" y="1872782"/>
                <a:chExt cx="2106798" cy="381903"/>
              </a:xfrm>
              <a:grpFill/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8D231265-A8E2-4309-B50B-081D8163E4EF}"/>
                    </a:ext>
                  </a:extLst>
                </p:cNvPr>
                <p:cNvGrpSpPr/>
                <p:nvPr/>
              </p:nvGrpSpPr>
              <p:grpSpPr>
                <a:xfrm>
                  <a:off x="2883075" y="1874823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22" name="Graphic 121" descr="Man with solid fill">
                    <a:extLst>
                      <a:ext uri="{FF2B5EF4-FFF2-40B4-BE49-F238E27FC236}">
                        <a16:creationId xmlns:a16="http://schemas.microsoft.com/office/drawing/2014/main" id="{D2636BD2-DDA8-4D73-9A1A-0F0E95D92C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23" name="Graphic 122" descr="Woman with solid fill">
                    <a:extLst>
                      <a:ext uri="{FF2B5EF4-FFF2-40B4-BE49-F238E27FC236}">
                        <a16:creationId xmlns:a16="http://schemas.microsoft.com/office/drawing/2014/main" id="{DC891421-6716-4C29-ADE8-B704853B0D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5A4DEE89-28A6-4D22-BB17-05A2A144B87B}"/>
                    </a:ext>
                  </a:extLst>
                </p:cNvPr>
                <p:cNvGrpSpPr/>
                <p:nvPr/>
              </p:nvGrpSpPr>
              <p:grpSpPr>
                <a:xfrm>
                  <a:off x="3823567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20" name="Graphic 119" descr="Man with solid fill">
                    <a:extLst>
                      <a:ext uri="{FF2B5EF4-FFF2-40B4-BE49-F238E27FC236}">
                        <a16:creationId xmlns:a16="http://schemas.microsoft.com/office/drawing/2014/main" id="{E024732B-5B33-4144-A182-3EFBB85825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21" name="Graphic 120" descr="Woman with solid fill">
                    <a:extLst>
                      <a:ext uri="{FF2B5EF4-FFF2-40B4-BE49-F238E27FC236}">
                        <a16:creationId xmlns:a16="http://schemas.microsoft.com/office/drawing/2014/main" id="{1D0C29D4-0B40-4978-B315-641F5D5E83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B79A41B0-A2D5-420F-AEAF-43C23E1D8C04}"/>
                    </a:ext>
                  </a:extLst>
                </p:cNvPr>
                <p:cNvGrpSpPr/>
                <p:nvPr/>
              </p:nvGrpSpPr>
              <p:grpSpPr>
                <a:xfrm>
                  <a:off x="4315556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18" name="Graphic 117" descr="Man with solid fill">
                    <a:extLst>
                      <a:ext uri="{FF2B5EF4-FFF2-40B4-BE49-F238E27FC236}">
                        <a16:creationId xmlns:a16="http://schemas.microsoft.com/office/drawing/2014/main" id="{0D61B98B-6D73-42E1-BAF5-320394508C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19" name="Graphic 118" descr="Woman with solid fill">
                    <a:extLst>
                      <a:ext uri="{FF2B5EF4-FFF2-40B4-BE49-F238E27FC236}">
                        <a16:creationId xmlns:a16="http://schemas.microsoft.com/office/drawing/2014/main" id="{C9157E6C-EE04-44EE-BBA8-59FDE474A3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090CB00-BE47-4B2D-B752-8717A3095633}"/>
              </a:ext>
            </a:extLst>
          </p:cNvPr>
          <p:cNvGrpSpPr/>
          <p:nvPr/>
        </p:nvGrpSpPr>
        <p:grpSpPr>
          <a:xfrm>
            <a:off x="2082897" y="2114505"/>
            <a:ext cx="1601696" cy="3658524"/>
            <a:chOff x="3777990" y="1878274"/>
            <a:chExt cx="1601696" cy="3658524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C4EE408C-91CA-4EC7-91CA-9621D6CE5AD4}"/>
                </a:ext>
              </a:extLst>
            </p:cNvPr>
            <p:cNvGrpSpPr/>
            <p:nvPr/>
          </p:nvGrpSpPr>
          <p:grpSpPr>
            <a:xfrm>
              <a:off x="3777990" y="5154895"/>
              <a:ext cx="1601068" cy="381903"/>
              <a:chOff x="2845497" y="1874823"/>
              <a:chExt cx="2106798" cy="381903"/>
            </a:xfrm>
            <a:solidFill>
              <a:schemeClr val="bg1"/>
            </a:solidFill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8BC74F26-E482-4982-AF51-3939D1697B9F}"/>
                  </a:ext>
                </a:extLst>
              </p:cNvPr>
              <p:cNvGrpSpPr/>
              <p:nvPr/>
            </p:nvGrpSpPr>
            <p:grpSpPr>
              <a:xfrm>
                <a:off x="3321833" y="1874823"/>
                <a:ext cx="674317" cy="379862"/>
                <a:chOff x="2807918" y="1874823"/>
                <a:chExt cx="1371600" cy="914400"/>
              </a:xfrm>
              <a:grpFill/>
            </p:grpSpPr>
            <p:pic>
              <p:nvPicPr>
                <p:cNvPr id="138" name="Graphic 137" descr="Man with solid fill">
                  <a:extLst>
                    <a:ext uri="{FF2B5EF4-FFF2-40B4-BE49-F238E27FC236}">
                      <a16:creationId xmlns:a16="http://schemas.microsoft.com/office/drawing/2014/main" id="{9E5100F6-3952-4B5D-8BDE-FC9C2EA826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7918" y="18748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39" name="Graphic 138" descr="Woman with solid fill">
                  <a:extLst>
                    <a:ext uri="{FF2B5EF4-FFF2-40B4-BE49-F238E27FC236}">
                      <a16:creationId xmlns:a16="http://schemas.microsoft.com/office/drawing/2014/main" id="{5DB5E8A3-056B-4615-9984-5BC4B4E6AE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5118" y="187482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AD162A76-5217-4A83-B25C-9265A4759089}"/>
                  </a:ext>
                </a:extLst>
              </p:cNvPr>
              <p:cNvGrpSpPr/>
              <p:nvPr/>
            </p:nvGrpSpPr>
            <p:grpSpPr>
              <a:xfrm>
                <a:off x="2845497" y="1874823"/>
                <a:ext cx="2106798" cy="381903"/>
                <a:chOff x="2883075" y="1872782"/>
                <a:chExt cx="2106798" cy="381903"/>
              </a:xfrm>
              <a:grpFill/>
            </p:grpSpPr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062D9908-E477-4C13-B612-41501AA9D97F}"/>
                    </a:ext>
                  </a:extLst>
                </p:cNvPr>
                <p:cNvGrpSpPr/>
                <p:nvPr/>
              </p:nvGrpSpPr>
              <p:grpSpPr>
                <a:xfrm>
                  <a:off x="2883075" y="1874823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36" name="Graphic 135" descr="Man with solid fill">
                    <a:extLst>
                      <a:ext uri="{FF2B5EF4-FFF2-40B4-BE49-F238E27FC236}">
                        <a16:creationId xmlns:a16="http://schemas.microsoft.com/office/drawing/2014/main" id="{C3F8307B-155B-476A-8FFE-BB6E90A2FD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37" name="Graphic 136" descr="Woman with solid fill">
                    <a:extLst>
                      <a:ext uri="{FF2B5EF4-FFF2-40B4-BE49-F238E27FC236}">
                        <a16:creationId xmlns:a16="http://schemas.microsoft.com/office/drawing/2014/main" id="{6FC44277-9F7D-443C-8D62-CEE4856717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043862B1-E6D2-4195-BE1C-0DCFC8D06074}"/>
                    </a:ext>
                  </a:extLst>
                </p:cNvPr>
                <p:cNvGrpSpPr/>
                <p:nvPr/>
              </p:nvGrpSpPr>
              <p:grpSpPr>
                <a:xfrm>
                  <a:off x="3823567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34" name="Graphic 133" descr="Man with solid fill">
                    <a:extLst>
                      <a:ext uri="{FF2B5EF4-FFF2-40B4-BE49-F238E27FC236}">
                        <a16:creationId xmlns:a16="http://schemas.microsoft.com/office/drawing/2014/main" id="{DF36ACC6-B86D-45AE-8A0C-3ACB8E5AE7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35" name="Graphic 134" descr="Woman with solid fill">
                    <a:extLst>
                      <a:ext uri="{FF2B5EF4-FFF2-40B4-BE49-F238E27FC236}">
                        <a16:creationId xmlns:a16="http://schemas.microsoft.com/office/drawing/2014/main" id="{60A44C27-A940-4420-978D-6FEE3CDB92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D3A34A5F-0686-4C29-B2E1-E7E217D43BBF}"/>
                    </a:ext>
                  </a:extLst>
                </p:cNvPr>
                <p:cNvGrpSpPr/>
                <p:nvPr/>
              </p:nvGrpSpPr>
              <p:grpSpPr>
                <a:xfrm>
                  <a:off x="4315556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32" name="Graphic 131" descr="Man with solid fill">
                    <a:extLst>
                      <a:ext uri="{FF2B5EF4-FFF2-40B4-BE49-F238E27FC236}">
                        <a16:creationId xmlns:a16="http://schemas.microsoft.com/office/drawing/2014/main" id="{C8A9B35E-BFB6-4888-A43F-2BC8CADB2D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33" name="Graphic 132" descr="Woman with solid fill">
                    <a:extLst>
                      <a:ext uri="{FF2B5EF4-FFF2-40B4-BE49-F238E27FC236}">
                        <a16:creationId xmlns:a16="http://schemas.microsoft.com/office/drawing/2014/main" id="{4630AF80-7449-488F-9783-D4A6FEFA5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336347B0-D14B-4AD5-AE73-5854B092A20E}"/>
                </a:ext>
              </a:extLst>
            </p:cNvPr>
            <p:cNvGrpSpPr/>
            <p:nvPr/>
          </p:nvGrpSpPr>
          <p:grpSpPr>
            <a:xfrm>
              <a:off x="3778618" y="4687535"/>
              <a:ext cx="1601068" cy="381903"/>
              <a:chOff x="2845497" y="1874823"/>
              <a:chExt cx="2106798" cy="381903"/>
            </a:xfrm>
            <a:solidFill>
              <a:schemeClr val="bg1"/>
            </a:solidFill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C5A16BD0-A44B-4A41-B952-86446084D529}"/>
                  </a:ext>
                </a:extLst>
              </p:cNvPr>
              <p:cNvGrpSpPr/>
              <p:nvPr/>
            </p:nvGrpSpPr>
            <p:grpSpPr>
              <a:xfrm>
                <a:off x="3321833" y="1874823"/>
                <a:ext cx="674317" cy="379862"/>
                <a:chOff x="2807918" y="1874823"/>
                <a:chExt cx="1371600" cy="914400"/>
              </a:xfrm>
              <a:grpFill/>
            </p:grpSpPr>
            <p:pic>
              <p:nvPicPr>
                <p:cNvPr id="152" name="Graphic 151" descr="Man with solid fill">
                  <a:extLst>
                    <a:ext uri="{FF2B5EF4-FFF2-40B4-BE49-F238E27FC236}">
                      <a16:creationId xmlns:a16="http://schemas.microsoft.com/office/drawing/2014/main" id="{4ABC1091-794F-40A7-A2A4-6840D5D255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7918" y="18748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53" name="Graphic 152" descr="Woman with solid fill">
                  <a:extLst>
                    <a:ext uri="{FF2B5EF4-FFF2-40B4-BE49-F238E27FC236}">
                      <a16:creationId xmlns:a16="http://schemas.microsoft.com/office/drawing/2014/main" id="{07B1A6D9-7383-4FC0-8F2F-37756D02FF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5118" y="187482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036AF2A2-67A7-4F63-95F1-32E8D2BC8DB1}"/>
                  </a:ext>
                </a:extLst>
              </p:cNvPr>
              <p:cNvGrpSpPr/>
              <p:nvPr/>
            </p:nvGrpSpPr>
            <p:grpSpPr>
              <a:xfrm>
                <a:off x="2845497" y="1874823"/>
                <a:ext cx="2106798" cy="381903"/>
                <a:chOff x="2883075" y="1872782"/>
                <a:chExt cx="2106798" cy="381903"/>
              </a:xfrm>
              <a:grpFill/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302A3786-B2AB-4436-82B1-9E5938BEBE99}"/>
                    </a:ext>
                  </a:extLst>
                </p:cNvPr>
                <p:cNvGrpSpPr/>
                <p:nvPr/>
              </p:nvGrpSpPr>
              <p:grpSpPr>
                <a:xfrm>
                  <a:off x="2883075" y="1874823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50" name="Graphic 149" descr="Man with solid fill">
                    <a:extLst>
                      <a:ext uri="{FF2B5EF4-FFF2-40B4-BE49-F238E27FC236}">
                        <a16:creationId xmlns:a16="http://schemas.microsoft.com/office/drawing/2014/main" id="{E83DD249-AA6F-467F-90B6-4D9A84E92E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51" name="Graphic 150" descr="Woman with solid fill">
                    <a:extLst>
                      <a:ext uri="{FF2B5EF4-FFF2-40B4-BE49-F238E27FC236}">
                        <a16:creationId xmlns:a16="http://schemas.microsoft.com/office/drawing/2014/main" id="{CCF9D968-0051-43CA-8E1F-DD3702DC1F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23E7FF7D-B2A4-4E26-A515-A1474C32992F}"/>
                    </a:ext>
                  </a:extLst>
                </p:cNvPr>
                <p:cNvGrpSpPr/>
                <p:nvPr/>
              </p:nvGrpSpPr>
              <p:grpSpPr>
                <a:xfrm>
                  <a:off x="3823567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48" name="Graphic 147" descr="Man with solid fill">
                    <a:extLst>
                      <a:ext uri="{FF2B5EF4-FFF2-40B4-BE49-F238E27FC236}">
                        <a16:creationId xmlns:a16="http://schemas.microsoft.com/office/drawing/2014/main" id="{3601D132-A588-4C6B-A49C-9BE713065AF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49" name="Graphic 148" descr="Woman with solid fill">
                    <a:extLst>
                      <a:ext uri="{FF2B5EF4-FFF2-40B4-BE49-F238E27FC236}">
                        <a16:creationId xmlns:a16="http://schemas.microsoft.com/office/drawing/2014/main" id="{A9BAE3B8-D3CC-4F7A-B98A-5956EAA9DC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F0CEDA37-AFA9-4E74-B947-3BAEF48CE2A7}"/>
                    </a:ext>
                  </a:extLst>
                </p:cNvPr>
                <p:cNvGrpSpPr/>
                <p:nvPr/>
              </p:nvGrpSpPr>
              <p:grpSpPr>
                <a:xfrm>
                  <a:off x="4315556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46" name="Graphic 145" descr="Man with solid fill">
                    <a:extLst>
                      <a:ext uri="{FF2B5EF4-FFF2-40B4-BE49-F238E27FC236}">
                        <a16:creationId xmlns:a16="http://schemas.microsoft.com/office/drawing/2014/main" id="{E2CF356F-4B2A-44F5-99BF-3A61BEF4B9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47" name="Graphic 146" descr="Woman with solid fill">
                    <a:extLst>
                      <a:ext uri="{FF2B5EF4-FFF2-40B4-BE49-F238E27FC236}">
                        <a16:creationId xmlns:a16="http://schemas.microsoft.com/office/drawing/2014/main" id="{7552D6BF-278B-41C0-AF9D-9A465631BF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2AB62E43-4240-46A7-A667-69769D5D0419}"/>
                </a:ext>
              </a:extLst>
            </p:cNvPr>
            <p:cNvGrpSpPr/>
            <p:nvPr/>
          </p:nvGrpSpPr>
          <p:grpSpPr>
            <a:xfrm>
              <a:off x="3777990" y="4219155"/>
              <a:ext cx="1601068" cy="381903"/>
              <a:chOff x="2845497" y="1874823"/>
              <a:chExt cx="2106798" cy="381903"/>
            </a:xfrm>
            <a:solidFill>
              <a:schemeClr val="bg1"/>
            </a:solidFill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1DFF9E70-5843-49E4-9C9A-F92CC725142C}"/>
                  </a:ext>
                </a:extLst>
              </p:cNvPr>
              <p:cNvGrpSpPr/>
              <p:nvPr/>
            </p:nvGrpSpPr>
            <p:grpSpPr>
              <a:xfrm>
                <a:off x="3321833" y="1874823"/>
                <a:ext cx="674317" cy="379862"/>
                <a:chOff x="2807918" y="1874823"/>
                <a:chExt cx="1371600" cy="914400"/>
              </a:xfrm>
              <a:grpFill/>
            </p:grpSpPr>
            <p:pic>
              <p:nvPicPr>
                <p:cNvPr id="166" name="Graphic 165" descr="Man with solid fill">
                  <a:extLst>
                    <a:ext uri="{FF2B5EF4-FFF2-40B4-BE49-F238E27FC236}">
                      <a16:creationId xmlns:a16="http://schemas.microsoft.com/office/drawing/2014/main" id="{DE9E9A07-6CEB-4ED9-90D9-5C1402890B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7918" y="18748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7" name="Graphic 166" descr="Woman with solid fill">
                  <a:extLst>
                    <a:ext uri="{FF2B5EF4-FFF2-40B4-BE49-F238E27FC236}">
                      <a16:creationId xmlns:a16="http://schemas.microsoft.com/office/drawing/2014/main" id="{24840F8E-BBDD-4847-BA3C-9810125331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5118" y="187482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BB690053-2D63-496E-82D2-1C4179C3D39C}"/>
                  </a:ext>
                </a:extLst>
              </p:cNvPr>
              <p:cNvGrpSpPr/>
              <p:nvPr/>
            </p:nvGrpSpPr>
            <p:grpSpPr>
              <a:xfrm>
                <a:off x="2845497" y="1874823"/>
                <a:ext cx="2106798" cy="381903"/>
                <a:chOff x="2883075" y="1872782"/>
                <a:chExt cx="2106798" cy="381903"/>
              </a:xfrm>
              <a:grpFill/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C7F0480E-31AD-4A03-A61E-AA5657956080}"/>
                    </a:ext>
                  </a:extLst>
                </p:cNvPr>
                <p:cNvGrpSpPr/>
                <p:nvPr/>
              </p:nvGrpSpPr>
              <p:grpSpPr>
                <a:xfrm>
                  <a:off x="2883075" y="1874823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64" name="Graphic 163" descr="Man with solid fill">
                    <a:extLst>
                      <a:ext uri="{FF2B5EF4-FFF2-40B4-BE49-F238E27FC236}">
                        <a16:creationId xmlns:a16="http://schemas.microsoft.com/office/drawing/2014/main" id="{A27F6014-455F-4A1E-8799-8C26EC38F1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65" name="Graphic 164" descr="Woman with solid fill">
                    <a:extLst>
                      <a:ext uri="{FF2B5EF4-FFF2-40B4-BE49-F238E27FC236}">
                        <a16:creationId xmlns:a16="http://schemas.microsoft.com/office/drawing/2014/main" id="{025A46EE-D2F8-4F03-B32B-D166930D2B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6982DE6-14F5-40E8-9A34-CE38EA66E61E}"/>
                    </a:ext>
                  </a:extLst>
                </p:cNvPr>
                <p:cNvGrpSpPr/>
                <p:nvPr/>
              </p:nvGrpSpPr>
              <p:grpSpPr>
                <a:xfrm>
                  <a:off x="3823567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62" name="Graphic 161" descr="Man with solid fill">
                    <a:extLst>
                      <a:ext uri="{FF2B5EF4-FFF2-40B4-BE49-F238E27FC236}">
                        <a16:creationId xmlns:a16="http://schemas.microsoft.com/office/drawing/2014/main" id="{B18AA4D7-0D8F-4F4B-ACDE-6DFA7D4436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63" name="Graphic 162" descr="Woman with solid fill">
                    <a:extLst>
                      <a:ext uri="{FF2B5EF4-FFF2-40B4-BE49-F238E27FC236}">
                        <a16:creationId xmlns:a16="http://schemas.microsoft.com/office/drawing/2014/main" id="{D418838C-83FA-4882-95B2-B98FA16120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808E3E4C-73B3-4F21-9E34-44E2CB4F53A0}"/>
                    </a:ext>
                  </a:extLst>
                </p:cNvPr>
                <p:cNvGrpSpPr/>
                <p:nvPr/>
              </p:nvGrpSpPr>
              <p:grpSpPr>
                <a:xfrm>
                  <a:off x="4315556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60" name="Graphic 159" descr="Man with solid fill">
                    <a:extLst>
                      <a:ext uri="{FF2B5EF4-FFF2-40B4-BE49-F238E27FC236}">
                        <a16:creationId xmlns:a16="http://schemas.microsoft.com/office/drawing/2014/main" id="{6A6F09EB-55A9-4F61-8D40-81BAEA14C6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61" name="Graphic 160" descr="Woman with solid fill">
                    <a:extLst>
                      <a:ext uri="{FF2B5EF4-FFF2-40B4-BE49-F238E27FC236}">
                        <a16:creationId xmlns:a16="http://schemas.microsoft.com/office/drawing/2014/main" id="{85D64BAD-97E8-4B06-BB61-8835BF1ED4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5D8248FA-9B0F-42B5-A190-AAFB6682C1FB}"/>
                </a:ext>
              </a:extLst>
            </p:cNvPr>
            <p:cNvGrpSpPr/>
            <p:nvPr/>
          </p:nvGrpSpPr>
          <p:grpSpPr>
            <a:xfrm>
              <a:off x="3778618" y="3751795"/>
              <a:ext cx="1601068" cy="381903"/>
              <a:chOff x="2845497" y="1874823"/>
              <a:chExt cx="2106798" cy="381903"/>
            </a:xfrm>
            <a:solidFill>
              <a:schemeClr val="bg1"/>
            </a:solidFill>
          </p:grpSpPr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E013ADFF-B825-4BD5-9909-F16A2E9A8E4A}"/>
                  </a:ext>
                </a:extLst>
              </p:cNvPr>
              <p:cNvGrpSpPr/>
              <p:nvPr/>
            </p:nvGrpSpPr>
            <p:grpSpPr>
              <a:xfrm>
                <a:off x="3321833" y="1874823"/>
                <a:ext cx="674317" cy="379862"/>
                <a:chOff x="2807918" y="1874823"/>
                <a:chExt cx="1371600" cy="914400"/>
              </a:xfrm>
              <a:grpFill/>
            </p:grpSpPr>
            <p:pic>
              <p:nvPicPr>
                <p:cNvPr id="180" name="Graphic 179" descr="Man with solid fill">
                  <a:extLst>
                    <a:ext uri="{FF2B5EF4-FFF2-40B4-BE49-F238E27FC236}">
                      <a16:creationId xmlns:a16="http://schemas.microsoft.com/office/drawing/2014/main" id="{A2626B72-0AB4-4252-8BEC-2BCBB5A157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7918" y="18748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1" name="Graphic 180" descr="Woman with solid fill">
                  <a:extLst>
                    <a:ext uri="{FF2B5EF4-FFF2-40B4-BE49-F238E27FC236}">
                      <a16:creationId xmlns:a16="http://schemas.microsoft.com/office/drawing/2014/main" id="{F4C50048-473F-496A-88BA-747A017744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5118" y="187482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31CF0FFF-A697-41C5-9934-6B23BF33B8CA}"/>
                  </a:ext>
                </a:extLst>
              </p:cNvPr>
              <p:cNvGrpSpPr/>
              <p:nvPr/>
            </p:nvGrpSpPr>
            <p:grpSpPr>
              <a:xfrm>
                <a:off x="2845497" y="1874823"/>
                <a:ext cx="2106798" cy="381903"/>
                <a:chOff x="2883075" y="1872782"/>
                <a:chExt cx="2106798" cy="381903"/>
              </a:xfrm>
              <a:grpFill/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0390390C-2EF9-495C-A547-85AE4CDFE40A}"/>
                    </a:ext>
                  </a:extLst>
                </p:cNvPr>
                <p:cNvGrpSpPr/>
                <p:nvPr/>
              </p:nvGrpSpPr>
              <p:grpSpPr>
                <a:xfrm>
                  <a:off x="2883075" y="1874823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78" name="Graphic 177" descr="Man with solid fill">
                    <a:extLst>
                      <a:ext uri="{FF2B5EF4-FFF2-40B4-BE49-F238E27FC236}">
                        <a16:creationId xmlns:a16="http://schemas.microsoft.com/office/drawing/2014/main" id="{E0262E39-EA23-4E4D-8924-A1D3FF72B9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79" name="Graphic 178" descr="Woman with solid fill">
                    <a:extLst>
                      <a:ext uri="{FF2B5EF4-FFF2-40B4-BE49-F238E27FC236}">
                        <a16:creationId xmlns:a16="http://schemas.microsoft.com/office/drawing/2014/main" id="{0DE6550D-6607-4574-9AF0-623DAAA0FA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72A6EF0F-783F-4360-B443-D8C5963E3AE2}"/>
                    </a:ext>
                  </a:extLst>
                </p:cNvPr>
                <p:cNvGrpSpPr/>
                <p:nvPr/>
              </p:nvGrpSpPr>
              <p:grpSpPr>
                <a:xfrm>
                  <a:off x="3823567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76" name="Graphic 175" descr="Man with solid fill">
                    <a:extLst>
                      <a:ext uri="{FF2B5EF4-FFF2-40B4-BE49-F238E27FC236}">
                        <a16:creationId xmlns:a16="http://schemas.microsoft.com/office/drawing/2014/main" id="{EF5BD7C4-0DE8-4377-A307-D58EC92E83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77" name="Graphic 176" descr="Woman with solid fill">
                    <a:extLst>
                      <a:ext uri="{FF2B5EF4-FFF2-40B4-BE49-F238E27FC236}">
                        <a16:creationId xmlns:a16="http://schemas.microsoft.com/office/drawing/2014/main" id="{94D7DD4E-E236-4C5E-AA80-939A29B518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CBCC1DBA-5F94-4DF2-9325-40A15E0280A8}"/>
                    </a:ext>
                  </a:extLst>
                </p:cNvPr>
                <p:cNvGrpSpPr/>
                <p:nvPr/>
              </p:nvGrpSpPr>
              <p:grpSpPr>
                <a:xfrm>
                  <a:off x="4315556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74" name="Graphic 173" descr="Man with solid fill">
                    <a:extLst>
                      <a:ext uri="{FF2B5EF4-FFF2-40B4-BE49-F238E27FC236}">
                        <a16:creationId xmlns:a16="http://schemas.microsoft.com/office/drawing/2014/main" id="{0A9EC404-0602-4AD4-A12E-F9EC23CE75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75" name="Graphic 174" descr="Woman with solid fill">
                    <a:extLst>
                      <a:ext uri="{FF2B5EF4-FFF2-40B4-BE49-F238E27FC236}">
                        <a16:creationId xmlns:a16="http://schemas.microsoft.com/office/drawing/2014/main" id="{6538BCA4-EA47-498F-B555-84E97E9E00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E8AA7B5-13C4-4DE4-83F4-21B2264BCCD6}"/>
                </a:ext>
              </a:extLst>
            </p:cNvPr>
            <p:cNvGrpSpPr/>
            <p:nvPr/>
          </p:nvGrpSpPr>
          <p:grpSpPr>
            <a:xfrm>
              <a:off x="3777990" y="3281374"/>
              <a:ext cx="1601068" cy="381903"/>
              <a:chOff x="2845497" y="1874823"/>
              <a:chExt cx="2106798" cy="381903"/>
            </a:xfrm>
            <a:solidFill>
              <a:schemeClr val="bg1"/>
            </a:solidFill>
          </p:grpSpPr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B8FD6522-898A-4C51-9AC9-6F6F7BE6C09B}"/>
                  </a:ext>
                </a:extLst>
              </p:cNvPr>
              <p:cNvGrpSpPr/>
              <p:nvPr/>
            </p:nvGrpSpPr>
            <p:grpSpPr>
              <a:xfrm>
                <a:off x="3321833" y="1874823"/>
                <a:ext cx="674317" cy="379862"/>
                <a:chOff x="2807918" y="1874823"/>
                <a:chExt cx="1371600" cy="914400"/>
              </a:xfrm>
              <a:grpFill/>
            </p:grpSpPr>
            <p:pic>
              <p:nvPicPr>
                <p:cNvPr id="194" name="Graphic 193" descr="Man with solid fill">
                  <a:extLst>
                    <a:ext uri="{FF2B5EF4-FFF2-40B4-BE49-F238E27FC236}">
                      <a16:creationId xmlns:a16="http://schemas.microsoft.com/office/drawing/2014/main" id="{86B1AFD7-C445-48B9-9313-09A63E0E82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7918" y="18748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95" name="Graphic 194" descr="Woman with solid fill">
                  <a:extLst>
                    <a:ext uri="{FF2B5EF4-FFF2-40B4-BE49-F238E27FC236}">
                      <a16:creationId xmlns:a16="http://schemas.microsoft.com/office/drawing/2014/main" id="{E1AE4420-96BA-428C-8FC6-8227B0F590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5118" y="187482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D9B9DEF7-B164-4708-9F45-0ABB504E2BA5}"/>
                  </a:ext>
                </a:extLst>
              </p:cNvPr>
              <p:cNvGrpSpPr/>
              <p:nvPr/>
            </p:nvGrpSpPr>
            <p:grpSpPr>
              <a:xfrm>
                <a:off x="2845497" y="1874823"/>
                <a:ext cx="2106798" cy="381903"/>
                <a:chOff x="2883075" y="1872782"/>
                <a:chExt cx="2106798" cy="381903"/>
              </a:xfrm>
              <a:grpFill/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BF5FC7C7-A08E-4D02-8F7D-DCC12A8EEAF6}"/>
                    </a:ext>
                  </a:extLst>
                </p:cNvPr>
                <p:cNvGrpSpPr/>
                <p:nvPr/>
              </p:nvGrpSpPr>
              <p:grpSpPr>
                <a:xfrm>
                  <a:off x="2883075" y="1874823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92" name="Graphic 191" descr="Man with solid fill">
                    <a:extLst>
                      <a:ext uri="{FF2B5EF4-FFF2-40B4-BE49-F238E27FC236}">
                        <a16:creationId xmlns:a16="http://schemas.microsoft.com/office/drawing/2014/main" id="{A1BC0712-7E99-406E-A554-B2B2DB30B9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93" name="Graphic 192" descr="Woman with solid fill">
                    <a:extLst>
                      <a:ext uri="{FF2B5EF4-FFF2-40B4-BE49-F238E27FC236}">
                        <a16:creationId xmlns:a16="http://schemas.microsoft.com/office/drawing/2014/main" id="{115D878D-9A4D-4258-9ECA-3A72DA4408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3ADF8988-F662-4C61-B980-6C667E133338}"/>
                    </a:ext>
                  </a:extLst>
                </p:cNvPr>
                <p:cNvGrpSpPr/>
                <p:nvPr/>
              </p:nvGrpSpPr>
              <p:grpSpPr>
                <a:xfrm>
                  <a:off x="3823567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90" name="Graphic 189" descr="Man with solid fill">
                    <a:extLst>
                      <a:ext uri="{FF2B5EF4-FFF2-40B4-BE49-F238E27FC236}">
                        <a16:creationId xmlns:a16="http://schemas.microsoft.com/office/drawing/2014/main" id="{0FFE1663-5C02-4102-A091-A2A513813D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91" name="Graphic 190" descr="Woman with solid fill">
                    <a:extLst>
                      <a:ext uri="{FF2B5EF4-FFF2-40B4-BE49-F238E27FC236}">
                        <a16:creationId xmlns:a16="http://schemas.microsoft.com/office/drawing/2014/main" id="{5F19CCAD-E62B-4E42-BCFA-178B6FC65C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4B4ACF4D-9DD0-41A6-9FC9-32A09004A413}"/>
                    </a:ext>
                  </a:extLst>
                </p:cNvPr>
                <p:cNvGrpSpPr/>
                <p:nvPr/>
              </p:nvGrpSpPr>
              <p:grpSpPr>
                <a:xfrm>
                  <a:off x="4315556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188" name="Graphic 187" descr="Man with solid fill">
                    <a:extLst>
                      <a:ext uri="{FF2B5EF4-FFF2-40B4-BE49-F238E27FC236}">
                        <a16:creationId xmlns:a16="http://schemas.microsoft.com/office/drawing/2014/main" id="{35DAC2BD-9AB3-492F-BE3F-0761023876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89" name="Graphic 188" descr="Woman with solid fill">
                    <a:extLst>
                      <a:ext uri="{FF2B5EF4-FFF2-40B4-BE49-F238E27FC236}">
                        <a16:creationId xmlns:a16="http://schemas.microsoft.com/office/drawing/2014/main" id="{AEFC7060-94DA-422C-B0D9-3471774AB8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6D1DA725-E154-4CD8-9FDA-4165202FB7EC}"/>
                </a:ext>
              </a:extLst>
            </p:cNvPr>
            <p:cNvGrpSpPr/>
            <p:nvPr/>
          </p:nvGrpSpPr>
          <p:grpSpPr>
            <a:xfrm>
              <a:off x="3778618" y="2814014"/>
              <a:ext cx="1601068" cy="381903"/>
              <a:chOff x="2845497" y="1874823"/>
              <a:chExt cx="2106798" cy="381903"/>
            </a:xfrm>
            <a:solidFill>
              <a:schemeClr val="bg1"/>
            </a:solidFill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ED6B9DF0-C02B-42C8-AB77-7B75062F84D5}"/>
                  </a:ext>
                </a:extLst>
              </p:cNvPr>
              <p:cNvGrpSpPr/>
              <p:nvPr/>
            </p:nvGrpSpPr>
            <p:grpSpPr>
              <a:xfrm>
                <a:off x="3321833" y="1874823"/>
                <a:ext cx="674317" cy="379862"/>
                <a:chOff x="2807918" y="1874823"/>
                <a:chExt cx="1371600" cy="914400"/>
              </a:xfrm>
              <a:grpFill/>
            </p:grpSpPr>
            <p:pic>
              <p:nvPicPr>
                <p:cNvPr id="208" name="Graphic 207" descr="Man with solid fill">
                  <a:extLst>
                    <a:ext uri="{FF2B5EF4-FFF2-40B4-BE49-F238E27FC236}">
                      <a16:creationId xmlns:a16="http://schemas.microsoft.com/office/drawing/2014/main" id="{988AC31F-D235-4A97-AF60-60D49D1C8B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7918" y="18748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09" name="Graphic 208" descr="Woman with solid fill">
                  <a:extLst>
                    <a:ext uri="{FF2B5EF4-FFF2-40B4-BE49-F238E27FC236}">
                      <a16:creationId xmlns:a16="http://schemas.microsoft.com/office/drawing/2014/main" id="{5AB767CD-CBC8-407C-86C2-448AFBEBFE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5118" y="187482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575D1944-1750-4A63-9198-DDA8D5528AD0}"/>
                  </a:ext>
                </a:extLst>
              </p:cNvPr>
              <p:cNvGrpSpPr/>
              <p:nvPr/>
            </p:nvGrpSpPr>
            <p:grpSpPr>
              <a:xfrm>
                <a:off x="2845497" y="1874823"/>
                <a:ext cx="2106798" cy="381903"/>
                <a:chOff x="2883075" y="1872782"/>
                <a:chExt cx="2106798" cy="381903"/>
              </a:xfrm>
              <a:grpFill/>
            </p:grpSpPr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B525D808-5D9A-4E8E-8941-EFC102D361BD}"/>
                    </a:ext>
                  </a:extLst>
                </p:cNvPr>
                <p:cNvGrpSpPr/>
                <p:nvPr/>
              </p:nvGrpSpPr>
              <p:grpSpPr>
                <a:xfrm>
                  <a:off x="2883075" y="1874823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206" name="Graphic 205" descr="Man with solid fill">
                    <a:extLst>
                      <a:ext uri="{FF2B5EF4-FFF2-40B4-BE49-F238E27FC236}">
                        <a16:creationId xmlns:a16="http://schemas.microsoft.com/office/drawing/2014/main" id="{F108976F-2E0A-4205-9BD9-B473BB7CC8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207" name="Graphic 206" descr="Woman with solid fill">
                    <a:extLst>
                      <a:ext uri="{FF2B5EF4-FFF2-40B4-BE49-F238E27FC236}">
                        <a16:creationId xmlns:a16="http://schemas.microsoft.com/office/drawing/2014/main" id="{2E43AEE6-BA1B-4DB4-ABAC-84E226109C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0" name="Group 199">
                  <a:extLst>
                    <a:ext uri="{FF2B5EF4-FFF2-40B4-BE49-F238E27FC236}">
                      <a16:creationId xmlns:a16="http://schemas.microsoft.com/office/drawing/2014/main" id="{2FE50711-1E4A-4343-B42B-07BFA2BDB99D}"/>
                    </a:ext>
                  </a:extLst>
                </p:cNvPr>
                <p:cNvGrpSpPr/>
                <p:nvPr/>
              </p:nvGrpSpPr>
              <p:grpSpPr>
                <a:xfrm>
                  <a:off x="3823567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204" name="Graphic 203" descr="Man with solid fill">
                    <a:extLst>
                      <a:ext uri="{FF2B5EF4-FFF2-40B4-BE49-F238E27FC236}">
                        <a16:creationId xmlns:a16="http://schemas.microsoft.com/office/drawing/2014/main" id="{599EC7E0-B106-4A44-8112-CE9B5F9568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205" name="Graphic 204" descr="Woman with solid fill">
                    <a:extLst>
                      <a:ext uri="{FF2B5EF4-FFF2-40B4-BE49-F238E27FC236}">
                        <a16:creationId xmlns:a16="http://schemas.microsoft.com/office/drawing/2014/main" id="{292BF597-CC8B-45C7-B013-84D7D65846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A219B669-B691-4330-9FEA-3D92830E6859}"/>
                    </a:ext>
                  </a:extLst>
                </p:cNvPr>
                <p:cNvGrpSpPr/>
                <p:nvPr/>
              </p:nvGrpSpPr>
              <p:grpSpPr>
                <a:xfrm>
                  <a:off x="4315556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202" name="Graphic 201" descr="Man with solid fill">
                    <a:extLst>
                      <a:ext uri="{FF2B5EF4-FFF2-40B4-BE49-F238E27FC236}">
                        <a16:creationId xmlns:a16="http://schemas.microsoft.com/office/drawing/2014/main" id="{E2451A97-FDFA-4EFD-BD0D-4263135EA4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203" name="Graphic 202" descr="Woman with solid fill">
                    <a:extLst>
                      <a:ext uri="{FF2B5EF4-FFF2-40B4-BE49-F238E27FC236}">
                        <a16:creationId xmlns:a16="http://schemas.microsoft.com/office/drawing/2014/main" id="{1B308D29-9A30-4EC0-8273-8ECEEF8D49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2DABDF43-2EB5-4F7D-B228-AA86A0CDBDDC}"/>
                </a:ext>
              </a:extLst>
            </p:cNvPr>
            <p:cNvGrpSpPr/>
            <p:nvPr/>
          </p:nvGrpSpPr>
          <p:grpSpPr>
            <a:xfrm>
              <a:off x="3777990" y="2345634"/>
              <a:ext cx="1601068" cy="381903"/>
              <a:chOff x="2845497" y="1874823"/>
              <a:chExt cx="2106798" cy="381903"/>
            </a:xfrm>
            <a:solidFill>
              <a:schemeClr val="bg1"/>
            </a:solidFill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5F6F3D4F-BC4E-4946-8D42-6BDF1A284FE8}"/>
                  </a:ext>
                </a:extLst>
              </p:cNvPr>
              <p:cNvGrpSpPr/>
              <p:nvPr/>
            </p:nvGrpSpPr>
            <p:grpSpPr>
              <a:xfrm>
                <a:off x="3321833" y="1874823"/>
                <a:ext cx="674317" cy="379862"/>
                <a:chOff x="2807918" y="1874823"/>
                <a:chExt cx="1371600" cy="914400"/>
              </a:xfrm>
              <a:grpFill/>
            </p:grpSpPr>
            <p:pic>
              <p:nvPicPr>
                <p:cNvPr id="222" name="Graphic 221" descr="Man with solid fill">
                  <a:extLst>
                    <a:ext uri="{FF2B5EF4-FFF2-40B4-BE49-F238E27FC236}">
                      <a16:creationId xmlns:a16="http://schemas.microsoft.com/office/drawing/2014/main" id="{BA493BB7-F726-444F-B29F-9CD807F156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7918" y="18748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23" name="Graphic 222" descr="Woman with solid fill">
                  <a:extLst>
                    <a:ext uri="{FF2B5EF4-FFF2-40B4-BE49-F238E27FC236}">
                      <a16:creationId xmlns:a16="http://schemas.microsoft.com/office/drawing/2014/main" id="{D49994EC-19F4-450F-8355-737777DBD9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5118" y="187482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CB52D4C3-B1C7-4B19-9312-6437C6EBCC8E}"/>
                  </a:ext>
                </a:extLst>
              </p:cNvPr>
              <p:cNvGrpSpPr/>
              <p:nvPr/>
            </p:nvGrpSpPr>
            <p:grpSpPr>
              <a:xfrm>
                <a:off x="2845497" y="1874823"/>
                <a:ext cx="2106798" cy="381903"/>
                <a:chOff x="2883075" y="1872782"/>
                <a:chExt cx="2106798" cy="381903"/>
              </a:xfrm>
              <a:grpFill/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57AF7184-C4DE-4C9A-9F95-46C06A568F53}"/>
                    </a:ext>
                  </a:extLst>
                </p:cNvPr>
                <p:cNvGrpSpPr/>
                <p:nvPr/>
              </p:nvGrpSpPr>
              <p:grpSpPr>
                <a:xfrm>
                  <a:off x="2883075" y="1874823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220" name="Graphic 219" descr="Man with solid fill">
                    <a:extLst>
                      <a:ext uri="{FF2B5EF4-FFF2-40B4-BE49-F238E27FC236}">
                        <a16:creationId xmlns:a16="http://schemas.microsoft.com/office/drawing/2014/main" id="{AFC72D87-E731-40DC-9E00-AF5CB5240C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221" name="Graphic 220" descr="Woman with solid fill">
                    <a:extLst>
                      <a:ext uri="{FF2B5EF4-FFF2-40B4-BE49-F238E27FC236}">
                        <a16:creationId xmlns:a16="http://schemas.microsoft.com/office/drawing/2014/main" id="{D574E3AB-F2AE-42DA-A4D5-CB8D2D1F47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8F06AC79-24E8-4887-B255-2656107129AC}"/>
                    </a:ext>
                  </a:extLst>
                </p:cNvPr>
                <p:cNvGrpSpPr/>
                <p:nvPr/>
              </p:nvGrpSpPr>
              <p:grpSpPr>
                <a:xfrm>
                  <a:off x="3823567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218" name="Graphic 217" descr="Man with solid fill">
                    <a:extLst>
                      <a:ext uri="{FF2B5EF4-FFF2-40B4-BE49-F238E27FC236}">
                        <a16:creationId xmlns:a16="http://schemas.microsoft.com/office/drawing/2014/main" id="{4AF0E404-34D6-4091-A73E-68A0C8B366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219" name="Graphic 218" descr="Woman with solid fill">
                    <a:extLst>
                      <a:ext uri="{FF2B5EF4-FFF2-40B4-BE49-F238E27FC236}">
                        <a16:creationId xmlns:a16="http://schemas.microsoft.com/office/drawing/2014/main" id="{3FBB6185-8734-4471-9F43-13DC5C261F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781F9018-A8CC-4F5D-BA49-7B750BFEB114}"/>
                    </a:ext>
                  </a:extLst>
                </p:cNvPr>
                <p:cNvGrpSpPr/>
                <p:nvPr/>
              </p:nvGrpSpPr>
              <p:grpSpPr>
                <a:xfrm>
                  <a:off x="4315556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216" name="Graphic 215" descr="Man with solid fill">
                    <a:extLst>
                      <a:ext uri="{FF2B5EF4-FFF2-40B4-BE49-F238E27FC236}">
                        <a16:creationId xmlns:a16="http://schemas.microsoft.com/office/drawing/2014/main" id="{ABE298F2-AB78-4CDF-882C-6163FA845E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217" name="Graphic 216" descr="Woman with solid fill">
                    <a:extLst>
                      <a:ext uri="{FF2B5EF4-FFF2-40B4-BE49-F238E27FC236}">
                        <a16:creationId xmlns:a16="http://schemas.microsoft.com/office/drawing/2014/main" id="{2B7D1442-D89A-4546-A2E7-DFFB66E919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37BDB199-8CAA-4940-B2AC-09720AFD60EA}"/>
                </a:ext>
              </a:extLst>
            </p:cNvPr>
            <p:cNvGrpSpPr/>
            <p:nvPr/>
          </p:nvGrpSpPr>
          <p:grpSpPr>
            <a:xfrm>
              <a:off x="3778618" y="1878274"/>
              <a:ext cx="1601068" cy="381903"/>
              <a:chOff x="2845497" y="1874823"/>
              <a:chExt cx="2106798" cy="381903"/>
            </a:xfrm>
            <a:solidFill>
              <a:schemeClr val="bg1"/>
            </a:solidFill>
          </p:grpSpPr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FEB825ED-00DC-4691-A494-31CB5D2817BA}"/>
                  </a:ext>
                </a:extLst>
              </p:cNvPr>
              <p:cNvGrpSpPr/>
              <p:nvPr/>
            </p:nvGrpSpPr>
            <p:grpSpPr>
              <a:xfrm>
                <a:off x="3321833" y="1874823"/>
                <a:ext cx="674317" cy="379862"/>
                <a:chOff x="2807918" y="1874823"/>
                <a:chExt cx="1371600" cy="914400"/>
              </a:xfrm>
              <a:grpFill/>
            </p:grpSpPr>
            <p:pic>
              <p:nvPicPr>
                <p:cNvPr id="236" name="Graphic 235" descr="Man with solid fill">
                  <a:extLst>
                    <a:ext uri="{FF2B5EF4-FFF2-40B4-BE49-F238E27FC236}">
                      <a16:creationId xmlns:a16="http://schemas.microsoft.com/office/drawing/2014/main" id="{641FAB77-797C-4992-A8DD-9A50DCDC2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7918" y="18748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37" name="Graphic 236" descr="Woman with solid fill">
                  <a:extLst>
                    <a:ext uri="{FF2B5EF4-FFF2-40B4-BE49-F238E27FC236}">
                      <a16:creationId xmlns:a16="http://schemas.microsoft.com/office/drawing/2014/main" id="{60418E10-3DAA-4193-95F2-F3E4948DA2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5118" y="187482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90CB2CBF-41D7-4173-B13D-B471A455963A}"/>
                  </a:ext>
                </a:extLst>
              </p:cNvPr>
              <p:cNvGrpSpPr/>
              <p:nvPr/>
            </p:nvGrpSpPr>
            <p:grpSpPr>
              <a:xfrm>
                <a:off x="2845497" y="1874823"/>
                <a:ext cx="2106798" cy="381903"/>
                <a:chOff x="2883075" y="1872782"/>
                <a:chExt cx="2106798" cy="381903"/>
              </a:xfrm>
              <a:grpFill/>
            </p:grpSpPr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F4474BD5-DB0C-48A1-8F1B-B4D5B8353386}"/>
                    </a:ext>
                  </a:extLst>
                </p:cNvPr>
                <p:cNvGrpSpPr/>
                <p:nvPr/>
              </p:nvGrpSpPr>
              <p:grpSpPr>
                <a:xfrm>
                  <a:off x="2883075" y="1874823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234" name="Graphic 233" descr="Man with solid fill">
                    <a:extLst>
                      <a:ext uri="{FF2B5EF4-FFF2-40B4-BE49-F238E27FC236}">
                        <a16:creationId xmlns:a16="http://schemas.microsoft.com/office/drawing/2014/main" id="{3F160715-0CCD-4D80-A3FF-6F7105CCB4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235" name="Graphic 234" descr="Woman with solid fill">
                    <a:extLst>
                      <a:ext uri="{FF2B5EF4-FFF2-40B4-BE49-F238E27FC236}">
                        <a16:creationId xmlns:a16="http://schemas.microsoft.com/office/drawing/2014/main" id="{B50762EF-40DC-4D50-A7BC-82F9238372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081A8E9D-F50F-489C-B014-B3C44AEC3A74}"/>
                    </a:ext>
                  </a:extLst>
                </p:cNvPr>
                <p:cNvGrpSpPr/>
                <p:nvPr/>
              </p:nvGrpSpPr>
              <p:grpSpPr>
                <a:xfrm>
                  <a:off x="3823567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232" name="Graphic 231" descr="Man with solid fill">
                    <a:extLst>
                      <a:ext uri="{FF2B5EF4-FFF2-40B4-BE49-F238E27FC236}">
                        <a16:creationId xmlns:a16="http://schemas.microsoft.com/office/drawing/2014/main" id="{BAAC9F19-8EFB-41C8-B8D1-40257FF58C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233" name="Graphic 232" descr="Woman with solid fill">
                    <a:extLst>
                      <a:ext uri="{FF2B5EF4-FFF2-40B4-BE49-F238E27FC236}">
                        <a16:creationId xmlns:a16="http://schemas.microsoft.com/office/drawing/2014/main" id="{543EB7E7-C74D-43FF-A2AF-3D05F4B198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1716B849-0CAE-4366-A72B-2DC6C692D660}"/>
                    </a:ext>
                  </a:extLst>
                </p:cNvPr>
                <p:cNvGrpSpPr/>
                <p:nvPr/>
              </p:nvGrpSpPr>
              <p:grpSpPr>
                <a:xfrm>
                  <a:off x="4315556" y="1872782"/>
                  <a:ext cx="674317" cy="379862"/>
                  <a:chOff x="2807918" y="1874823"/>
                  <a:chExt cx="1371600" cy="914400"/>
                </a:xfrm>
                <a:grpFill/>
              </p:grpSpPr>
              <p:pic>
                <p:nvPicPr>
                  <p:cNvPr id="230" name="Graphic 229" descr="Man with solid fill">
                    <a:extLst>
                      <a:ext uri="{FF2B5EF4-FFF2-40B4-BE49-F238E27FC236}">
                        <a16:creationId xmlns:a16="http://schemas.microsoft.com/office/drawing/2014/main" id="{5C9C25AB-C604-4FF7-9771-2386AAD82D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7918" y="187482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231" name="Graphic 230" descr="Woman with solid fill">
                    <a:extLst>
                      <a:ext uri="{FF2B5EF4-FFF2-40B4-BE49-F238E27FC236}">
                        <a16:creationId xmlns:a16="http://schemas.microsoft.com/office/drawing/2014/main" id="{037150CF-AFE8-4CDF-A54F-CBFC167DF9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5118" y="1874823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238" name="Rectangle 237">
            <a:extLst>
              <a:ext uri="{FF2B5EF4-FFF2-40B4-BE49-F238E27FC236}">
                <a16:creationId xmlns:a16="http://schemas.microsoft.com/office/drawing/2014/main" id="{90DF9B2D-36F5-4869-82CC-566E12D253E7}"/>
              </a:ext>
            </a:extLst>
          </p:cNvPr>
          <p:cNvSpPr/>
          <p:nvPr/>
        </p:nvSpPr>
        <p:spPr>
          <a:xfrm>
            <a:off x="1885790" y="1110909"/>
            <a:ext cx="2015650" cy="782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600" b="1" dirty="0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estimated number of people with Diabetes…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5BF4EEF4-7499-467C-8705-576C833B0F43}"/>
              </a:ext>
            </a:extLst>
          </p:cNvPr>
          <p:cNvSpPr/>
          <p:nvPr/>
        </p:nvSpPr>
        <p:spPr>
          <a:xfrm>
            <a:off x="4221495" y="3220720"/>
            <a:ext cx="1627987" cy="543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600" b="1" dirty="0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50% are diagnosed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95391FAE-9A9E-4FB8-9EF3-1B844D513C37}"/>
              </a:ext>
            </a:extLst>
          </p:cNvPr>
          <p:cNvSpPr/>
          <p:nvPr/>
        </p:nvSpPr>
        <p:spPr>
          <a:xfrm>
            <a:off x="6291423" y="4121424"/>
            <a:ext cx="1749408" cy="543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600" b="1" dirty="0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whom 50% receive care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68019660-C989-4CB0-B603-73699BA02939}"/>
              </a:ext>
            </a:extLst>
          </p:cNvPr>
          <p:cNvSpPr/>
          <p:nvPr/>
        </p:nvSpPr>
        <p:spPr>
          <a:xfrm>
            <a:off x="8294460" y="4367888"/>
            <a:ext cx="1749408" cy="802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600" b="1" dirty="0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whom 50% achieve treatment target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14ED8E43-382A-469E-B9C8-3144FA87FCA1}"/>
              </a:ext>
            </a:extLst>
          </p:cNvPr>
          <p:cNvSpPr/>
          <p:nvPr/>
        </p:nvSpPr>
        <p:spPr>
          <a:xfrm>
            <a:off x="10300004" y="4367888"/>
            <a:ext cx="1749408" cy="802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600" b="1" dirty="0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whom 50% achieve treatment target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7A37B-327C-44E6-A51D-2649F3D3CC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576" r="4805"/>
          <a:stretch/>
        </p:blipFill>
        <p:spPr>
          <a:xfrm>
            <a:off x="10779506" y="5389085"/>
            <a:ext cx="728663" cy="377985"/>
          </a:xfrm>
          <a:prstGeom prst="rect">
            <a:avLst/>
          </a:prstGeom>
        </p:spPr>
      </p:pic>
      <p:sp>
        <p:nvSpPr>
          <p:cNvPr id="257" name="Rectangle 256">
            <a:extLst>
              <a:ext uri="{FF2B5EF4-FFF2-40B4-BE49-F238E27FC236}">
                <a16:creationId xmlns:a16="http://schemas.microsoft.com/office/drawing/2014/main" id="{C5649F35-9E1D-4365-AC3B-2B4E15F76EE2}"/>
              </a:ext>
            </a:extLst>
          </p:cNvPr>
          <p:cNvSpPr/>
          <p:nvPr/>
        </p:nvSpPr>
        <p:spPr>
          <a:xfrm>
            <a:off x="10300004" y="2054256"/>
            <a:ext cx="1749408" cy="224389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means that only 6% of people with Diabetes live a life free from Diabetes related complications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02E888A2-116C-4D2D-826F-4082BC50E52D}"/>
              </a:ext>
            </a:extLst>
          </p:cNvPr>
          <p:cNvSpPr txBox="1"/>
          <p:nvPr/>
        </p:nvSpPr>
        <p:spPr>
          <a:xfrm>
            <a:off x="191479" y="2212775"/>
            <a:ext cx="16891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Social and cultural domain – completely unaware of problem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E6DD4AF8-68A8-4AB9-A0D0-78055E5AED69}"/>
              </a:ext>
            </a:extLst>
          </p:cNvPr>
          <p:cNvSpPr txBox="1"/>
          <p:nvPr/>
        </p:nvSpPr>
        <p:spPr>
          <a:xfrm>
            <a:off x="182009" y="3946006"/>
            <a:ext cx="16891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Bio-social domain – has diagnosis but not managing well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7A5AB53C-20E6-479B-AEF1-35CB3CB30F5F}"/>
              </a:ext>
            </a:extLst>
          </p:cNvPr>
          <p:cNvSpPr txBox="1"/>
          <p:nvPr/>
        </p:nvSpPr>
        <p:spPr>
          <a:xfrm>
            <a:off x="168390" y="5383076"/>
            <a:ext cx="1768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Biomedical domain – managed care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06FEB7C0-814E-44AB-97A5-E58073038545}"/>
              </a:ext>
            </a:extLst>
          </p:cNvPr>
          <p:cNvSpPr/>
          <p:nvPr/>
        </p:nvSpPr>
        <p:spPr>
          <a:xfrm>
            <a:off x="3106698" y="6076553"/>
            <a:ext cx="7275190" cy="65811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Napier (2019): The Rule of Halves and its role in preventing, managing and treating diabetes</a:t>
            </a:r>
          </a:p>
        </p:txBody>
      </p:sp>
    </p:spTree>
    <p:extLst>
      <p:ext uri="{BB962C8B-B14F-4D97-AF65-F5344CB8AC3E}">
        <p14:creationId xmlns:p14="http://schemas.microsoft.com/office/powerpoint/2010/main" val="2279384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45" grpId="0" animBg="1"/>
      <p:bldP spid="243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57" grpId="0" animBg="1"/>
      <p:bldP spid="244" grpId="0"/>
      <p:bldP spid="247" grpId="0"/>
      <p:bldP spid="248" grpId="0"/>
      <p:bldP spid="2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!!Oval 10">
            <a:extLst>
              <a:ext uri="{FF2B5EF4-FFF2-40B4-BE49-F238E27FC236}">
                <a16:creationId xmlns:a16="http://schemas.microsoft.com/office/drawing/2014/main" id="{59C4DBB0-2F5F-442E-B108-C62757156436}"/>
              </a:ext>
            </a:extLst>
          </p:cNvPr>
          <p:cNvSpPr/>
          <p:nvPr/>
        </p:nvSpPr>
        <p:spPr>
          <a:xfrm>
            <a:off x="-1" y="-1"/>
            <a:ext cx="12258675" cy="6858001"/>
          </a:xfrm>
          <a:prstGeom prst="rect">
            <a:avLst/>
          </a:prstGeom>
          <a:solidFill>
            <a:srgbClr val="D6043B"/>
          </a:solidFill>
          <a:ln>
            <a:solidFill>
              <a:srgbClr val="D60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81CE9343-5D6A-4612-8E73-5FED71C018D1}"/>
              </a:ext>
            </a:extLst>
          </p:cNvPr>
          <p:cNvSpPr/>
          <p:nvPr/>
        </p:nvSpPr>
        <p:spPr>
          <a:xfrm>
            <a:off x="0" y="5029086"/>
            <a:ext cx="12363450" cy="165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1911F3C3-E5D4-481F-81CF-7C307DB43676}"/>
              </a:ext>
            </a:extLst>
          </p:cNvPr>
          <p:cNvSpPr/>
          <p:nvPr/>
        </p:nvSpPr>
        <p:spPr>
          <a:xfrm>
            <a:off x="0" y="3312946"/>
            <a:ext cx="12363450" cy="165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86AE134-A7BC-49EF-A2F8-0E1C4119761F}"/>
              </a:ext>
            </a:extLst>
          </p:cNvPr>
          <p:cNvSpPr/>
          <p:nvPr/>
        </p:nvSpPr>
        <p:spPr>
          <a:xfrm>
            <a:off x="0" y="1596806"/>
            <a:ext cx="12363450" cy="165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!!Rectangle 13">
            <a:extLst>
              <a:ext uri="{FF2B5EF4-FFF2-40B4-BE49-F238E27FC236}">
                <a16:creationId xmlns:a16="http://schemas.microsoft.com/office/drawing/2014/main" id="{48C65BDD-697A-481F-BFE7-DAE1047C0B56}"/>
              </a:ext>
            </a:extLst>
          </p:cNvPr>
          <p:cNvSpPr/>
          <p:nvPr/>
        </p:nvSpPr>
        <p:spPr>
          <a:xfrm>
            <a:off x="678546" y="214946"/>
            <a:ext cx="10132329" cy="7347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4000" dirty="0">
                <a:solidFill>
                  <a:srgbClr val="D6043B"/>
                </a:solidFill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Setting scene for Clacton Place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02E888A2-116C-4D2D-826F-4082BC50E52D}"/>
              </a:ext>
            </a:extLst>
          </p:cNvPr>
          <p:cNvSpPr txBox="1"/>
          <p:nvPr/>
        </p:nvSpPr>
        <p:spPr>
          <a:xfrm>
            <a:off x="530613" y="1974650"/>
            <a:ext cx="2345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Social and cultural domain – completely unaware of problem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E6DD4AF8-68A8-4AB9-A0D0-78055E5AED69}"/>
              </a:ext>
            </a:extLst>
          </p:cNvPr>
          <p:cNvSpPr txBox="1"/>
          <p:nvPr/>
        </p:nvSpPr>
        <p:spPr>
          <a:xfrm>
            <a:off x="530613" y="3706850"/>
            <a:ext cx="2345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Bio-social domain – has diagnosis but not managing well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7A5AB53C-20E6-479B-AEF1-35CB3CB30F5F}"/>
              </a:ext>
            </a:extLst>
          </p:cNvPr>
          <p:cNvSpPr txBox="1"/>
          <p:nvPr/>
        </p:nvSpPr>
        <p:spPr>
          <a:xfrm>
            <a:off x="530612" y="5573576"/>
            <a:ext cx="23459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Biomedical domain – managed care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DC084DC-9B31-47A6-9324-CCEAA86FBE88}"/>
              </a:ext>
            </a:extLst>
          </p:cNvPr>
          <p:cNvSpPr/>
          <p:nvPr/>
        </p:nvSpPr>
        <p:spPr>
          <a:xfrm>
            <a:off x="530614" y="1112248"/>
            <a:ext cx="2345935" cy="424418"/>
          </a:xfrm>
          <a:prstGeom prst="rect">
            <a:avLst/>
          </a:prstGeom>
          <a:solidFill>
            <a:srgbClr val="D6043B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FBDD05DF-EE73-4EDE-B2F1-EA3FFF3FC5D2}"/>
              </a:ext>
            </a:extLst>
          </p:cNvPr>
          <p:cNvSpPr/>
          <p:nvPr/>
        </p:nvSpPr>
        <p:spPr>
          <a:xfrm>
            <a:off x="4845439" y="1112248"/>
            <a:ext cx="2345935" cy="424418"/>
          </a:xfrm>
          <a:prstGeom prst="rect">
            <a:avLst/>
          </a:prstGeom>
          <a:solidFill>
            <a:srgbClr val="D6043B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803FCFDF-1BAA-4129-A2F3-99583F17474C}"/>
              </a:ext>
            </a:extLst>
          </p:cNvPr>
          <p:cNvSpPr/>
          <p:nvPr/>
        </p:nvSpPr>
        <p:spPr>
          <a:xfrm>
            <a:off x="8190110" y="1112248"/>
            <a:ext cx="2345935" cy="424418"/>
          </a:xfrm>
          <a:prstGeom prst="rect">
            <a:avLst/>
          </a:prstGeom>
          <a:solidFill>
            <a:srgbClr val="D6043B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Right Arrow 9">
            <a:extLst>
              <a:ext uri="{FF2B5EF4-FFF2-40B4-BE49-F238E27FC236}">
                <a16:creationId xmlns:a16="http://schemas.microsoft.com/office/drawing/2014/main" id="{0F03B333-D60C-4BA1-9BAE-8A66950E67E2}"/>
              </a:ext>
            </a:extLst>
          </p:cNvPr>
          <p:cNvSpPr/>
          <p:nvPr/>
        </p:nvSpPr>
        <p:spPr>
          <a:xfrm>
            <a:off x="3356974" y="2029738"/>
            <a:ext cx="1227551" cy="713984"/>
          </a:xfrm>
          <a:prstGeom prst="rightArrow">
            <a:avLst/>
          </a:prstGeom>
          <a:solidFill>
            <a:srgbClr val="D604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ight Arrow 11">
            <a:extLst>
              <a:ext uri="{FF2B5EF4-FFF2-40B4-BE49-F238E27FC236}">
                <a16:creationId xmlns:a16="http://schemas.microsoft.com/office/drawing/2014/main" id="{CD0E1E88-D07A-46A1-85D2-53F4358B6A47}"/>
              </a:ext>
            </a:extLst>
          </p:cNvPr>
          <p:cNvSpPr/>
          <p:nvPr/>
        </p:nvSpPr>
        <p:spPr>
          <a:xfrm>
            <a:off x="3356974" y="3783954"/>
            <a:ext cx="1227551" cy="713984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ight Arrow 13">
            <a:extLst>
              <a:ext uri="{FF2B5EF4-FFF2-40B4-BE49-F238E27FC236}">
                <a16:creationId xmlns:a16="http://schemas.microsoft.com/office/drawing/2014/main" id="{ACE3FD51-0EBE-4376-84CF-E3A3D104C92A}"/>
              </a:ext>
            </a:extLst>
          </p:cNvPr>
          <p:cNvSpPr/>
          <p:nvPr/>
        </p:nvSpPr>
        <p:spPr>
          <a:xfrm>
            <a:off x="3356974" y="5500094"/>
            <a:ext cx="1227551" cy="713984"/>
          </a:xfrm>
          <a:prstGeom prst="right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825F81A3-312B-4877-AC97-27F677DBABEE}"/>
              </a:ext>
            </a:extLst>
          </p:cNvPr>
          <p:cNvSpPr txBox="1"/>
          <p:nvPr/>
        </p:nvSpPr>
        <p:spPr>
          <a:xfrm>
            <a:off x="4845438" y="1859339"/>
            <a:ext cx="30317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Education and awareness, public health campaigns, targeted communications at population levels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ECCA0562-49A9-48BE-9AEF-1CA92B4729A1}"/>
              </a:ext>
            </a:extLst>
          </p:cNvPr>
          <p:cNvSpPr txBox="1"/>
          <p:nvPr/>
        </p:nvSpPr>
        <p:spPr>
          <a:xfrm>
            <a:off x="4845439" y="3482672"/>
            <a:ext cx="3031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Social protections – employment, food security, housing</a:t>
            </a: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Outreach and advocacy</a:t>
            </a: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Community engagement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B05888F0-5E91-4695-8CF9-B427EA3FF203}"/>
              </a:ext>
            </a:extLst>
          </p:cNvPr>
          <p:cNvSpPr txBox="1"/>
          <p:nvPr/>
        </p:nvSpPr>
        <p:spPr>
          <a:xfrm>
            <a:off x="4853678" y="5432777"/>
            <a:ext cx="30234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Social prescribing, cultural competence, personalised medicine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416969E3-BBF8-4956-9C33-1EF37DC14F6C}"/>
              </a:ext>
            </a:extLst>
          </p:cNvPr>
          <p:cNvSpPr/>
          <p:nvPr/>
        </p:nvSpPr>
        <p:spPr>
          <a:xfrm>
            <a:off x="226142" y="3407565"/>
            <a:ext cx="11759381" cy="1498478"/>
          </a:xfrm>
          <a:prstGeom prst="rect">
            <a:avLst/>
          </a:prstGeom>
          <a:noFill/>
          <a:ln w="539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F07E9F57-9F42-4B71-8B10-D5571C84F97E}"/>
              </a:ext>
            </a:extLst>
          </p:cNvPr>
          <p:cNvSpPr txBox="1"/>
          <p:nvPr/>
        </p:nvSpPr>
        <p:spPr>
          <a:xfrm>
            <a:off x="8190109" y="1954589"/>
            <a:ext cx="3031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Weak – tends not to reach those most in need, hard to determine results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26EB2CBB-6AAF-4756-80FC-D98D620E47A7}"/>
              </a:ext>
            </a:extLst>
          </p:cNvPr>
          <p:cNvSpPr txBox="1"/>
          <p:nvPr/>
        </p:nvSpPr>
        <p:spPr>
          <a:xfrm>
            <a:off x="8190110" y="3758897"/>
            <a:ext cx="30317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Strong – Social Determinants of Health have greater impact on health inequalities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76254A87-2569-476C-BB69-907EA5C66CE8}"/>
              </a:ext>
            </a:extLst>
          </p:cNvPr>
          <p:cNvSpPr txBox="1"/>
          <p:nvPr/>
        </p:nvSpPr>
        <p:spPr>
          <a:xfrm>
            <a:off x="8198349" y="5432777"/>
            <a:ext cx="30234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Weak – factors in previous domain remain strongest association with outcomes</a:t>
            </a:r>
          </a:p>
        </p:txBody>
      </p:sp>
    </p:spTree>
    <p:extLst>
      <p:ext uri="{BB962C8B-B14F-4D97-AF65-F5344CB8AC3E}">
        <p14:creationId xmlns:p14="http://schemas.microsoft.com/office/powerpoint/2010/main" val="3057670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251" grpId="0" animBg="1"/>
      <p:bldP spid="252" grpId="0" animBg="1"/>
      <p:bldP spid="253" grpId="0" animBg="1"/>
      <p:bldP spid="254" grpId="0" animBg="1"/>
      <p:bldP spid="260" grpId="0"/>
      <p:bldP spid="261" grpId="0"/>
      <p:bldP spid="262" grpId="0"/>
      <p:bldP spid="263" grpId="0" animBg="1"/>
      <p:bldP spid="264" grpId="0"/>
      <p:bldP spid="265" grpId="0"/>
      <p:bldP spid="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A picture containing sitting, black, large, tall&#10;&#10;Description automatically generated">
            <a:extLst>
              <a:ext uri="{FF2B5EF4-FFF2-40B4-BE49-F238E27FC236}">
                <a16:creationId xmlns:a16="http://schemas.microsoft.com/office/drawing/2014/main" id="{BBB05CE3-7A40-47D3-BDAE-0D94FF46DE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83" y="-3630850"/>
            <a:ext cx="10135178" cy="10145596"/>
          </a:xfrm>
          <a:prstGeom prst="rect">
            <a:avLst/>
          </a:prstGeom>
          <a:solidFill>
            <a:srgbClr val="0094A8"/>
          </a:solidFill>
        </p:spPr>
      </p:pic>
      <p:sp>
        <p:nvSpPr>
          <p:cNvPr id="4" name="!!Rectangle 36">
            <a:extLst>
              <a:ext uri="{FF2B5EF4-FFF2-40B4-BE49-F238E27FC236}">
                <a16:creationId xmlns:a16="http://schemas.microsoft.com/office/drawing/2014/main" id="{4871DAB6-79BD-4B0F-BD9C-FF7906BBC2BA}"/>
              </a:ext>
            </a:extLst>
          </p:cNvPr>
          <p:cNvSpPr/>
          <p:nvPr/>
        </p:nvSpPr>
        <p:spPr>
          <a:xfrm>
            <a:off x="8395324" y="5524433"/>
            <a:ext cx="3600001" cy="1157001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3600" dirty="0"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Anchor Opportunities</a:t>
            </a:r>
          </a:p>
        </p:txBody>
      </p:sp>
      <p:sp>
        <p:nvSpPr>
          <p:cNvPr id="5" name="!!Rectangle 39">
            <a:extLst>
              <a:ext uri="{FF2B5EF4-FFF2-40B4-BE49-F238E27FC236}">
                <a16:creationId xmlns:a16="http://schemas.microsoft.com/office/drawing/2014/main" id="{9A76D3F9-2B9C-414F-B0AD-5714DC75F031}"/>
              </a:ext>
            </a:extLst>
          </p:cNvPr>
          <p:cNvSpPr/>
          <p:nvPr/>
        </p:nvSpPr>
        <p:spPr>
          <a:xfrm>
            <a:off x="1923179" y="4519512"/>
            <a:ext cx="3600000" cy="118674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3600" dirty="0"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Our next 12 months</a:t>
            </a:r>
          </a:p>
        </p:txBody>
      </p:sp>
      <p:sp>
        <p:nvSpPr>
          <p:cNvPr id="6" name="!!Rectangle 13">
            <a:extLst>
              <a:ext uri="{FF2B5EF4-FFF2-40B4-BE49-F238E27FC236}">
                <a16:creationId xmlns:a16="http://schemas.microsoft.com/office/drawing/2014/main" id="{27A703BD-73A1-4AA2-A9BD-39F119380083}"/>
              </a:ext>
            </a:extLst>
          </p:cNvPr>
          <p:cNvSpPr/>
          <p:nvPr/>
        </p:nvSpPr>
        <p:spPr>
          <a:xfrm>
            <a:off x="8298546" y="1357946"/>
            <a:ext cx="3584771" cy="734742"/>
          </a:xfrm>
          <a:prstGeom prst="rect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3600" dirty="0"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Challenges</a:t>
            </a:r>
            <a:endParaRPr lang="en-GB" sz="3500" dirty="0">
              <a:latin typeface="Impact" panose="020B080603090205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!!Derby2">
            <a:extLst>
              <a:ext uri="{FF2B5EF4-FFF2-40B4-BE49-F238E27FC236}">
                <a16:creationId xmlns:a16="http://schemas.microsoft.com/office/drawing/2014/main" id="{F6EBC5FE-557F-4C60-8E38-862AE6B5FA82}"/>
              </a:ext>
            </a:extLst>
          </p:cNvPr>
          <p:cNvSpPr/>
          <p:nvPr/>
        </p:nvSpPr>
        <p:spPr>
          <a:xfrm>
            <a:off x="7922151" y="5054136"/>
            <a:ext cx="650782" cy="705456"/>
          </a:xfrm>
          <a:prstGeom prst="ellipse">
            <a:avLst/>
          </a:prstGeom>
          <a:solidFill>
            <a:srgbClr val="488E34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!!Rail3">
            <a:extLst>
              <a:ext uri="{FF2B5EF4-FFF2-40B4-BE49-F238E27FC236}">
                <a16:creationId xmlns:a16="http://schemas.microsoft.com/office/drawing/2014/main" id="{FF4B35AD-576D-43E9-A9F7-8054AC7481C2}"/>
              </a:ext>
            </a:extLst>
          </p:cNvPr>
          <p:cNvSpPr/>
          <p:nvPr/>
        </p:nvSpPr>
        <p:spPr>
          <a:xfrm>
            <a:off x="1555087" y="3993824"/>
            <a:ext cx="650782" cy="705456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!!number1">
            <a:extLst>
              <a:ext uri="{FF2B5EF4-FFF2-40B4-BE49-F238E27FC236}">
                <a16:creationId xmlns:a16="http://schemas.microsoft.com/office/drawing/2014/main" id="{AF193E59-682A-421C-84A9-DC63B5375B45}"/>
              </a:ext>
            </a:extLst>
          </p:cNvPr>
          <p:cNvSpPr/>
          <p:nvPr/>
        </p:nvSpPr>
        <p:spPr>
          <a:xfrm>
            <a:off x="7922151" y="916935"/>
            <a:ext cx="650782" cy="705456"/>
          </a:xfrm>
          <a:prstGeom prst="ellipse">
            <a:avLst/>
          </a:prstGeom>
          <a:solidFill>
            <a:srgbClr val="D6043B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3C4A96-EA0A-4297-8433-7C240035C48D}"/>
              </a:ext>
            </a:extLst>
          </p:cNvPr>
          <p:cNvGrpSpPr/>
          <p:nvPr/>
        </p:nvGrpSpPr>
        <p:grpSpPr>
          <a:xfrm>
            <a:off x="8743740" y="3553805"/>
            <a:ext cx="720000" cy="720000"/>
            <a:chOff x="6096000" y="4731932"/>
            <a:chExt cx="1015836" cy="92059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DF96819-2994-48F2-92E1-F895FDD66E0C}"/>
                </a:ext>
              </a:extLst>
            </p:cNvPr>
            <p:cNvSpPr/>
            <p:nvPr/>
          </p:nvSpPr>
          <p:spPr>
            <a:xfrm>
              <a:off x="6405060" y="5010170"/>
              <a:ext cx="401790" cy="3641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107BCC0-922E-492F-8DC4-27D092E360D8}"/>
                </a:ext>
              </a:extLst>
            </p:cNvPr>
            <p:cNvSpPr/>
            <p:nvPr/>
          </p:nvSpPr>
          <p:spPr>
            <a:xfrm>
              <a:off x="6259566" y="4871714"/>
              <a:ext cx="692778" cy="62782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986B96-B938-40F0-B28C-FEC9604CFD3A}"/>
                </a:ext>
              </a:extLst>
            </p:cNvPr>
            <p:cNvSpPr/>
            <p:nvPr/>
          </p:nvSpPr>
          <p:spPr>
            <a:xfrm>
              <a:off x="6096000" y="4731932"/>
              <a:ext cx="1015836" cy="9205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8CAC5B-0B3A-4DE6-8DC3-24DBF199C6D1}"/>
              </a:ext>
            </a:extLst>
          </p:cNvPr>
          <p:cNvCxnSpPr>
            <a:cxnSpLocks/>
            <a:stCxn id="5" idx="3"/>
            <a:endCxn id="17" idx="2"/>
          </p:cNvCxnSpPr>
          <p:nvPr/>
        </p:nvCxnSpPr>
        <p:spPr>
          <a:xfrm flipV="1">
            <a:off x="5523179" y="3913805"/>
            <a:ext cx="3220561" cy="11990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AB8C88-0443-4B30-A56B-93A4C9319828}"/>
              </a:ext>
            </a:extLst>
          </p:cNvPr>
          <p:cNvCxnSpPr>
            <a:cxnSpLocks/>
            <a:stCxn id="4" idx="0"/>
            <a:endCxn id="17" idx="5"/>
          </p:cNvCxnSpPr>
          <p:nvPr/>
        </p:nvCxnSpPr>
        <p:spPr>
          <a:xfrm flipH="1" flipV="1">
            <a:off x="9358298" y="4168363"/>
            <a:ext cx="837027" cy="135607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716535-AFCD-46A9-B1FA-F98120C85E11}"/>
              </a:ext>
            </a:extLst>
          </p:cNvPr>
          <p:cNvCxnSpPr>
            <a:cxnSpLocks/>
            <a:stCxn id="6" idx="2"/>
            <a:endCxn id="17" idx="7"/>
          </p:cNvCxnSpPr>
          <p:nvPr/>
        </p:nvCxnSpPr>
        <p:spPr>
          <a:xfrm flipH="1">
            <a:off x="9358298" y="2092688"/>
            <a:ext cx="732634" cy="156655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80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!!Picture 14">
            <a:extLst>
              <a:ext uri="{FF2B5EF4-FFF2-40B4-BE49-F238E27FC236}">
                <a16:creationId xmlns:a16="http://schemas.microsoft.com/office/drawing/2014/main" id="{71A3FE7E-E698-4001-A08C-84D8BE550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94" y="3824095"/>
            <a:ext cx="295869" cy="169092"/>
          </a:xfrm>
          <a:prstGeom prst="rect">
            <a:avLst/>
          </a:prstGeom>
        </p:spPr>
      </p:pic>
      <p:pic>
        <p:nvPicPr>
          <p:cNvPr id="3" name="Content Placeholder 4" descr="A picture containing sitting, black, large, tall&#10;&#10;Description automatically generated">
            <a:extLst>
              <a:ext uri="{FF2B5EF4-FFF2-40B4-BE49-F238E27FC236}">
                <a16:creationId xmlns:a16="http://schemas.microsoft.com/office/drawing/2014/main" id="{BBB05CE3-7A40-47D3-BDAE-0D94FF46DE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83" y="-3630850"/>
            <a:ext cx="10135178" cy="10145596"/>
          </a:xfrm>
          <a:prstGeom prst="rect">
            <a:avLst/>
          </a:prstGeom>
          <a:solidFill>
            <a:srgbClr val="0094A8"/>
          </a:solidFill>
        </p:spPr>
      </p:pic>
      <p:sp>
        <p:nvSpPr>
          <p:cNvPr id="4" name="!!Rectangle 36">
            <a:extLst>
              <a:ext uri="{FF2B5EF4-FFF2-40B4-BE49-F238E27FC236}">
                <a16:creationId xmlns:a16="http://schemas.microsoft.com/office/drawing/2014/main" id="{4871DAB6-79BD-4B0F-BD9C-FF7906BBC2BA}"/>
              </a:ext>
            </a:extLst>
          </p:cNvPr>
          <p:cNvSpPr/>
          <p:nvPr/>
        </p:nvSpPr>
        <p:spPr>
          <a:xfrm>
            <a:off x="8395324" y="5524433"/>
            <a:ext cx="3600001" cy="1157001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3600" dirty="0"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Anchor Opportunities</a:t>
            </a:r>
          </a:p>
        </p:txBody>
      </p:sp>
      <p:sp>
        <p:nvSpPr>
          <p:cNvPr id="7" name="!!Derby2">
            <a:extLst>
              <a:ext uri="{FF2B5EF4-FFF2-40B4-BE49-F238E27FC236}">
                <a16:creationId xmlns:a16="http://schemas.microsoft.com/office/drawing/2014/main" id="{F6EBC5FE-557F-4C60-8E38-862AE6B5FA82}"/>
              </a:ext>
            </a:extLst>
          </p:cNvPr>
          <p:cNvSpPr/>
          <p:nvPr/>
        </p:nvSpPr>
        <p:spPr>
          <a:xfrm>
            <a:off x="7922151" y="5054136"/>
            <a:ext cx="650782" cy="705456"/>
          </a:xfrm>
          <a:prstGeom prst="ellipse">
            <a:avLst/>
          </a:prstGeom>
          <a:solidFill>
            <a:srgbClr val="488E34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3C4A96-EA0A-4297-8433-7C240035C48D}"/>
              </a:ext>
            </a:extLst>
          </p:cNvPr>
          <p:cNvGrpSpPr/>
          <p:nvPr/>
        </p:nvGrpSpPr>
        <p:grpSpPr>
          <a:xfrm>
            <a:off x="8743740" y="3553805"/>
            <a:ext cx="720000" cy="720000"/>
            <a:chOff x="6096000" y="4731932"/>
            <a:chExt cx="1015836" cy="92059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DF96819-2994-48F2-92E1-F895FDD66E0C}"/>
                </a:ext>
              </a:extLst>
            </p:cNvPr>
            <p:cNvSpPr/>
            <p:nvPr/>
          </p:nvSpPr>
          <p:spPr>
            <a:xfrm>
              <a:off x="6405060" y="5010170"/>
              <a:ext cx="401790" cy="3641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107BCC0-922E-492F-8DC4-27D092E360D8}"/>
                </a:ext>
              </a:extLst>
            </p:cNvPr>
            <p:cNvSpPr/>
            <p:nvPr/>
          </p:nvSpPr>
          <p:spPr>
            <a:xfrm>
              <a:off x="6259566" y="4871714"/>
              <a:ext cx="692778" cy="62782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986B96-B938-40F0-B28C-FEC9604CFD3A}"/>
                </a:ext>
              </a:extLst>
            </p:cNvPr>
            <p:cNvSpPr/>
            <p:nvPr/>
          </p:nvSpPr>
          <p:spPr>
            <a:xfrm>
              <a:off x="6096000" y="4731932"/>
              <a:ext cx="1015836" cy="9205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AB8C88-0443-4B30-A56B-93A4C9319828}"/>
              </a:ext>
            </a:extLst>
          </p:cNvPr>
          <p:cNvCxnSpPr>
            <a:cxnSpLocks/>
            <a:stCxn id="4" idx="0"/>
            <a:endCxn id="17" idx="5"/>
          </p:cNvCxnSpPr>
          <p:nvPr/>
        </p:nvCxnSpPr>
        <p:spPr>
          <a:xfrm flipH="1" flipV="1">
            <a:off x="9358298" y="4168363"/>
            <a:ext cx="837027" cy="135607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175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Picture 14">
            <a:extLst>
              <a:ext uri="{FF2B5EF4-FFF2-40B4-BE49-F238E27FC236}">
                <a16:creationId xmlns:a16="http://schemas.microsoft.com/office/drawing/2014/main" id="{E9D10C37-AE22-49DC-A551-D0C0E35A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96" y="371591"/>
            <a:ext cx="10699407" cy="61148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02F4F2AD-7AF8-48F6-9800-FDC5A3E13B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27337915"/>
                  </p:ext>
                </p:extLst>
              </p:nvPr>
            </p:nvGraphicFramePr>
            <p:xfrm>
              <a:off x="11227013" y="1315650"/>
              <a:ext cx="180000" cy="180000"/>
            </p:xfrm>
            <a:graphic>
              <a:graphicData uri="http://schemas.microsoft.com/office/powerpoint/2016/slidezoom">
                <pslz:sldZm>
                  <pslz:sldZmObj sldId="2219" cId="351939441">
                    <pslz:zmPr id="{7DD1E764-F4FC-4AA2-9C1C-8014B207C5B9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0000" cy="18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02F4F2AD-7AF8-48F6-9800-FDC5A3E13B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27013" y="1315650"/>
                <a:ext cx="180000" cy="18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B6F46D6-831C-462F-9B36-D15E26459042}"/>
              </a:ext>
            </a:extLst>
          </p:cNvPr>
          <p:cNvSpPr/>
          <p:nvPr/>
        </p:nvSpPr>
        <p:spPr>
          <a:xfrm>
            <a:off x="4458400" y="2518467"/>
            <a:ext cx="180000" cy="180000"/>
          </a:xfrm>
          <a:prstGeom prst="ellipse">
            <a:avLst/>
          </a:prstGeom>
          <a:solidFill>
            <a:srgbClr val="D6043B"/>
          </a:solidFill>
          <a:ln>
            <a:solidFill>
              <a:srgbClr val="D60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305B51-A844-4353-B5FE-C53B0250B087}"/>
              </a:ext>
            </a:extLst>
          </p:cNvPr>
          <p:cNvSpPr txBox="1"/>
          <p:nvPr/>
        </p:nvSpPr>
        <p:spPr>
          <a:xfrm>
            <a:off x="4029164" y="2131015"/>
            <a:ext cx="209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Colchester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D5CC3B-E8D2-4431-A805-EFA992BED9AF}"/>
              </a:ext>
            </a:extLst>
          </p:cNvPr>
          <p:cNvSpPr txBox="1"/>
          <p:nvPr/>
        </p:nvSpPr>
        <p:spPr>
          <a:xfrm>
            <a:off x="10178389" y="5867155"/>
            <a:ext cx="2097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Energy &amp; Nuclear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4EA59-9185-4D39-9E81-35CB8DD2A381}"/>
              </a:ext>
            </a:extLst>
          </p:cNvPr>
          <p:cNvSpPr txBox="1"/>
          <p:nvPr/>
        </p:nvSpPr>
        <p:spPr>
          <a:xfrm>
            <a:off x="10705354" y="605677"/>
            <a:ext cx="127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Freeport East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48A1E-C2E7-4B42-800B-5A7741ECA6BD}"/>
              </a:ext>
            </a:extLst>
          </p:cNvPr>
          <p:cNvSpPr txBox="1"/>
          <p:nvPr/>
        </p:nvSpPr>
        <p:spPr>
          <a:xfrm>
            <a:off x="8539267" y="4680995"/>
            <a:ext cx="172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&amp; care Academy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6C71C3-4377-496C-8E4E-336C1482E8CC}"/>
              </a:ext>
            </a:extLst>
          </p:cNvPr>
          <p:cNvSpPr txBox="1"/>
          <p:nvPr/>
        </p:nvSpPr>
        <p:spPr>
          <a:xfrm>
            <a:off x="6095999" y="2052136"/>
            <a:ext cx="206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Transforming Care &amp; CareTech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D8FD9E-F866-4196-A5AB-7B3BC8F6991F}"/>
              </a:ext>
            </a:extLst>
          </p:cNvPr>
          <p:cNvSpPr txBox="1"/>
          <p:nvPr/>
        </p:nvSpPr>
        <p:spPr>
          <a:xfrm>
            <a:off x="9503693" y="3867046"/>
            <a:ext cx="172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Levelling Up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8" name="Slide Zoom 27">
                <a:extLst>
                  <a:ext uri="{FF2B5EF4-FFF2-40B4-BE49-F238E27FC236}">
                    <a16:creationId xmlns:a16="http://schemas.microsoft.com/office/drawing/2014/main" id="{00B2254E-3E96-4493-BB73-6E3BA43F441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0399946"/>
                  </p:ext>
                </p:extLst>
              </p:nvPr>
            </p:nvGraphicFramePr>
            <p:xfrm>
              <a:off x="9067379" y="5322932"/>
              <a:ext cx="180000" cy="180000"/>
            </p:xfrm>
            <a:graphic>
              <a:graphicData uri="http://schemas.microsoft.com/office/powerpoint/2016/slidezoom">
                <pslz:sldZm>
                  <pslz:sldZmObj sldId="2231" cId="390791142">
                    <pslz:zmPr id="{2A184450-5826-4248-AA4C-E2354752FEFE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0000" cy="18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8" name="Slide Zoom 27">
                <a:extLst>
                  <a:ext uri="{FF2B5EF4-FFF2-40B4-BE49-F238E27FC236}">
                    <a16:creationId xmlns:a16="http://schemas.microsoft.com/office/drawing/2014/main" id="{00B2254E-3E96-4493-BB73-6E3BA43F441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7379" y="5322932"/>
                <a:ext cx="180000" cy="18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0" name="Slide Zoom 29">
                <a:extLst>
                  <a:ext uri="{FF2B5EF4-FFF2-40B4-BE49-F238E27FC236}">
                    <a16:creationId xmlns:a16="http://schemas.microsoft.com/office/drawing/2014/main" id="{4EB94C82-55F4-4C33-BA84-8F362C2EB9C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3316974"/>
                  </p:ext>
                </p:extLst>
              </p:nvPr>
            </p:nvGraphicFramePr>
            <p:xfrm>
              <a:off x="6950033" y="2698467"/>
              <a:ext cx="180000" cy="180000"/>
            </p:xfrm>
            <a:graphic>
              <a:graphicData uri="http://schemas.microsoft.com/office/powerpoint/2016/slidezoom">
                <pslz:sldZm>
                  <pslz:sldZmObj sldId="2226" cId="1536010239">
                    <pslz:zmPr id="{6A7B90BA-FD7B-43C7-9487-96685BCC5AEF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0000" cy="18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0" name="Slide Zoom 29">
                <a:extLst>
                  <a:ext uri="{FF2B5EF4-FFF2-40B4-BE49-F238E27FC236}">
                    <a16:creationId xmlns:a16="http://schemas.microsoft.com/office/drawing/2014/main" id="{4EB94C82-55F4-4C33-BA84-8F362C2EB9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0033" y="2698467"/>
                <a:ext cx="180000" cy="18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2" name="Slide Zoom 31">
                <a:extLst>
                  <a:ext uri="{FF2B5EF4-FFF2-40B4-BE49-F238E27FC236}">
                    <a16:creationId xmlns:a16="http://schemas.microsoft.com/office/drawing/2014/main" id="{8A50E06B-4896-4F7A-94D7-75A04F31A9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08385245"/>
                  </p:ext>
                </p:extLst>
              </p:nvPr>
            </p:nvGraphicFramePr>
            <p:xfrm>
              <a:off x="10994622" y="5641071"/>
              <a:ext cx="180000" cy="180000"/>
            </p:xfrm>
            <a:graphic>
              <a:graphicData uri="http://schemas.microsoft.com/office/powerpoint/2016/slidezoom">
                <pslz:sldZm>
                  <pslz:sldZmObj sldId="2227" cId="2079228812">
                    <pslz:zmPr id="{1E79928B-3C78-4BEF-A06B-55E130AF1183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0000" cy="18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2" name="Slide Zoom 31">
                <a:extLst>
                  <a:ext uri="{FF2B5EF4-FFF2-40B4-BE49-F238E27FC236}">
                    <a16:creationId xmlns:a16="http://schemas.microsoft.com/office/drawing/2014/main" id="{8A50E06B-4896-4F7A-94D7-75A04F31A9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94622" y="5641071"/>
                <a:ext cx="180000" cy="18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4" name="Slide Zoom 33">
                <a:extLst>
                  <a:ext uri="{FF2B5EF4-FFF2-40B4-BE49-F238E27FC236}">
                    <a16:creationId xmlns:a16="http://schemas.microsoft.com/office/drawing/2014/main" id="{B23024AE-0240-48AD-87EB-6E57908E4DE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89246118"/>
                  </p:ext>
                </p:extLst>
              </p:nvPr>
            </p:nvGraphicFramePr>
            <p:xfrm>
              <a:off x="10117940" y="4204591"/>
              <a:ext cx="180000" cy="180000"/>
            </p:xfrm>
            <a:graphic>
              <a:graphicData uri="http://schemas.microsoft.com/office/powerpoint/2016/slidezoom">
                <pslz:sldZm>
                  <pslz:sldZmObj sldId="2228" cId="3756799148">
                    <pslz:zmPr id="{AF08F279-21D7-42DE-A697-AC7C1CB465E4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0000" cy="18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4" name="Slide Zoom 33">
                <a:extLst>
                  <a:ext uri="{FF2B5EF4-FFF2-40B4-BE49-F238E27FC236}">
                    <a16:creationId xmlns:a16="http://schemas.microsoft.com/office/drawing/2014/main" id="{B23024AE-0240-48AD-87EB-6E57908E4D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7940" y="4204591"/>
                <a:ext cx="180000" cy="18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5E5D039-4ED0-4155-B1D5-720929199CC8}"/>
              </a:ext>
            </a:extLst>
          </p:cNvPr>
          <p:cNvSpPr txBox="1"/>
          <p:nvPr/>
        </p:nvSpPr>
        <p:spPr>
          <a:xfrm>
            <a:off x="6095999" y="3051187"/>
            <a:ext cx="339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Tendring &amp; Colchester Borders Garden Community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96461060-D66C-4101-94CD-9EA9DAB84D5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7949653"/>
                  </p:ext>
                </p:extLst>
              </p:nvPr>
            </p:nvGraphicFramePr>
            <p:xfrm>
              <a:off x="7410450" y="3687046"/>
              <a:ext cx="180000" cy="180000"/>
            </p:xfrm>
            <a:graphic>
              <a:graphicData uri="http://schemas.microsoft.com/office/powerpoint/2016/slidezoom">
                <pslz:sldZm>
                  <pslz:sldZmObj sldId="2263" cId="62585316">
                    <pslz:zmPr id="{A67751F0-77FF-4916-801D-AAB8EEEB415C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0000" cy="18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96461060-D66C-4101-94CD-9EA9DAB84D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0450" y="3687046"/>
                <a:ext cx="180000" cy="18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529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port East">
            <a:extLst>
              <a:ext uri="{FF2B5EF4-FFF2-40B4-BE49-F238E27FC236}">
                <a16:creationId xmlns:a16="http://schemas.microsoft.com/office/drawing/2014/main" id="{10D59077-0159-4D5D-9A22-FF8F4E5A5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5352" y="2725981"/>
            <a:ext cx="3352398" cy="8582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ven Gateway">
            <a:extLst>
              <a:ext uri="{FF2B5EF4-FFF2-40B4-BE49-F238E27FC236}">
                <a16:creationId xmlns:a16="http://schemas.microsoft.com/office/drawing/2014/main" id="{421E8054-0169-4E30-A902-CD58B54C5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5352" y="4418038"/>
            <a:ext cx="3352398" cy="18158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A71DE24-7E9C-4954-9694-78E7C613427F}"/>
              </a:ext>
            </a:extLst>
          </p:cNvPr>
          <p:cNvSpPr/>
          <p:nvPr/>
        </p:nvSpPr>
        <p:spPr>
          <a:xfrm>
            <a:off x="678546" y="1130372"/>
            <a:ext cx="6505904" cy="796504"/>
          </a:xfrm>
          <a:prstGeom prst="rect">
            <a:avLst/>
          </a:prstGeom>
          <a:solidFill>
            <a:srgbClr val="488E34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Freeport East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08498-28D4-48E8-8D0B-7EB351FED55E}"/>
              </a:ext>
            </a:extLst>
          </p:cNvPr>
          <p:cNvSpPr txBox="1"/>
          <p:nvPr/>
        </p:nvSpPr>
        <p:spPr>
          <a:xfrm>
            <a:off x="731456" y="3703478"/>
            <a:ext cx="2377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13,500 new jobs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2764A-8B33-4D4F-817D-A291BA4748E4}"/>
              </a:ext>
            </a:extLst>
          </p:cNvPr>
          <p:cNvSpPr txBox="1"/>
          <p:nvPr/>
        </p:nvSpPr>
        <p:spPr>
          <a:xfrm>
            <a:off x="2876753" y="2302341"/>
            <a:ext cx="2547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£500m investment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0DD642-1EBA-4FA2-AC43-C4BB35E90140}"/>
              </a:ext>
            </a:extLst>
          </p:cNvPr>
          <p:cNvSpPr txBox="1"/>
          <p:nvPr/>
        </p:nvSpPr>
        <p:spPr>
          <a:xfrm>
            <a:off x="4997540" y="3498857"/>
            <a:ext cx="2196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GVA of +£5.5bn over 10 years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57F1EC-825F-48E5-9981-917A07413B21}"/>
              </a:ext>
            </a:extLst>
          </p:cNvPr>
          <p:cNvSpPr/>
          <p:nvPr/>
        </p:nvSpPr>
        <p:spPr>
          <a:xfrm>
            <a:off x="678547" y="4633481"/>
            <a:ext cx="6505904" cy="1384995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Massive employment opportunities but skills development for local resident must commence </a:t>
            </a:r>
            <a:r>
              <a:rPr lang="en-US" sz="2800" b="1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now</a:t>
            </a:r>
          </a:p>
        </p:txBody>
      </p:sp>
      <p:sp>
        <p:nvSpPr>
          <p:cNvPr id="15" name="!!Rectangle 7">
            <a:extLst>
              <a:ext uri="{FF2B5EF4-FFF2-40B4-BE49-F238E27FC236}">
                <a16:creationId xmlns:a16="http://schemas.microsoft.com/office/drawing/2014/main" id="{B5838A8D-0552-41E8-9E3B-31D9725CAAA1}"/>
              </a:ext>
            </a:extLst>
          </p:cNvPr>
          <p:cNvSpPr/>
          <p:nvPr/>
        </p:nvSpPr>
        <p:spPr>
          <a:xfrm>
            <a:off x="678546" y="214946"/>
            <a:ext cx="9998979" cy="734742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4400" dirty="0">
                <a:solidFill>
                  <a:schemeClr val="bg1"/>
                </a:solidFill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Anchor Opportunities </a:t>
            </a:r>
            <a:endParaRPr lang="en-GB" sz="4000" dirty="0">
              <a:solidFill>
                <a:schemeClr val="bg1"/>
              </a:solidFill>
              <a:latin typeface="Impact" panose="020B080603090205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42CAA-DD94-45C8-AD46-438743EB79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45284" y="2412324"/>
            <a:ext cx="920576" cy="1176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D1483D-5166-422D-B0F0-127A4612B88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7818" y="2702451"/>
            <a:ext cx="810838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BE3430-2DF0-459E-8735-9353D6FA0CD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76524" y="2412324"/>
            <a:ext cx="438950" cy="9998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B49214-DE95-4B9D-A92B-60E64D439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3481" y="136525"/>
            <a:ext cx="848991" cy="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9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71DE24-7E9C-4954-9694-78E7C613427F}"/>
              </a:ext>
            </a:extLst>
          </p:cNvPr>
          <p:cNvSpPr/>
          <p:nvPr/>
        </p:nvSpPr>
        <p:spPr>
          <a:xfrm>
            <a:off x="678546" y="1130372"/>
            <a:ext cx="6505904" cy="796504"/>
          </a:xfrm>
          <a:prstGeom prst="rect">
            <a:avLst/>
          </a:prstGeom>
          <a:solidFill>
            <a:srgbClr val="488E34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&amp; Care Academy</a:t>
            </a:r>
            <a:endParaRPr lang="en-GB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08498-28D4-48E8-8D0B-7EB351FED55E}"/>
              </a:ext>
            </a:extLst>
          </p:cNvPr>
          <p:cNvSpPr txBox="1"/>
          <p:nvPr/>
        </p:nvSpPr>
        <p:spPr>
          <a:xfrm>
            <a:off x="678546" y="3492307"/>
            <a:ext cx="2377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Interventions for younger cohorts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2764A-8B33-4D4F-817D-A291BA4748E4}"/>
              </a:ext>
            </a:extLst>
          </p:cNvPr>
          <p:cNvSpPr txBox="1"/>
          <p:nvPr/>
        </p:nvSpPr>
        <p:spPr>
          <a:xfrm>
            <a:off x="2934332" y="2052685"/>
            <a:ext cx="254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Reskilling for senior cohorts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0DD642-1EBA-4FA2-AC43-C4BB35E90140}"/>
              </a:ext>
            </a:extLst>
          </p:cNvPr>
          <p:cNvSpPr txBox="1"/>
          <p:nvPr/>
        </p:nvSpPr>
        <p:spPr>
          <a:xfrm>
            <a:off x="5207238" y="3504900"/>
            <a:ext cx="2196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opportunities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57F1EC-825F-48E5-9981-917A07413B21}"/>
              </a:ext>
            </a:extLst>
          </p:cNvPr>
          <p:cNvSpPr/>
          <p:nvPr/>
        </p:nvSpPr>
        <p:spPr>
          <a:xfrm>
            <a:off x="678546" y="4778114"/>
            <a:ext cx="6505904" cy="1384995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Skills that can support health and social care but that are transferable to other sectors</a:t>
            </a:r>
          </a:p>
        </p:txBody>
      </p:sp>
      <p:sp>
        <p:nvSpPr>
          <p:cNvPr id="15" name="!!Rectangle 7">
            <a:extLst>
              <a:ext uri="{FF2B5EF4-FFF2-40B4-BE49-F238E27FC236}">
                <a16:creationId xmlns:a16="http://schemas.microsoft.com/office/drawing/2014/main" id="{B5838A8D-0552-41E8-9E3B-31D9725CAAA1}"/>
              </a:ext>
            </a:extLst>
          </p:cNvPr>
          <p:cNvSpPr/>
          <p:nvPr/>
        </p:nvSpPr>
        <p:spPr>
          <a:xfrm>
            <a:off x="678546" y="214946"/>
            <a:ext cx="9998979" cy="734742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4400" dirty="0">
                <a:solidFill>
                  <a:schemeClr val="bg1"/>
                </a:solidFill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Anchor Opportunities </a:t>
            </a:r>
            <a:endParaRPr lang="en-GB" sz="4000" dirty="0">
              <a:solidFill>
                <a:schemeClr val="bg1"/>
              </a:solidFill>
              <a:latin typeface="Impact" panose="020B080603090205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29A57F-DE0A-4CE4-A93F-2DEA8B914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1554" y="1145299"/>
            <a:ext cx="2055892" cy="2055892"/>
          </a:xfrm>
          <a:prstGeom prst="rect">
            <a:avLst/>
          </a:prstGeom>
        </p:spPr>
      </p:pic>
      <p:pic>
        <p:nvPicPr>
          <p:cNvPr id="14" name="Picture 2" descr="Health and Care Academy launches in Essex | EPUT">
            <a:extLst>
              <a:ext uri="{FF2B5EF4-FFF2-40B4-BE49-F238E27FC236}">
                <a16:creationId xmlns:a16="http://schemas.microsoft.com/office/drawing/2014/main" id="{67D0AA4F-D40E-4703-BB7B-8569E920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6877" y="4212786"/>
            <a:ext cx="2007355" cy="19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DDB46C-6863-42F4-B3E2-70156F3B4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497" y="3331865"/>
            <a:ext cx="188595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4FFA60-2345-4903-9288-A2299F371F9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4554" y="2161076"/>
            <a:ext cx="1450974" cy="1450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2DAC81-4471-4868-914F-2686A4BC718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4093" y="2728097"/>
            <a:ext cx="1432684" cy="1426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E58DD3-C188-4074-8692-0701514B40A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10694" y="2206235"/>
            <a:ext cx="1390008" cy="13839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04B6B96-ED0F-4266-83BE-E155F8E415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3481" y="136525"/>
            <a:ext cx="848991" cy="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1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71DE24-7E9C-4954-9694-78E7C613427F}"/>
              </a:ext>
            </a:extLst>
          </p:cNvPr>
          <p:cNvSpPr/>
          <p:nvPr/>
        </p:nvSpPr>
        <p:spPr>
          <a:xfrm>
            <a:off x="678546" y="1130372"/>
            <a:ext cx="6505904" cy="796504"/>
          </a:xfrm>
          <a:prstGeom prst="rect">
            <a:avLst/>
          </a:prstGeom>
          <a:solidFill>
            <a:srgbClr val="488E34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Transforming Care &amp; </a:t>
            </a:r>
            <a:r>
              <a:rPr lang="en-GB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CareTech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!!Rectangle 7">
            <a:extLst>
              <a:ext uri="{FF2B5EF4-FFF2-40B4-BE49-F238E27FC236}">
                <a16:creationId xmlns:a16="http://schemas.microsoft.com/office/drawing/2014/main" id="{B5838A8D-0552-41E8-9E3B-31D9725CAAA1}"/>
              </a:ext>
            </a:extLst>
          </p:cNvPr>
          <p:cNvSpPr/>
          <p:nvPr/>
        </p:nvSpPr>
        <p:spPr>
          <a:xfrm>
            <a:off x="678546" y="214946"/>
            <a:ext cx="9998979" cy="734742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4400" dirty="0">
                <a:solidFill>
                  <a:schemeClr val="bg1"/>
                </a:solidFill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Anchor Opportunities </a:t>
            </a:r>
            <a:endParaRPr lang="en-GB" sz="4000" dirty="0">
              <a:solidFill>
                <a:schemeClr val="bg1"/>
              </a:solidFill>
              <a:latin typeface="Impact" panose="020B080603090205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2EB8D-0A1A-497F-8CFC-D48DDB7D5F85}"/>
              </a:ext>
            </a:extLst>
          </p:cNvPr>
          <p:cNvSpPr txBox="1"/>
          <p:nvPr/>
        </p:nvSpPr>
        <p:spPr>
          <a:xfrm>
            <a:off x="659884" y="2238574"/>
            <a:ext cx="2377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7,000 employees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7B94A4-D253-47B4-BB2B-747B5A6E35D5}"/>
              </a:ext>
            </a:extLst>
          </p:cNvPr>
          <p:cNvSpPr txBox="1"/>
          <p:nvPr/>
        </p:nvSpPr>
        <p:spPr>
          <a:xfrm>
            <a:off x="2806971" y="3545251"/>
            <a:ext cx="2692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30.4% staff turnover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8057F4-7A48-4B2A-935E-6D19BDA9853E}"/>
              </a:ext>
            </a:extLst>
          </p:cNvPr>
          <p:cNvSpPr txBox="1"/>
          <p:nvPr/>
        </p:nvSpPr>
        <p:spPr>
          <a:xfrm>
            <a:off x="4941455" y="2030139"/>
            <a:ext cx="299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social care records take up at 40%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5451BF4-3BFD-4865-99B7-D357B7D6E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9680" y="1532948"/>
            <a:ext cx="3213940" cy="18022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7" name="Picture 4" descr="Social care: Learning lessons and preparing for winter - Public health  matters">
            <a:extLst>
              <a:ext uri="{FF2B5EF4-FFF2-40B4-BE49-F238E27FC236}">
                <a16:creationId xmlns:a16="http://schemas.microsoft.com/office/drawing/2014/main" id="{5ACA11E6-E7A3-490A-9656-F9FADBD75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9680" y="3827536"/>
            <a:ext cx="3213941" cy="21387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A1DA00F-0791-4C57-BE7B-04BF4E8D4F8C}"/>
              </a:ext>
            </a:extLst>
          </p:cNvPr>
          <p:cNvSpPr/>
          <p:nvPr/>
        </p:nvSpPr>
        <p:spPr>
          <a:xfrm>
            <a:off x="678546" y="4431045"/>
            <a:ext cx="6505904" cy="707886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Lockdown has highlighted the important role digital can play in supporting the care environment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4FE702-8400-4C5E-A8FC-24E9C7E85D47}"/>
              </a:ext>
            </a:extLst>
          </p:cNvPr>
          <p:cNvSpPr/>
          <p:nvPr/>
        </p:nvSpPr>
        <p:spPr>
          <a:xfrm>
            <a:off x="678546" y="5349999"/>
            <a:ext cx="6505904" cy="1200329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North East Essex is developing a </a:t>
            </a:r>
            <a:r>
              <a:rPr lang="en-GB" sz="24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CareTech</a:t>
            </a:r>
            <a:r>
              <a:rPr lang="en-GB" sz="2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hub to accelerate this and support economic growth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733BD8-90F1-4070-855F-45850883A6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3481" y="136525"/>
            <a:ext cx="848991" cy="848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08D189-36A8-46EB-BD1C-C1631AA33B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4429" y="2563995"/>
            <a:ext cx="1432684" cy="1432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35FA12-387C-488D-984E-67683893400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0871" y="2117101"/>
            <a:ext cx="1432684" cy="1432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A20C42-B44B-4696-8468-BA14A7B1A4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03880" y="2652239"/>
            <a:ext cx="1258474" cy="12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10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71DE24-7E9C-4954-9694-78E7C613427F}"/>
              </a:ext>
            </a:extLst>
          </p:cNvPr>
          <p:cNvSpPr/>
          <p:nvPr/>
        </p:nvSpPr>
        <p:spPr>
          <a:xfrm>
            <a:off x="678546" y="1130372"/>
            <a:ext cx="6505904" cy="796504"/>
          </a:xfrm>
          <a:prstGeom prst="rect">
            <a:avLst/>
          </a:prstGeom>
          <a:solidFill>
            <a:srgbClr val="488E34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Economy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!!Rectangle 7">
            <a:extLst>
              <a:ext uri="{FF2B5EF4-FFF2-40B4-BE49-F238E27FC236}">
                <a16:creationId xmlns:a16="http://schemas.microsoft.com/office/drawing/2014/main" id="{B5838A8D-0552-41E8-9E3B-31D9725CAAA1}"/>
              </a:ext>
            </a:extLst>
          </p:cNvPr>
          <p:cNvSpPr/>
          <p:nvPr/>
        </p:nvSpPr>
        <p:spPr>
          <a:xfrm>
            <a:off x="678546" y="214946"/>
            <a:ext cx="9998979" cy="734742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4400" dirty="0">
                <a:solidFill>
                  <a:schemeClr val="bg1"/>
                </a:solidFill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Anchor Opportunities </a:t>
            </a:r>
            <a:endParaRPr lang="en-GB" sz="4000" dirty="0">
              <a:solidFill>
                <a:schemeClr val="bg1"/>
              </a:solidFill>
              <a:latin typeface="Impact" panose="020B080603090205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42171DCF-D38F-41EC-9FDE-ECDEF05D4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3570" y="4305519"/>
            <a:ext cx="2622693" cy="17484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623CFF-91B2-4B07-B371-7F091812B14A}"/>
              </a:ext>
            </a:extLst>
          </p:cNvPr>
          <p:cNvSpPr txBox="1"/>
          <p:nvPr/>
        </p:nvSpPr>
        <p:spPr>
          <a:xfrm>
            <a:off x="551405" y="2079955"/>
            <a:ext cx="2422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25,000 </a:t>
            </a:r>
            <a:r>
              <a:rPr lang="en-GB" sz="2000" b="1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</a:t>
            </a:r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jobs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9F7727-BC76-428E-A8D9-B90586929421}"/>
              </a:ext>
            </a:extLst>
          </p:cNvPr>
          <p:cNvSpPr txBox="1"/>
          <p:nvPr/>
        </p:nvSpPr>
        <p:spPr>
          <a:xfrm>
            <a:off x="5061748" y="2069431"/>
            <a:ext cx="269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3,478 new jobs in offshore wind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E53669-37D2-4805-922A-1420385F8D49}"/>
              </a:ext>
            </a:extLst>
          </p:cNvPr>
          <p:cNvSpPr txBox="1"/>
          <p:nvPr/>
        </p:nvSpPr>
        <p:spPr>
          <a:xfrm>
            <a:off x="2822307" y="3483185"/>
            <a:ext cx="2377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1,000 apprenticeships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ACA81A-4342-4615-8198-1B804520B6F4}"/>
              </a:ext>
            </a:extLst>
          </p:cNvPr>
          <p:cNvSpPr/>
          <p:nvPr/>
        </p:nvSpPr>
        <p:spPr>
          <a:xfrm>
            <a:off x="678546" y="4348753"/>
            <a:ext cx="6505904" cy="707886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Critical mass of clean energy projects being developed locally</a:t>
            </a:r>
          </a:p>
        </p:txBody>
      </p:sp>
      <p:pic>
        <p:nvPicPr>
          <p:cNvPr id="33" name="Picture 2" descr="EDF Renewables - Wikipedia">
            <a:extLst>
              <a:ext uri="{FF2B5EF4-FFF2-40B4-BE49-F238E27FC236}">
                <a16:creationId xmlns:a16="http://schemas.microsoft.com/office/drawing/2014/main" id="{112BAD4C-08AE-4DEC-9AE9-861CF6FB1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29" y="1247293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Ørsted (@Orsted) | Twitter">
            <a:extLst>
              <a:ext uri="{FF2B5EF4-FFF2-40B4-BE49-F238E27FC236}">
                <a16:creationId xmlns:a16="http://schemas.microsoft.com/office/drawing/2014/main" id="{F34788F4-D98D-4190-84C9-CC0327258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2" b="28486"/>
          <a:stretch/>
        </p:blipFill>
        <p:spPr bwMode="auto">
          <a:xfrm>
            <a:off x="9043038" y="3055899"/>
            <a:ext cx="1939093" cy="74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AB7D84-85D1-46F7-913F-7770D02FBC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3481" y="136525"/>
            <a:ext cx="848991" cy="848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ECF5E3-AC5E-444E-9BF7-65384B8F01D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5421" y="2787841"/>
            <a:ext cx="1432684" cy="1432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C16F60-4267-42ED-9EF7-7FCE04FA09B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6658" y="2067660"/>
            <a:ext cx="1432684" cy="1432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C3327-6D52-4E95-82CB-7A98E6D7112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9705" y="2764477"/>
            <a:ext cx="1329043" cy="13290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D7056D-1E7E-4647-B593-B0FECD4C354D}"/>
              </a:ext>
            </a:extLst>
          </p:cNvPr>
          <p:cNvSpPr/>
          <p:nvPr/>
        </p:nvSpPr>
        <p:spPr>
          <a:xfrm>
            <a:off x="678546" y="5155102"/>
            <a:ext cx="6505904" cy="707886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Fears that these jobs may not be accessed by local residents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5B8A1C-4CE8-4A89-9520-6DB5FFB5813C}"/>
              </a:ext>
            </a:extLst>
          </p:cNvPr>
          <p:cNvSpPr/>
          <p:nvPr/>
        </p:nvSpPr>
        <p:spPr>
          <a:xfrm>
            <a:off x="678546" y="5950773"/>
            <a:ext cx="6505904" cy="707886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Loss of farming subsidies and shift to carbon neutrality is key for farming &amp; forestry</a:t>
            </a:r>
          </a:p>
        </p:txBody>
      </p:sp>
    </p:spTree>
    <p:extLst>
      <p:ext uri="{BB962C8B-B14F-4D97-AF65-F5344CB8AC3E}">
        <p14:creationId xmlns:p14="http://schemas.microsoft.com/office/powerpoint/2010/main" val="2079228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FFB3-0E47-4A3F-ADDF-0CCB7BF91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latin typeface="Impact" panose="020B0806030902050204" pitchFamily="34" charset="0"/>
              </a:rPr>
              <a:t>Agenda</a:t>
            </a:r>
          </a:p>
        </p:txBody>
      </p:sp>
      <p:sp>
        <p:nvSpPr>
          <p:cNvPr id="37" name="!!Rectangle 36">
            <a:extLst>
              <a:ext uri="{FF2B5EF4-FFF2-40B4-BE49-F238E27FC236}">
                <a16:creationId xmlns:a16="http://schemas.microsoft.com/office/drawing/2014/main" id="{586A4725-060E-4AFF-84DF-07B7B13544A0}"/>
              </a:ext>
            </a:extLst>
          </p:cNvPr>
          <p:cNvSpPr/>
          <p:nvPr/>
        </p:nvSpPr>
        <p:spPr>
          <a:xfrm>
            <a:off x="4058414" y="1604592"/>
            <a:ext cx="3600000" cy="4748400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3500" dirty="0"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Anchor Opportunities</a:t>
            </a:r>
          </a:p>
        </p:txBody>
      </p:sp>
      <p:sp>
        <p:nvSpPr>
          <p:cNvPr id="38" name="!!Derby2">
            <a:extLst>
              <a:ext uri="{FF2B5EF4-FFF2-40B4-BE49-F238E27FC236}">
                <a16:creationId xmlns:a16="http://schemas.microsoft.com/office/drawing/2014/main" id="{EC7B56A4-2A30-4DE6-9E3F-9C4D6CACC4AF}"/>
              </a:ext>
            </a:extLst>
          </p:cNvPr>
          <p:cNvSpPr/>
          <p:nvPr/>
        </p:nvSpPr>
        <p:spPr>
          <a:xfrm>
            <a:off x="4313364" y="1245894"/>
            <a:ext cx="650782" cy="705456"/>
          </a:xfrm>
          <a:prstGeom prst="ellipse">
            <a:avLst/>
          </a:prstGeom>
          <a:solidFill>
            <a:srgbClr val="488E34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!!Rectangle 39">
            <a:extLst>
              <a:ext uri="{FF2B5EF4-FFF2-40B4-BE49-F238E27FC236}">
                <a16:creationId xmlns:a16="http://schemas.microsoft.com/office/drawing/2014/main" id="{2328D62A-F347-4A56-8EA3-F8AF4A79E57D}"/>
              </a:ext>
            </a:extLst>
          </p:cNvPr>
          <p:cNvSpPr/>
          <p:nvPr/>
        </p:nvSpPr>
        <p:spPr>
          <a:xfrm>
            <a:off x="7817804" y="1597555"/>
            <a:ext cx="3600000" cy="474743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3500" dirty="0"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Our next 12 months</a:t>
            </a:r>
          </a:p>
        </p:txBody>
      </p:sp>
      <p:sp>
        <p:nvSpPr>
          <p:cNvPr id="41" name="!!Rectangle 7">
            <a:extLst>
              <a:ext uri="{FF2B5EF4-FFF2-40B4-BE49-F238E27FC236}">
                <a16:creationId xmlns:a16="http://schemas.microsoft.com/office/drawing/2014/main" id="{5EE9BBD3-05E1-4C08-AB4F-3EAA623C5C8C}"/>
              </a:ext>
            </a:extLst>
          </p:cNvPr>
          <p:cNvSpPr/>
          <p:nvPr/>
        </p:nvSpPr>
        <p:spPr>
          <a:xfrm>
            <a:off x="300568" y="1598622"/>
            <a:ext cx="3598456" cy="4747437"/>
          </a:xfrm>
          <a:prstGeom prst="rect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3500" dirty="0"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42" name="!!Rail3">
            <a:extLst>
              <a:ext uri="{FF2B5EF4-FFF2-40B4-BE49-F238E27FC236}">
                <a16:creationId xmlns:a16="http://schemas.microsoft.com/office/drawing/2014/main" id="{49C8C894-9EC5-426F-8DA2-D5198D7655E2}"/>
              </a:ext>
            </a:extLst>
          </p:cNvPr>
          <p:cNvSpPr/>
          <p:nvPr/>
        </p:nvSpPr>
        <p:spPr>
          <a:xfrm>
            <a:off x="8023700" y="1245894"/>
            <a:ext cx="650782" cy="705456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!!number1">
            <a:extLst>
              <a:ext uri="{FF2B5EF4-FFF2-40B4-BE49-F238E27FC236}">
                <a16:creationId xmlns:a16="http://schemas.microsoft.com/office/drawing/2014/main" id="{D55AC9FB-442F-462A-A6F9-C548885C73C1}"/>
              </a:ext>
            </a:extLst>
          </p:cNvPr>
          <p:cNvSpPr/>
          <p:nvPr/>
        </p:nvSpPr>
        <p:spPr>
          <a:xfrm>
            <a:off x="512240" y="1245894"/>
            <a:ext cx="650782" cy="705456"/>
          </a:xfrm>
          <a:prstGeom prst="ellipse">
            <a:avLst/>
          </a:prstGeom>
          <a:solidFill>
            <a:srgbClr val="D6043B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FC8B578-B5B6-4354-ACC7-487FB05FA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567" y="2167159"/>
            <a:ext cx="3598456" cy="295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2817F6A-4114-4240-93D9-2206AEACB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8414" y="2167159"/>
            <a:ext cx="3598456" cy="2951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565834B-5A29-454B-A81C-F1687C5ED5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979" y="2162772"/>
            <a:ext cx="3600000" cy="2955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846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71DE24-7E9C-4954-9694-78E7C613427F}"/>
              </a:ext>
            </a:extLst>
          </p:cNvPr>
          <p:cNvSpPr/>
          <p:nvPr/>
        </p:nvSpPr>
        <p:spPr>
          <a:xfrm>
            <a:off x="678546" y="1130372"/>
            <a:ext cx="6505904" cy="965346"/>
          </a:xfrm>
          <a:prstGeom prst="rect">
            <a:avLst/>
          </a:prstGeom>
          <a:solidFill>
            <a:srgbClr val="488E34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Tendring &amp; Colchester Borders Garden Community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!!Rectangle 7">
            <a:extLst>
              <a:ext uri="{FF2B5EF4-FFF2-40B4-BE49-F238E27FC236}">
                <a16:creationId xmlns:a16="http://schemas.microsoft.com/office/drawing/2014/main" id="{B5838A8D-0552-41E8-9E3B-31D9725CAAA1}"/>
              </a:ext>
            </a:extLst>
          </p:cNvPr>
          <p:cNvSpPr/>
          <p:nvPr/>
        </p:nvSpPr>
        <p:spPr>
          <a:xfrm>
            <a:off x="678546" y="214946"/>
            <a:ext cx="9998979" cy="734742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4400" dirty="0">
                <a:solidFill>
                  <a:schemeClr val="bg1"/>
                </a:solidFill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Anchor Opportunities </a:t>
            </a:r>
            <a:endParaRPr lang="en-GB" sz="4000" dirty="0">
              <a:solidFill>
                <a:schemeClr val="bg1"/>
              </a:solidFill>
              <a:latin typeface="Impact" panose="020B080603090205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1E7FDE-FB1D-4780-A0B8-B3CBDBFCC13D}"/>
              </a:ext>
            </a:extLst>
          </p:cNvPr>
          <p:cNvSpPr/>
          <p:nvPr/>
        </p:nvSpPr>
        <p:spPr>
          <a:xfrm>
            <a:off x="718480" y="4383492"/>
            <a:ext cx="6505904" cy="2246769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/>
          <a:p>
            <a:pPr lvl="0"/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Garden Community has the opportunity to perform at a local, regional, national, European and even global scale – both physically and digitally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5F3F6D-073F-4294-BD5A-348D772FF8C5}"/>
              </a:ext>
            </a:extLst>
          </p:cNvPr>
          <p:cNvSpPr txBox="1"/>
          <p:nvPr/>
        </p:nvSpPr>
        <p:spPr>
          <a:xfrm>
            <a:off x="718480" y="3579037"/>
            <a:ext cx="2377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2,200 – 2,500 new homes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605D8F-3844-4F8D-B5AC-91B0E783C4F2}"/>
              </a:ext>
            </a:extLst>
          </p:cNvPr>
          <p:cNvSpPr txBox="1"/>
          <p:nvPr/>
        </p:nvSpPr>
        <p:spPr>
          <a:xfrm>
            <a:off x="4780857" y="3382851"/>
            <a:ext cx="269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links with infrastructure hubs</a:t>
            </a:r>
          </a:p>
        </p:txBody>
      </p:sp>
      <p:pic>
        <p:nvPicPr>
          <p:cNvPr id="26" name="Graphic 19">
            <a:extLst>
              <a:ext uri="{FF2B5EF4-FFF2-40B4-BE49-F238E27FC236}">
                <a16:creationId xmlns:a16="http://schemas.microsoft.com/office/drawing/2014/main" id="{662D8C5B-0755-49AE-9437-AA8EBC1249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61934" y="3022061"/>
            <a:ext cx="1432249" cy="1432249"/>
          </a:xfrm>
          <a:prstGeom prst="rect">
            <a:avLst/>
          </a:prstGeom>
        </p:spPr>
      </p:pic>
      <p:sp>
        <p:nvSpPr>
          <p:cNvPr id="27" name="TextBox 20">
            <a:extLst>
              <a:ext uri="{FF2B5EF4-FFF2-40B4-BE49-F238E27FC236}">
                <a16:creationId xmlns:a16="http://schemas.microsoft.com/office/drawing/2014/main" id="{4C5413CF-34F2-4B08-9040-1A93368835ED}"/>
              </a:ext>
            </a:extLst>
          </p:cNvPr>
          <p:cNvSpPr txBox="1"/>
          <p:nvPr/>
        </p:nvSpPr>
        <p:spPr>
          <a:xfrm>
            <a:off x="2724727" y="2156662"/>
            <a:ext cx="2170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hectares of employment land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AA25CD-14D2-41B0-AF77-E3BA5673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7055" y="2034656"/>
            <a:ext cx="1483437" cy="148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6B3184-27B7-4B4E-B733-6205312086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3481" y="136525"/>
            <a:ext cx="848991" cy="848112"/>
          </a:xfrm>
          <a:prstGeom prst="rect">
            <a:avLst/>
          </a:prstGeom>
        </p:spPr>
      </p:pic>
      <p:pic>
        <p:nvPicPr>
          <p:cNvPr id="3" name="Picture 2" descr="A stone building with a garden in front of it&#10;&#10;Description automatically generated with medium confidence">
            <a:extLst>
              <a:ext uri="{FF2B5EF4-FFF2-40B4-BE49-F238E27FC236}">
                <a16:creationId xmlns:a16="http://schemas.microsoft.com/office/drawing/2014/main" id="{CE845FFE-7108-42C4-A6B7-F329E02672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57" y="1115513"/>
            <a:ext cx="3966705" cy="2641777"/>
          </a:xfrm>
          <a:prstGeom prst="rect">
            <a:avLst/>
          </a:prstGeom>
        </p:spPr>
      </p:pic>
      <p:pic>
        <p:nvPicPr>
          <p:cNvPr id="5" name="Picture 4" descr="A picture containing sky, outdoor, several, day&#10;&#10;Description automatically generated">
            <a:extLst>
              <a:ext uri="{FF2B5EF4-FFF2-40B4-BE49-F238E27FC236}">
                <a16:creationId xmlns:a16="http://schemas.microsoft.com/office/drawing/2014/main" id="{8ABF2FF4-2BC2-4331-90B4-01C319D6F6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44" y="3863906"/>
            <a:ext cx="3962666" cy="2641777"/>
          </a:xfrm>
          <a:prstGeom prst="rect">
            <a:avLst/>
          </a:prstGeom>
        </p:spPr>
      </p:pic>
      <p:pic>
        <p:nvPicPr>
          <p:cNvPr id="7" name="Graphic 6" descr="Train with solid fill">
            <a:extLst>
              <a:ext uri="{FF2B5EF4-FFF2-40B4-BE49-F238E27FC236}">
                <a16:creationId xmlns:a16="http://schemas.microsoft.com/office/drawing/2014/main" id="{9F9D9755-72AF-40C4-AB50-E8B245F1C9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17966" y="2279708"/>
            <a:ext cx="1243875" cy="12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5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71DE24-7E9C-4954-9694-78E7C613427F}"/>
              </a:ext>
            </a:extLst>
          </p:cNvPr>
          <p:cNvSpPr/>
          <p:nvPr/>
        </p:nvSpPr>
        <p:spPr>
          <a:xfrm>
            <a:off x="678545" y="1130372"/>
            <a:ext cx="7661667" cy="796504"/>
          </a:xfrm>
          <a:prstGeom prst="rect">
            <a:avLst/>
          </a:prstGeom>
          <a:solidFill>
            <a:srgbClr val="488E34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Levelling Up &amp; Anchor Influence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!!Rectangle 7">
            <a:extLst>
              <a:ext uri="{FF2B5EF4-FFF2-40B4-BE49-F238E27FC236}">
                <a16:creationId xmlns:a16="http://schemas.microsoft.com/office/drawing/2014/main" id="{B5838A8D-0552-41E8-9E3B-31D9725CAAA1}"/>
              </a:ext>
            </a:extLst>
          </p:cNvPr>
          <p:cNvSpPr/>
          <p:nvPr/>
        </p:nvSpPr>
        <p:spPr>
          <a:xfrm>
            <a:off x="678546" y="214946"/>
            <a:ext cx="9998979" cy="734742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4400" dirty="0">
                <a:solidFill>
                  <a:schemeClr val="bg1"/>
                </a:solidFill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Anchor Opportunities </a:t>
            </a:r>
            <a:endParaRPr lang="en-GB" sz="4000" dirty="0">
              <a:solidFill>
                <a:schemeClr val="bg1"/>
              </a:solidFill>
              <a:latin typeface="Impact" panose="020B080603090205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1E7FDE-FB1D-4780-A0B8-B3CBDBFCC13D}"/>
              </a:ext>
            </a:extLst>
          </p:cNvPr>
          <p:cNvSpPr/>
          <p:nvPr/>
        </p:nvSpPr>
        <p:spPr>
          <a:xfrm>
            <a:off x="678546" y="4510106"/>
            <a:ext cx="6505904" cy="1815882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/>
          <a:p>
            <a:pPr lvl="0"/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UK Government has a programme of Levelling Up to bring policy and power closer to the communities it serves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D97C58F-C4C4-4CC0-9FAB-FDC2646FC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16454" y="1867850"/>
            <a:ext cx="2594250" cy="345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5F3F6D-073F-4294-BD5A-348D772FF8C5}"/>
              </a:ext>
            </a:extLst>
          </p:cNvPr>
          <p:cNvSpPr txBox="1"/>
          <p:nvPr/>
        </p:nvSpPr>
        <p:spPr>
          <a:xfrm>
            <a:off x="718480" y="3579037"/>
            <a:ext cx="2377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Service Employs 450,000 FTEs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30DAEC1-DDD7-40EB-A3F2-8546F6FBD5A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10926" y="1990696"/>
            <a:ext cx="1432249" cy="14322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8605D8F-3844-4F8D-B5AC-91B0E783C4F2}"/>
              </a:ext>
            </a:extLst>
          </p:cNvPr>
          <p:cNvSpPr txBox="1"/>
          <p:nvPr/>
        </p:nvSpPr>
        <p:spPr>
          <a:xfrm>
            <a:off x="4780857" y="3382851"/>
            <a:ext cx="2692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22,000 staff to be relocated from London</a:t>
            </a:r>
          </a:p>
        </p:txBody>
      </p:sp>
      <p:pic>
        <p:nvPicPr>
          <p:cNvPr id="26" name="Graphic 19">
            <a:extLst>
              <a:ext uri="{FF2B5EF4-FFF2-40B4-BE49-F238E27FC236}">
                <a16:creationId xmlns:a16="http://schemas.microsoft.com/office/drawing/2014/main" id="{662D8C5B-0755-49AE-9437-AA8EBC1249B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060821" y="2877104"/>
            <a:ext cx="1432249" cy="1432249"/>
          </a:xfrm>
          <a:prstGeom prst="rect">
            <a:avLst/>
          </a:prstGeom>
        </p:spPr>
      </p:pic>
      <p:sp>
        <p:nvSpPr>
          <p:cNvPr id="27" name="TextBox 20">
            <a:extLst>
              <a:ext uri="{FF2B5EF4-FFF2-40B4-BE49-F238E27FC236}">
                <a16:creationId xmlns:a16="http://schemas.microsoft.com/office/drawing/2014/main" id="{4C5413CF-34F2-4B08-9040-1A93368835ED}"/>
              </a:ext>
            </a:extLst>
          </p:cNvPr>
          <p:cNvSpPr txBox="1"/>
          <p:nvPr/>
        </p:nvSpPr>
        <p:spPr>
          <a:xfrm>
            <a:off x="2724727" y="2156662"/>
            <a:ext cx="2170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rgbClr val="488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of HQs still in London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AA25CD-14D2-41B0-AF77-E3BA5673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24" y="2034656"/>
            <a:ext cx="1489099" cy="148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6B3184-27B7-4B4E-B733-6205312086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3481" y="136525"/>
            <a:ext cx="848991" cy="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99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!!Rectangle 36">
            <a:extLst>
              <a:ext uri="{FF2B5EF4-FFF2-40B4-BE49-F238E27FC236}">
                <a16:creationId xmlns:a16="http://schemas.microsoft.com/office/drawing/2014/main" id="{B5838A8D-0552-41E8-9E3B-31D9725CAAA1}"/>
              </a:ext>
            </a:extLst>
          </p:cNvPr>
          <p:cNvSpPr/>
          <p:nvPr/>
        </p:nvSpPr>
        <p:spPr>
          <a:xfrm>
            <a:off x="678546" y="214946"/>
            <a:ext cx="9998979" cy="734742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4400" dirty="0">
                <a:solidFill>
                  <a:schemeClr val="bg1"/>
                </a:solidFill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Anchor Opportunities at a glance </a:t>
            </a:r>
            <a:endParaRPr lang="en-GB" sz="4000" dirty="0">
              <a:solidFill>
                <a:schemeClr val="bg1"/>
              </a:solidFill>
              <a:latin typeface="Impact" panose="020B080603090205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6B3184-27B7-4B4E-B733-620531208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3481" y="136525"/>
            <a:ext cx="848991" cy="8481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2BA9C0-03B4-4B57-A875-08D59AE5F833}"/>
              </a:ext>
            </a:extLst>
          </p:cNvPr>
          <p:cNvSpPr/>
          <p:nvPr/>
        </p:nvSpPr>
        <p:spPr>
          <a:xfrm>
            <a:off x="678546" y="2027149"/>
            <a:ext cx="2668336" cy="796504"/>
          </a:xfrm>
          <a:prstGeom prst="rect">
            <a:avLst/>
          </a:prstGeom>
          <a:solidFill>
            <a:srgbClr val="488E34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Energy &amp; Nuclear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AABA28-2073-412E-AC4E-E3DAEBC8989A}"/>
              </a:ext>
            </a:extLst>
          </p:cNvPr>
          <p:cNvSpPr/>
          <p:nvPr/>
        </p:nvSpPr>
        <p:spPr>
          <a:xfrm>
            <a:off x="678546" y="2894044"/>
            <a:ext cx="2668336" cy="1266598"/>
          </a:xfrm>
          <a:prstGeom prst="rect">
            <a:avLst/>
          </a:prstGeom>
          <a:solidFill>
            <a:srgbClr val="488E34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Transforming Care &amp; </a:t>
            </a:r>
            <a:r>
              <a:rPr lang="en-GB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CareTech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B48B23-62D3-476E-94BB-B29FCD489F76}"/>
              </a:ext>
            </a:extLst>
          </p:cNvPr>
          <p:cNvSpPr/>
          <p:nvPr/>
        </p:nvSpPr>
        <p:spPr>
          <a:xfrm>
            <a:off x="678546" y="4231033"/>
            <a:ext cx="2668336" cy="796504"/>
          </a:xfrm>
          <a:prstGeom prst="rect">
            <a:avLst/>
          </a:prstGeom>
          <a:solidFill>
            <a:srgbClr val="488E34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Freeport East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E807B3-D10A-4031-A025-FE480CB451C5}"/>
              </a:ext>
            </a:extLst>
          </p:cNvPr>
          <p:cNvSpPr/>
          <p:nvPr/>
        </p:nvSpPr>
        <p:spPr>
          <a:xfrm>
            <a:off x="678546" y="5097928"/>
            <a:ext cx="2668336" cy="796504"/>
          </a:xfrm>
          <a:prstGeom prst="rect">
            <a:avLst/>
          </a:prstGeom>
          <a:solidFill>
            <a:srgbClr val="488E34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&amp; Care Academy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8C0357-0CA5-49C1-97E2-8A4705928BEC}"/>
              </a:ext>
            </a:extLst>
          </p:cNvPr>
          <p:cNvSpPr/>
          <p:nvPr/>
        </p:nvSpPr>
        <p:spPr>
          <a:xfrm>
            <a:off x="678546" y="5964823"/>
            <a:ext cx="2668336" cy="796504"/>
          </a:xfrm>
          <a:prstGeom prst="rect">
            <a:avLst/>
          </a:prstGeom>
          <a:solidFill>
            <a:srgbClr val="488E34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Levelling Up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1771C6-458D-4234-9A95-1DE39D21A51B}"/>
              </a:ext>
            </a:extLst>
          </p:cNvPr>
          <p:cNvSpPr/>
          <p:nvPr/>
        </p:nvSpPr>
        <p:spPr>
          <a:xfrm>
            <a:off x="678546" y="1090166"/>
            <a:ext cx="2668336" cy="796504"/>
          </a:xfrm>
          <a:prstGeom prst="rect">
            <a:avLst/>
          </a:prstGeom>
          <a:solidFill>
            <a:srgbClr val="488E34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BA0D71-A428-4B2D-84E3-E0750E4BC784}"/>
              </a:ext>
            </a:extLst>
          </p:cNvPr>
          <p:cNvSpPr/>
          <p:nvPr/>
        </p:nvSpPr>
        <p:spPr>
          <a:xfrm>
            <a:off x="4541812" y="1090166"/>
            <a:ext cx="2668336" cy="796504"/>
          </a:xfrm>
          <a:prstGeom prst="rect">
            <a:avLst/>
          </a:prstGeom>
          <a:solidFill>
            <a:srgbClr val="1D3993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513F04-DC84-4ECC-9544-98C87D1FA430}"/>
              </a:ext>
            </a:extLst>
          </p:cNvPr>
          <p:cNvSpPr/>
          <p:nvPr/>
        </p:nvSpPr>
        <p:spPr>
          <a:xfrm>
            <a:off x="4541812" y="2027149"/>
            <a:ext cx="2668336" cy="796504"/>
          </a:xfrm>
          <a:prstGeom prst="rect">
            <a:avLst/>
          </a:prstGeom>
          <a:solidFill>
            <a:srgbClr val="1D3993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endParaRPr kumimoji="0" lang="en-GB" sz="2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90CDD8-C4FC-44FE-9CB7-217DC0FBF1CA}"/>
              </a:ext>
            </a:extLst>
          </p:cNvPr>
          <p:cNvSpPr/>
          <p:nvPr/>
        </p:nvSpPr>
        <p:spPr>
          <a:xfrm>
            <a:off x="4541812" y="2894044"/>
            <a:ext cx="2668336" cy="796504"/>
          </a:xfrm>
          <a:prstGeom prst="rect">
            <a:avLst/>
          </a:prstGeom>
          <a:solidFill>
            <a:srgbClr val="1D3993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endParaRPr kumimoji="0" lang="en-GB" sz="2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264F88-5DC8-4AE7-9CCB-D869F1ED35C1}"/>
              </a:ext>
            </a:extLst>
          </p:cNvPr>
          <p:cNvSpPr/>
          <p:nvPr/>
        </p:nvSpPr>
        <p:spPr>
          <a:xfrm>
            <a:off x="4541812" y="3832781"/>
            <a:ext cx="2668336" cy="796504"/>
          </a:xfrm>
          <a:prstGeom prst="rect">
            <a:avLst/>
          </a:prstGeom>
          <a:solidFill>
            <a:srgbClr val="1D3993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roles</a:t>
            </a:r>
            <a:endParaRPr kumimoji="0" lang="en-GB" sz="2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9F1599-84E0-420F-BF6A-13126BA53846}"/>
              </a:ext>
            </a:extLst>
          </p:cNvPr>
          <p:cNvSpPr/>
          <p:nvPr/>
        </p:nvSpPr>
        <p:spPr>
          <a:xfrm>
            <a:off x="4541812" y="4771518"/>
            <a:ext cx="2668336" cy="796504"/>
          </a:xfrm>
          <a:prstGeom prst="rect">
            <a:avLst/>
          </a:prstGeom>
          <a:solidFill>
            <a:srgbClr val="1D3993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  <a:endParaRPr kumimoji="0" lang="en-GB" sz="2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082B6A-5332-4BC4-8629-9786237834F9}"/>
              </a:ext>
            </a:extLst>
          </p:cNvPr>
          <p:cNvSpPr/>
          <p:nvPr/>
        </p:nvSpPr>
        <p:spPr>
          <a:xfrm>
            <a:off x="4541812" y="5710255"/>
            <a:ext cx="2668336" cy="796504"/>
          </a:xfrm>
          <a:prstGeom prst="rect">
            <a:avLst/>
          </a:prstGeom>
          <a:solidFill>
            <a:srgbClr val="1D3993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</a:t>
            </a:r>
            <a:endParaRPr kumimoji="0" lang="en-GB" sz="24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918863-A7C8-4D31-9DC7-A069B5A595AA}"/>
              </a:ext>
            </a:extLst>
          </p:cNvPr>
          <p:cNvSpPr/>
          <p:nvPr/>
        </p:nvSpPr>
        <p:spPr>
          <a:xfrm>
            <a:off x="8405078" y="1090166"/>
            <a:ext cx="2668336" cy="796504"/>
          </a:xfrm>
          <a:prstGeom prst="rect">
            <a:avLst/>
          </a:prstGeom>
          <a:solidFill>
            <a:srgbClr val="9D2727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Issue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036A0F-F996-4126-9DB5-42879E34751D}"/>
              </a:ext>
            </a:extLst>
          </p:cNvPr>
          <p:cNvSpPr/>
          <p:nvPr/>
        </p:nvSpPr>
        <p:spPr>
          <a:xfrm>
            <a:off x="8405078" y="2425401"/>
            <a:ext cx="2668336" cy="2922234"/>
          </a:xfrm>
          <a:prstGeom prst="rect">
            <a:avLst/>
          </a:prstGeom>
          <a:solidFill>
            <a:srgbClr val="9D2727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all </a:t>
            </a:r>
            <a:r>
              <a:rPr lang="en-GB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residents</a:t>
            </a: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take advantage of opportunities</a:t>
            </a:r>
            <a:endParaRPr kumimoji="0" lang="en-GB" sz="2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25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A picture containing sitting, black, large, tall&#10;&#10;Description automatically generated">
            <a:extLst>
              <a:ext uri="{FF2B5EF4-FFF2-40B4-BE49-F238E27FC236}">
                <a16:creationId xmlns:a16="http://schemas.microsoft.com/office/drawing/2014/main" id="{BBB05CE3-7A40-47D3-BDAE-0D94FF46DE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83" y="-3630850"/>
            <a:ext cx="10135178" cy="10145596"/>
          </a:xfrm>
          <a:prstGeom prst="rect">
            <a:avLst/>
          </a:prstGeom>
          <a:solidFill>
            <a:srgbClr val="0094A8"/>
          </a:solidFill>
        </p:spPr>
      </p:pic>
      <p:sp>
        <p:nvSpPr>
          <p:cNvPr id="4" name="!!Rectangle 36">
            <a:extLst>
              <a:ext uri="{FF2B5EF4-FFF2-40B4-BE49-F238E27FC236}">
                <a16:creationId xmlns:a16="http://schemas.microsoft.com/office/drawing/2014/main" id="{4871DAB6-79BD-4B0F-BD9C-FF7906BBC2BA}"/>
              </a:ext>
            </a:extLst>
          </p:cNvPr>
          <p:cNvSpPr/>
          <p:nvPr/>
        </p:nvSpPr>
        <p:spPr>
          <a:xfrm>
            <a:off x="8395324" y="5524433"/>
            <a:ext cx="3600001" cy="1157001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3600" dirty="0"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Anchor Opportunities</a:t>
            </a:r>
          </a:p>
        </p:txBody>
      </p:sp>
      <p:sp>
        <p:nvSpPr>
          <p:cNvPr id="5" name="!!Rectangle 39">
            <a:extLst>
              <a:ext uri="{FF2B5EF4-FFF2-40B4-BE49-F238E27FC236}">
                <a16:creationId xmlns:a16="http://schemas.microsoft.com/office/drawing/2014/main" id="{9A76D3F9-2B9C-414F-B0AD-5714DC75F031}"/>
              </a:ext>
            </a:extLst>
          </p:cNvPr>
          <p:cNvSpPr/>
          <p:nvPr/>
        </p:nvSpPr>
        <p:spPr>
          <a:xfrm>
            <a:off x="1923179" y="4519512"/>
            <a:ext cx="3600000" cy="118674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3600" dirty="0"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Our next 12 months</a:t>
            </a:r>
          </a:p>
        </p:txBody>
      </p:sp>
      <p:sp>
        <p:nvSpPr>
          <p:cNvPr id="6" name="!!Rectangle 7">
            <a:extLst>
              <a:ext uri="{FF2B5EF4-FFF2-40B4-BE49-F238E27FC236}">
                <a16:creationId xmlns:a16="http://schemas.microsoft.com/office/drawing/2014/main" id="{27A703BD-73A1-4AA2-A9BD-39F119380083}"/>
              </a:ext>
            </a:extLst>
          </p:cNvPr>
          <p:cNvSpPr/>
          <p:nvPr/>
        </p:nvSpPr>
        <p:spPr>
          <a:xfrm>
            <a:off x="8298546" y="1357946"/>
            <a:ext cx="3584771" cy="734742"/>
          </a:xfrm>
          <a:prstGeom prst="rect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3600" dirty="0"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Challenges</a:t>
            </a:r>
            <a:endParaRPr lang="en-GB" sz="3500" dirty="0">
              <a:latin typeface="Impact" panose="020B080603090205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!!Derby2">
            <a:extLst>
              <a:ext uri="{FF2B5EF4-FFF2-40B4-BE49-F238E27FC236}">
                <a16:creationId xmlns:a16="http://schemas.microsoft.com/office/drawing/2014/main" id="{F6EBC5FE-557F-4C60-8E38-862AE6B5FA82}"/>
              </a:ext>
            </a:extLst>
          </p:cNvPr>
          <p:cNvSpPr/>
          <p:nvPr/>
        </p:nvSpPr>
        <p:spPr>
          <a:xfrm>
            <a:off x="7922151" y="5054136"/>
            <a:ext cx="650782" cy="705456"/>
          </a:xfrm>
          <a:prstGeom prst="ellipse">
            <a:avLst/>
          </a:prstGeom>
          <a:solidFill>
            <a:srgbClr val="488E34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!!Rail3">
            <a:extLst>
              <a:ext uri="{FF2B5EF4-FFF2-40B4-BE49-F238E27FC236}">
                <a16:creationId xmlns:a16="http://schemas.microsoft.com/office/drawing/2014/main" id="{FF4B35AD-576D-43E9-A9F7-8054AC7481C2}"/>
              </a:ext>
            </a:extLst>
          </p:cNvPr>
          <p:cNvSpPr/>
          <p:nvPr/>
        </p:nvSpPr>
        <p:spPr>
          <a:xfrm>
            <a:off x="1555087" y="3993824"/>
            <a:ext cx="650782" cy="705456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!!number1">
            <a:extLst>
              <a:ext uri="{FF2B5EF4-FFF2-40B4-BE49-F238E27FC236}">
                <a16:creationId xmlns:a16="http://schemas.microsoft.com/office/drawing/2014/main" id="{AF193E59-682A-421C-84A9-DC63B5375B45}"/>
              </a:ext>
            </a:extLst>
          </p:cNvPr>
          <p:cNvSpPr/>
          <p:nvPr/>
        </p:nvSpPr>
        <p:spPr>
          <a:xfrm>
            <a:off x="7922151" y="916935"/>
            <a:ext cx="650782" cy="705456"/>
          </a:xfrm>
          <a:prstGeom prst="ellipse">
            <a:avLst/>
          </a:prstGeom>
          <a:solidFill>
            <a:srgbClr val="D6043B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3C4A96-EA0A-4297-8433-7C240035C48D}"/>
              </a:ext>
            </a:extLst>
          </p:cNvPr>
          <p:cNvGrpSpPr/>
          <p:nvPr/>
        </p:nvGrpSpPr>
        <p:grpSpPr>
          <a:xfrm>
            <a:off x="8743740" y="3553805"/>
            <a:ext cx="720000" cy="720000"/>
            <a:chOff x="6096000" y="4731932"/>
            <a:chExt cx="1015836" cy="92059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DF96819-2994-48F2-92E1-F895FDD66E0C}"/>
                </a:ext>
              </a:extLst>
            </p:cNvPr>
            <p:cNvSpPr/>
            <p:nvPr/>
          </p:nvSpPr>
          <p:spPr>
            <a:xfrm>
              <a:off x="6405060" y="5010170"/>
              <a:ext cx="401790" cy="3641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107BCC0-922E-492F-8DC4-27D092E360D8}"/>
                </a:ext>
              </a:extLst>
            </p:cNvPr>
            <p:cNvSpPr/>
            <p:nvPr/>
          </p:nvSpPr>
          <p:spPr>
            <a:xfrm>
              <a:off x="6259566" y="4871714"/>
              <a:ext cx="692778" cy="62782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986B96-B938-40F0-B28C-FEC9604CFD3A}"/>
                </a:ext>
              </a:extLst>
            </p:cNvPr>
            <p:cNvSpPr/>
            <p:nvPr/>
          </p:nvSpPr>
          <p:spPr>
            <a:xfrm>
              <a:off x="6096000" y="4731932"/>
              <a:ext cx="1015836" cy="9205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8CAC5B-0B3A-4DE6-8DC3-24DBF199C6D1}"/>
              </a:ext>
            </a:extLst>
          </p:cNvPr>
          <p:cNvCxnSpPr>
            <a:cxnSpLocks/>
            <a:stCxn id="5" idx="3"/>
            <a:endCxn id="17" idx="2"/>
          </p:cNvCxnSpPr>
          <p:nvPr/>
        </p:nvCxnSpPr>
        <p:spPr>
          <a:xfrm flipV="1">
            <a:off x="5523179" y="3913805"/>
            <a:ext cx="3220561" cy="11990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AB8C88-0443-4B30-A56B-93A4C9319828}"/>
              </a:ext>
            </a:extLst>
          </p:cNvPr>
          <p:cNvCxnSpPr>
            <a:cxnSpLocks/>
            <a:stCxn id="4" idx="0"/>
            <a:endCxn id="17" idx="5"/>
          </p:cNvCxnSpPr>
          <p:nvPr/>
        </p:nvCxnSpPr>
        <p:spPr>
          <a:xfrm flipH="1" flipV="1">
            <a:off x="9358298" y="4168363"/>
            <a:ext cx="837027" cy="135607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716535-AFCD-46A9-B1FA-F98120C85E11}"/>
              </a:ext>
            </a:extLst>
          </p:cNvPr>
          <p:cNvCxnSpPr>
            <a:cxnSpLocks/>
            <a:stCxn id="6" idx="2"/>
            <a:endCxn id="17" idx="7"/>
          </p:cNvCxnSpPr>
          <p:nvPr/>
        </p:nvCxnSpPr>
        <p:spPr>
          <a:xfrm flipH="1">
            <a:off x="9358298" y="2092688"/>
            <a:ext cx="732634" cy="156655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919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A picture containing sitting, black, large, tall&#10;&#10;Description automatically generated">
            <a:extLst>
              <a:ext uri="{FF2B5EF4-FFF2-40B4-BE49-F238E27FC236}">
                <a16:creationId xmlns:a16="http://schemas.microsoft.com/office/drawing/2014/main" id="{BBB05CE3-7A40-47D3-BDAE-0D94FF46DE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83" y="-3630850"/>
            <a:ext cx="10135178" cy="10145596"/>
          </a:xfrm>
          <a:prstGeom prst="rect">
            <a:avLst/>
          </a:prstGeom>
          <a:solidFill>
            <a:srgbClr val="0094A8"/>
          </a:solidFill>
        </p:spPr>
      </p:pic>
      <p:sp>
        <p:nvSpPr>
          <p:cNvPr id="5" name="!!Rectangle 39">
            <a:extLst>
              <a:ext uri="{FF2B5EF4-FFF2-40B4-BE49-F238E27FC236}">
                <a16:creationId xmlns:a16="http://schemas.microsoft.com/office/drawing/2014/main" id="{9A76D3F9-2B9C-414F-B0AD-5714DC75F031}"/>
              </a:ext>
            </a:extLst>
          </p:cNvPr>
          <p:cNvSpPr/>
          <p:nvPr/>
        </p:nvSpPr>
        <p:spPr>
          <a:xfrm>
            <a:off x="1923179" y="4519512"/>
            <a:ext cx="3600000" cy="118674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3600" dirty="0"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Our next 12 months</a:t>
            </a:r>
          </a:p>
        </p:txBody>
      </p:sp>
      <p:sp>
        <p:nvSpPr>
          <p:cNvPr id="8" name="!!Rail3">
            <a:extLst>
              <a:ext uri="{FF2B5EF4-FFF2-40B4-BE49-F238E27FC236}">
                <a16:creationId xmlns:a16="http://schemas.microsoft.com/office/drawing/2014/main" id="{FF4B35AD-576D-43E9-A9F7-8054AC7481C2}"/>
              </a:ext>
            </a:extLst>
          </p:cNvPr>
          <p:cNvSpPr/>
          <p:nvPr/>
        </p:nvSpPr>
        <p:spPr>
          <a:xfrm>
            <a:off x="1555087" y="3993824"/>
            <a:ext cx="650782" cy="705456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3C4A96-EA0A-4297-8433-7C240035C48D}"/>
              </a:ext>
            </a:extLst>
          </p:cNvPr>
          <p:cNvGrpSpPr/>
          <p:nvPr/>
        </p:nvGrpSpPr>
        <p:grpSpPr>
          <a:xfrm>
            <a:off x="8743740" y="3553805"/>
            <a:ext cx="720000" cy="720000"/>
            <a:chOff x="6096000" y="4731932"/>
            <a:chExt cx="1015836" cy="92059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DF96819-2994-48F2-92E1-F895FDD66E0C}"/>
                </a:ext>
              </a:extLst>
            </p:cNvPr>
            <p:cNvSpPr/>
            <p:nvPr/>
          </p:nvSpPr>
          <p:spPr>
            <a:xfrm>
              <a:off x="6405060" y="5010170"/>
              <a:ext cx="401790" cy="3641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107BCC0-922E-492F-8DC4-27D092E360D8}"/>
                </a:ext>
              </a:extLst>
            </p:cNvPr>
            <p:cNvSpPr/>
            <p:nvPr/>
          </p:nvSpPr>
          <p:spPr>
            <a:xfrm>
              <a:off x="6259566" y="4871714"/>
              <a:ext cx="692778" cy="62782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986B96-B938-40F0-B28C-FEC9604CFD3A}"/>
                </a:ext>
              </a:extLst>
            </p:cNvPr>
            <p:cNvSpPr/>
            <p:nvPr/>
          </p:nvSpPr>
          <p:spPr>
            <a:xfrm>
              <a:off x="6096000" y="4731932"/>
              <a:ext cx="1015836" cy="9205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8CAC5B-0B3A-4DE6-8DC3-24DBF199C6D1}"/>
              </a:ext>
            </a:extLst>
          </p:cNvPr>
          <p:cNvCxnSpPr>
            <a:cxnSpLocks/>
            <a:stCxn id="5" idx="3"/>
            <a:endCxn id="17" idx="2"/>
          </p:cNvCxnSpPr>
          <p:nvPr/>
        </p:nvCxnSpPr>
        <p:spPr>
          <a:xfrm flipV="1">
            <a:off x="5523179" y="3913805"/>
            <a:ext cx="3220561" cy="11990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095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A40E2B3C-0D96-4F29-BA31-F046F2D449AC}"/>
              </a:ext>
            </a:extLst>
          </p:cNvPr>
          <p:cNvSpPr/>
          <p:nvPr/>
        </p:nvSpPr>
        <p:spPr>
          <a:xfrm>
            <a:off x="4389895" y="1484249"/>
            <a:ext cx="3412210" cy="1289947"/>
          </a:xfrm>
          <a:prstGeom prst="rect">
            <a:avLst/>
          </a:prstGeom>
          <a:solidFill>
            <a:srgbClr val="D6043B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inequalities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B57BAD-F6D9-45CF-B18E-84511AD68457}"/>
              </a:ext>
            </a:extLst>
          </p:cNvPr>
          <p:cNvSpPr/>
          <p:nvPr/>
        </p:nvSpPr>
        <p:spPr>
          <a:xfrm>
            <a:off x="313840" y="3429000"/>
            <a:ext cx="3412210" cy="128994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Lived experience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FA388-1AA6-474A-B35D-E4820768F8CE}"/>
              </a:ext>
            </a:extLst>
          </p:cNvPr>
          <p:cNvSpPr/>
          <p:nvPr/>
        </p:nvSpPr>
        <p:spPr>
          <a:xfrm>
            <a:off x="8465952" y="3428999"/>
            <a:ext cx="3412210" cy="1289947"/>
          </a:xfrm>
          <a:prstGeom prst="rect">
            <a:avLst/>
          </a:prstGeom>
          <a:solidFill>
            <a:srgbClr val="D49200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Anchor employment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6F9B56-0D5B-470F-B5B3-3EC30A6B2F20}"/>
              </a:ext>
            </a:extLst>
          </p:cNvPr>
          <p:cNvSpPr/>
          <p:nvPr/>
        </p:nvSpPr>
        <p:spPr>
          <a:xfrm>
            <a:off x="4389895" y="5373751"/>
            <a:ext cx="3412210" cy="128994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Skills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1F97AB-0AC5-475C-97F1-5427581A53C9}"/>
              </a:ext>
            </a:extLst>
          </p:cNvPr>
          <p:cNvSpPr/>
          <p:nvPr/>
        </p:nvSpPr>
        <p:spPr>
          <a:xfrm>
            <a:off x="4304735" y="3419169"/>
            <a:ext cx="3582530" cy="130960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Suffolk &amp; North East Essex ICS</a:t>
            </a: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5DEE0609-8CF8-4A7C-8056-A7ADC201D5FB}"/>
              </a:ext>
            </a:extLst>
          </p:cNvPr>
          <p:cNvCxnSpPr>
            <a:stCxn id="60" idx="1"/>
            <a:endCxn id="6" idx="0"/>
          </p:cNvCxnSpPr>
          <p:nvPr/>
        </p:nvCxnSpPr>
        <p:spPr>
          <a:xfrm rot="10800000" flipV="1">
            <a:off x="2019945" y="2129222"/>
            <a:ext cx="2369950" cy="1299777"/>
          </a:xfrm>
          <a:prstGeom prst="curvedConnector2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F805720-9461-45DB-8874-4367484B9562}"/>
              </a:ext>
            </a:extLst>
          </p:cNvPr>
          <p:cNvCxnSpPr>
            <a:cxnSpLocks/>
            <a:stCxn id="8" idx="1"/>
            <a:endCxn id="6" idx="2"/>
          </p:cNvCxnSpPr>
          <p:nvPr/>
        </p:nvCxnSpPr>
        <p:spPr>
          <a:xfrm rot="10800000">
            <a:off x="2019945" y="4718947"/>
            <a:ext cx="2369950" cy="1299778"/>
          </a:xfrm>
          <a:prstGeom prst="curvedConnector2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557E7614-3100-4436-B507-2206EDAFB504}"/>
              </a:ext>
            </a:extLst>
          </p:cNvPr>
          <p:cNvCxnSpPr>
            <a:cxnSpLocks/>
            <a:stCxn id="7" idx="2"/>
            <a:endCxn id="8" idx="3"/>
          </p:cNvCxnSpPr>
          <p:nvPr/>
        </p:nvCxnSpPr>
        <p:spPr>
          <a:xfrm rot="5400000">
            <a:off x="8337192" y="4183859"/>
            <a:ext cx="1299779" cy="2369952"/>
          </a:xfrm>
          <a:prstGeom prst="curvedConnector2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062DDB33-AE57-4C8D-9522-DC357FD46BEA}"/>
              </a:ext>
            </a:extLst>
          </p:cNvPr>
          <p:cNvCxnSpPr>
            <a:cxnSpLocks/>
            <a:stCxn id="60" idx="3"/>
            <a:endCxn id="7" idx="0"/>
          </p:cNvCxnSpPr>
          <p:nvPr/>
        </p:nvCxnSpPr>
        <p:spPr>
          <a:xfrm>
            <a:off x="7802105" y="2129223"/>
            <a:ext cx="2369952" cy="1299776"/>
          </a:xfrm>
          <a:prstGeom prst="curvedConnector2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708CC68-34B4-47C9-ADBF-D8FB1D5F5229}"/>
              </a:ext>
            </a:extLst>
          </p:cNvPr>
          <p:cNvSpPr/>
          <p:nvPr/>
        </p:nvSpPr>
        <p:spPr>
          <a:xfrm>
            <a:off x="911817" y="122981"/>
            <a:ext cx="10368366" cy="99289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cs typeface="Arial" panose="020B0604020202020204" pitchFamily="34" charset="0"/>
              </a:rPr>
              <a:t>Clacton Place</a:t>
            </a:r>
          </a:p>
        </p:txBody>
      </p:sp>
    </p:spTree>
    <p:extLst>
      <p:ext uri="{BB962C8B-B14F-4D97-AF65-F5344CB8AC3E}">
        <p14:creationId xmlns:p14="http://schemas.microsoft.com/office/powerpoint/2010/main" val="30958660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0B4A-EEAD-4356-B2D9-A5B070BB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latin typeface="Impact" panose="020B0806030902050204" pitchFamily="34" charset="0"/>
              </a:rPr>
              <a:t>Our Next 12 Months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B6A4C28B-73AC-4BFA-B4BD-9D251DBF0AE6}"/>
              </a:ext>
            </a:extLst>
          </p:cNvPr>
          <p:cNvSpPr/>
          <p:nvPr/>
        </p:nvSpPr>
        <p:spPr>
          <a:xfrm>
            <a:off x="880697" y="1990725"/>
            <a:ext cx="2904211" cy="3048000"/>
          </a:xfrm>
          <a:prstGeom prst="homePlate">
            <a:avLst>
              <a:gd name="adj" fmla="val 25876"/>
            </a:avLst>
          </a:prstGeom>
          <a:solidFill>
            <a:srgbClr val="A00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 1: System alignment</a:t>
            </a:r>
          </a:p>
        </p:txBody>
      </p:sp>
      <p:sp>
        <p:nvSpPr>
          <p:cNvPr id="4" name="!!P1O">
            <a:extLst>
              <a:ext uri="{FF2B5EF4-FFF2-40B4-BE49-F238E27FC236}">
                <a16:creationId xmlns:a16="http://schemas.microsoft.com/office/drawing/2014/main" id="{0D067B6C-72A1-4D57-8B7B-132A878B4D13}"/>
              </a:ext>
            </a:extLst>
          </p:cNvPr>
          <p:cNvSpPr/>
          <p:nvPr/>
        </p:nvSpPr>
        <p:spPr>
          <a:xfrm>
            <a:off x="300566" y="1691065"/>
            <a:ext cx="866043" cy="867600"/>
          </a:xfrm>
          <a:prstGeom prst="ellipse">
            <a:avLst/>
          </a:prstGeom>
          <a:solidFill>
            <a:srgbClr val="A0032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!!P2">
            <a:extLst>
              <a:ext uri="{FF2B5EF4-FFF2-40B4-BE49-F238E27FC236}">
                <a16:creationId xmlns:a16="http://schemas.microsoft.com/office/drawing/2014/main" id="{99D600F2-807D-438C-9FAC-3BD57E93C95E}"/>
              </a:ext>
            </a:extLst>
          </p:cNvPr>
          <p:cNvSpPr/>
          <p:nvPr/>
        </p:nvSpPr>
        <p:spPr>
          <a:xfrm>
            <a:off x="3991370" y="1990725"/>
            <a:ext cx="4320000" cy="3048000"/>
          </a:xfrm>
          <a:prstGeom prst="homePlate">
            <a:avLst>
              <a:gd name="adj" fmla="val 2905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 2: Lived experience programme and co-production with anchors</a:t>
            </a:r>
          </a:p>
        </p:txBody>
      </p:sp>
      <p:sp>
        <p:nvSpPr>
          <p:cNvPr id="6" name="!!P3">
            <a:extLst>
              <a:ext uri="{FF2B5EF4-FFF2-40B4-BE49-F238E27FC236}">
                <a16:creationId xmlns:a16="http://schemas.microsoft.com/office/drawing/2014/main" id="{183756D2-AD2B-4407-B57B-C7965A796ADA}"/>
              </a:ext>
            </a:extLst>
          </p:cNvPr>
          <p:cNvSpPr/>
          <p:nvPr/>
        </p:nvSpPr>
        <p:spPr>
          <a:xfrm>
            <a:off x="8517833" y="1990725"/>
            <a:ext cx="2905199" cy="3048000"/>
          </a:xfrm>
          <a:prstGeom prst="homePlate">
            <a:avLst>
              <a:gd name="adj" fmla="val 3204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 3: National Learning &amp; Future Policy Considerations</a:t>
            </a:r>
          </a:p>
        </p:txBody>
      </p:sp>
      <p:sp>
        <p:nvSpPr>
          <p:cNvPr id="8" name="!!P2O">
            <a:extLst>
              <a:ext uri="{FF2B5EF4-FFF2-40B4-BE49-F238E27FC236}">
                <a16:creationId xmlns:a16="http://schemas.microsoft.com/office/drawing/2014/main" id="{7BB952B7-CB8B-449C-88F2-A5B1B7D39FB2}"/>
              </a:ext>
            </a:extLst>
          </p:cNvPr>
          <p:cNvSpPr/>
          <p:nvPr/>
        </p:nvSpPr>
        <p:spPr>
          <a:xfrm>
            <a:off x="3481150" y="1691065"/>
            <a:ext cx="866043" cy="867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!!P3O">
            <a:extLst>
              <a:ext uri="{FF2B5EF4-FFF2-40B4-BE49-F238E27FC236}">
                <a16:creationId xmlns:a16="http://schemas.microsoft.com/office/drawing/2014/main" id="{1CA1A0EC-7007-4BA8-8A9B-BF9E7E213179}"/>
              </a:ext>
            </a:extLst>
          </p:cNvPr>
          <p:cNvSpPr/>
          <p:nvPr/>
        </p:nvSpPr>
        <p:spPr>
          <a:xfrm>
            <a:off x="7903603" y="1691065"/>
            <a:ext cx="866043" cy="867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446DD-0DD7-4E3A-82A6-83F8CBE9FA13}"/>
              </a:ext>
            </a:extLst>
          </p:cNvPr>
          <p:cNvSpPr txBox="1"/>
          <p:nvPr/>
        </p:nvSpPr>
        <p:spPr>
          <a:xfrm>
            <a:off x="4514507" y="5138330"/>
            <a:ext cx="3273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February</a:t>
            </a:r>
            <a:r>
              <a:rPr kumimoji="0" lang="en-GB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August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C9C9BC-0042-4624-ACD0-8C6A0AF9CB37}"/>
              </a:ext>
            </a:extLst>
          </p:cNvPr>
          <p:cNvSpPr txBox="1"/>
          <p:nvPr/>
        </p:nvSpPr>
        <p:spPr>
          <a:xfrm>
            <a:off x="373543" y="5138330"/>
            <a:ext cx="352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2021 – </a:t>
            </a:r>
            <a:r>
              <a:rPr lang="en-GB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1A3D5C-83D9-400F-85DD-DB0A6792A3AF}"/>
              </a:ext>
            </a:extLst>
          </p:cNvPr>
          <p:cNvSpPr txBox="1"/>
          <p:nvPr/>
        </p:nvSpPr>
        <p:spPr>
          <a:xfrm>
            <a:off x="8517832" y="5138330"/>
            <a:ext cx="3522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– October 2022</a:t>
            </a:r>
          </a:p>
        </p:txBody>
      </p:sp>
    </p:spTree>
    <p:extLst>
      <p:ext uri="{BB962C8B-B14F-4D97-AF65-F5344CB8AC3E}">
        <p14:creationId xmlns:p14="http://schemas.microsoft.com/office/powerpoint/2010/main" val="974709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P1">
            <a:extLst>
              <a:ext uri="{FF2B5EF4-FFF2-40B4-BE49-F238E27FC236}">
                <a16:creationId xmlns:a16="http://schemas.microsoft.com/office/drawing/2014/main" id="{FF507F42-C5A7-4D39-A523-E941187E56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0032C"/>
          </a:solidFill>
        </p:spPr>
        <p:txBody>
          <a:bodyPr/>
          <a:lstStyle/>
          <a:p>
            <a:r>
              <a:rPr lang="en-GB" b="0" dirty="0">
                <a:latin typeface="Impact" panose="020B0806030902050204" pitchFamily="34" charset="0"/>
              </a:rPr>
              <a:t>Phase 1: System alignment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DBD6769-5B16-4F2A-A0B1-0D01A41E8EB7}"/>
              </a:ext>
            </a:extLst>
          </p:cNvPr>
          <p:cNvSpPr/>
          <p:nvPr/>
        </p:nvSpPr>
        <p:spPr>
          <a:xfrm>
            <a:off x="745674" y="1600199"/>
            <a:ext cx="5236026" cy="461966"/>
          </a:xfrm>
          <a:prstGeom prst="homePlate">
            <a:avLst>
              <a:gd name="adj" fmla="val 25876"/>
            </a:avLst>
          </a:prstGeom>
          <a:solidFill>
            <a:srgbClr val="A00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evaluation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EFB3A2-4E10-43C8-ACE1-88A9683B68EA}"/>
              </a:ext>
            </a:extLst>
          </p:cNvPr>
          <p:cNvSpPr/>
          <p:nvPr/>
        </p:nvSpPr>
        <p:spPr>
          <a:xfrm>
            <a:off x="300566" y="1518589"/>
            <a:ext cx="606041" cy="604800"/>
          </a:xfrm>
          <a:prstGeom prst="ellipse">
            <a:avLst/>
          </a:prstGeom>
          <a:solidFill>
            <a:srgbClr val="A0032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8044249-7415-4F8A-9A4B-D285C5086D3E}"/>
              </a:ext>
            </a:extLst>
          </p:cNvPr>
          <p:cNvSpPr/>
          <p:nvPr/>
        </p:nvSpPr>
        <p:spPr>
          <a:xfrm>
            <a:off x="786314" y="3154263"/>
            <a:ext cx="5236026" cy="767177"/>
          </a:xfrm>
          <a:prstGeom prst="homePlate">
            <a:avLst>
              <a:gd name="adj" fmla="val 25876"/>
            </a:avLst>
          </a:prstGeom>
          <a:solidFill>
            <a:srgbClr val="A00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Co-production framework</a:t>
            </a:r>
          </a:p>
        </p:txBody>
      </p:sp>
      <p:sp>
        <p:nvSpPr>
          <p:cNvPr id="8" name="Arrow: Pentagon 31">
            <a:extLst>
              <a:ext uri="{FF2B5EF4-FFF2-40B4-BE49-F238E27FC236}">
                <a16:creationId xmlns:a16="http://schemas.microsoft.com/office/drawing/2014/main" id="{48C73BBF-5B15-426D-97CF-5BA03F84F258}"/>
              </a:ext>
            </a:extLst>
          </p:cNvPr>
          <p:cNvSpPr/>
          <p:nvPr/>
        </p:nvSpPr>
        <p:spPr>
          <a:xfrm>
            <a:off x="745674" y="4072374"/>
            <a:ext cx="5236026" cy="730778"/>
          </a:xfrm>
          <a:prstGeom prst="homePlate">
            <a:avLst>
              <a:gd name="adj" fmla="val 25876"/>
            </a:avLst>
          </a:prstGeom>
          <a:solidFill>
            <a:srgbClr val="A00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 metrics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AF0030-DB94-4E18-91C8-6A29CE64B214}"/>
              </a:ext>
            </a:extLst>
          </p:cNvPr>
          <p:cNvSpPr/>
          <p:nvPr/>
        </p:nvSpPr>
        <p:spPr>
          <a:xfrm>
            <a:off x="300566" y="3244623"/>
            <a:ext cx="606041" cy="604800"/>
          </a:xfrm>
          <a:prstGeom prst="ellipse">
            <a:avLst/>
          </a:prstGeom>
          <a:solidFill>
            <a:srgbClr val="A0032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3D6028-364D-46F5-9241-EB28C1E3EEE4}"/>
              </a:ext>
            </a:extLst>
          </p:cNvPr>
          <p:cNvSpPr/>
          <p:nvPr/>
        </p:nvSpPr>
        <p:spPr>
          <a:xfrm>
            <a:off x="300566" y="4135363"/>
            <a:ext cx="606041" cy="604800"/>
          </a:xfrm>
          <a:prstGeom prst="ellipse">
            <a:avLst/>
          </a:prstGeom>
          <a:solidFill>
            <a:srgbClr val="A0032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2411236C-A81D-4AD8-87EF-73B2957E8040}"/>
              </a:ext>
            </a:extLst>
          </p:cNvPr>
          <p:cNvSpPr/>
          <p:nvPr/>
        </p:nvSpPr>
        <p:spPr>
          <a:xfrm>
            <a:off x="745674" y="5026103"/>
            <a:ext cx="5236026" cy="706232"/>
          </a:xfrm>
          <a:prstGeom prst="homePlate">
            <a:avLst>
              <a:gd name="adj" fmla="val 25876"/>
            </a:avLst>
          </a:prstGeom>
          <a:solidFill>
            <a:srgbClr val="A00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anchor programme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A37346-4A0C-4272-A539-FFB837AFAAE8}"/>
              </a:ext>
            </a:extLst>
          </p:cNvPr>
          <p:cNvSpPr/>
          <p:nvPr/>
        </p:nvSpPr>
        <p:spPr>
          <a:xfrm>
            <a:off x="300566" y="5091925"/>
            <a:ext cx="606041" cy="604800"/>
          </a:xfrm>
          <a:prstGeom prst="ellipse">
            <a:avLst/>
          </a:prstGeom>
          <a:solidFill>
            <a:srgbClr val="A0032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Arrow: Pentagon 31">
            <a:extLst>
              <a:ext uri="{FF2B5EF4-FFF2-40B4-BE49-F238E27FC236}">
                <a16:creationId xmlns:a16="http://schemas.microsoft.com/office/drawing/2014/main" id="{C7443950-6E05-4B0C-B1D9-4D424BD7D823}"/>
              </a:ext>
            </a:extLst>
          </p:cNvPr>
          <p:cNvSpPr/>
          <p:nvPr/>
        </p:nvSpPr>
        <p:spPr>
          <a:xfrm>
            <a:off x="786314" y="5955286"/>
            <a:ext cx="5236026" cy="516781"/>
          </a:xfrm>
          <a:prstGeom prst="homePlate">
            <a:avLst>
              <a:gd name="adj" fmla="val 25876"/>
            </a:avLst>
          </a:prstGeom>
          <a:solidFill>
            <a:srgbClr val="A00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Steering Group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8FF224-718F-44B5-9CF5-07612978D590}"/>
              </a:ext>
            </a:extLst>
          </p:cNvPr>
          <p:cNvSpPr/>
          <p:nvPr/>
        </p:nvSpPr>
        <p:spPr>
          <a:xfrm>
            <a:off x="341206" y="5911276"/>
            <a:ext cx="606041" cy="604800"/>
          </a:xfrm>
          <a:prstGeom prst="ellipse">
            <a:avLst/>
          </a:prstGeom>
          <a:solidFill>
            <a:srgbClr val="A0032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3CED51-66CE-4E59-8B9D-9201F5B6F973}"/>
              </a:ext>
            </a:extLst>
          </p:cNvPr>
          <p:cNvSpPr/>
          <p:nvPr/>
        </p:nvSpPr>
        <p:spPr>
          <a:xfrm>
            <a:off x="300566" y="1125665"/>
            <a:ext cx="2074334" cy="402451"/>
          </a:xfrm>
          <a:prstGeom prst="rect">
            <a:avLst/>
          </a:prstGeom>
          <a:solidFill>
            <a:srgbClr val="A00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DA0F4C-B509-488D-A59E-F18DF8B3D587}"/>
              </a:ext>
            </a:extLst>
          </p:cNvPr>
          <p:cNvSpPr/>
          <p:nvPr/>
        </p:nvSpPr>
        <p:spPr>
          <a:xfrm>
            <a:off x="6541108" y="1600198"/>
            <a:ext cx="4943926" cy="4262122"/>
          </a:xfrm>
          <a:prstGeom prst="rect">
            <a:avLst/>
          </a:prstGeom>
          <a:solidFill>
            <a:srgbClr val="A00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Define inequality groups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Engage CVS partners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Recruit peer researchers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Framework design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Academy strategy development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Anchor employer engagement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Governance and project management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73478E-3A1C-41D7-A032-103947575616}"/>
              </a:ext>
            </a:extLst>
          </p:cNvPr>
          <p:cNvSpPr/>
          <p:nvPr/>
        </p:nvSpPr>
        <p:spPr>
          <a:xfrm>
            <a:off x="6541108" y="1125665"/>
            <a:ext cx="2074334" cy="402451"/>
          </a:xfrm>
          <a:prstGeom prst="rect">
            <a:avLst/>
          </a:prstGeom>
          <a:solidFill>
            <a:srgbClr val="A00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D41EF8-196C-4625-95AC-DC71C881F145}"/>
              </a:ext>
            </a:extLst>
          </p:cNvPr>
          <p:cNvSpPr/>
          <p:nvPr/>
        </p:nvSpPr>
        <p:spPr>
          <a:xfrm>
            <a:off x="6541108" y="6096574"/>
            <a:ext cx="3027680" cy="402451"/>
          </a:xfrm>
          <a:prstGeom prst="rect">
            <a:avLst/>
          </a:prstGeom>
          <a:solidFill>
            <a:srgbClr val="A00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– 2 months</a:t>
            </a:r>
          </a:p>
        </p:txBody>
      </p:sp>
      <p:sp>
        <p:nvSpPr>
          <p:cNvPr id="25" name="Arrow: Pentagon 31">
            <a:extLst>
              <a:ext uri="{FF2B5EF4-FFF2-40B4-BE49-F238E27FC236}">
                <a16:creationId xmlns:a16="http://schemas.microsoft.com/office/drawing/2014/main" id="{47ABE3A9-46CF-46C7-A1A4-3DDECB8FA8F6}"/>
              </a:ext>
            </a:extLst>
          </p:cNvPr>
          <p:cNvSpPr/>
          <p:nvPr/>
        </p:nvSpPr>
        <p:spPr>
          <a:xfrm>
            <a:off x="786314" y="2234659"/>
            <a:ext cx="5236026" cy="730778"/>
          </a:xfrm>
          <a:prstGeom prst="homePlate">
            <a:avLst>
              <a:gd name="adj" fmla="val 25876"/>
            </a:avLst>
          </a:prstGeom>
          <a:solidFill>
            <a:srgbClr val="A00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CVS engagement – sign up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047F3B-ABBA-4B92-AE74-F4407774F7AB}"/>
              </a:ext>
            </a:extLst>
          </p:cNvPr>
          <p:cNvSpPr/>
          <p:nvPr/>
        </p:nvSpPr>
        <p:spPr>
          <a:xfrm>
            <a:off x="300566" y="2336426"/>
            <a:ext cx="606041" cy="604800"/>
          </a:xfrm>
          <a:prstGeom prst="ellipse">
            <a:avLst/>
          </a:prstGeom>
          <a:solidFill>
            <a:srgbClr val="A0032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4596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P1">
            <a:extLst>
              <a:ext uri="{FF2B5EF4-FFF2-40B4-BE49-F238E27FC236}">
                <a16:creationId xmlns:a16="http://schemas.microsoft.com/office/drawing/2014/main" id="{FF507F42-C5A7-4D39-A523-E941187E56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GB" b="0" dirty="0">
                <a:latin typeface="Impact" panose="020B0806030902050204" pitchFamily="34" charset="0"/>
              </a:rPr>
              <a:t>Phase 2: Lived experience programme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DBD6769-5B16-4F2A-A0B1-0D01A41E8EB7}"/>
              </a:ext>
            </a:extLst>
          </p:cNvPr>
          <p:cNvSpPr/>
          <p:nvPr/>
        </p:nvSpPr>
        <p:spPr>
          <a:xfrm>
            <a:off x="745674" y="1600199"/>
            <a:ext cx="5236026" cy="461966"/>
          </a:xfrm>
          <a:prstGeom prst="homePlate">
            <a:avLst>
              <a:gd name="adj" fmla="val 25876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EFB3A2-4E10-43C8-ACE1-88A9683B68EA}"/>
              </a:ext>
            </a:extLst>
          </p:cNvPr>
          <p:cNvSpPr/>
          <p:nvPr/>
        </p:nvSpPr>
        <p:spPr>
          <a:xfrm>
            <a:off x="300566" y="1518589"/>
            <a:ext cx="606041" cy="604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8044249-7415-4F8A-9A4B-D285C5086D3E}"/>
              </a:ext>
            </a:extLst>
          </p:cNvPr>
          <p:cNvSpPr/>
          <p:nvPr/>
        </p:nvSpPr>
        <p:spPr>
          <a:xfrm>
            <a:off x="786314" y="3154263"/>
            <a:ext cx="5236026" cy="767177"/>
          </a:xfrm>
          <a:prstGeom prst="homePlate">
            <a:avLst>
              <a:gd name="adj" fmla="val 25876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Peer research</a:t>
            </a:r>
          </a:p>
        </p:txBody>
      </p:sp>
      <p:sp>
        <p:nvSpPr>
          <p:cNvPr id="8" name="Arrow: Pentagon 31">
            <a:extLst>
              <a:ext uri="{FF2B5EF4-FFF2-40B4-BE49-F238E27FC236}">
                <a16:creationId xmlns:a16="http://schemas.microsoft.com/office/drawing/2014/main" id="{48C73BBF-5B15-426D-97CF-5BA03F84F258}"/>
              </a:ext>
            </a:extLst>
          </p:cNvPr>
          <p:cNvSpPr/>
          <p:nvPr/>
        </p:nvSpPr>
        <p:spPr>
          <a:xfrm>
            <a:off x="745674" y="4072374"/>
            <a:ext cx="5236026" cy="730778"/>
          </a:xfrm>
          <a:prstGeom prst="homePlate">
            <a:avLst>
              <a:gd name="adj" fmla="val 25876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Co-production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AF0030-DB94-4E18-91C8-6A29CE64B214}"/>
              </a:ext>
            </a:extLst>
          </p:cNvPr>
          <p:cNvSpPr/>
          <p:nvPr/>
        </p:nvSpPr>
        <p:spPr>
          <a:xfrm>
            <a:off x="300566" y="3244623"/>
            <a:ext cx="606041" cy="604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3D6028-364D-46F5-9241-EB28C1E3EEE4}"/>
              </a:ext>
            </a:extLst>
          </p:cNvPr>
          <p:cNvSpPr/>
          <p:nvPr/>
        </p:nvSpPr>
        <p:spPr>
          <a:xfrm>
            <a:off x="300566" y="4135363"/>
            <a:ext cx="606041" cy="604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2411236C-A81D-4AD8-87EF-73B2957E8040}"/>
              </a:ext>
            </a:extLst>
          </p:cNvPr>
          <p:cNvSpPr/>
          <p:nvPr/>
        </p:nvSpPr>
        <p:spPr>
          <a:xfrm>
            <a:off x="745674" y="5026103"/>
            <a:ext cx="5236026" cy="706232"/>
          </a:xfrm>
          <a:prstGeom prst="homePlate">
            <a:avLst>
              <a:gd name="adj" fmla="val 25876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Skills pipelines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A37346-4A0C-4272-A539-FFB837AFAAE8}"/>
              </a:ext>
            </a:extLst>
          </p:cNvPr>
          <p:cNvSpPr/>
          <p:nvPr/>
        </p:nvSpPr>
        <p:spPr>
          <a:xfrm>
            <a:off x="300566" y="5086308"/>
            <a:ext cx="606041" cy="604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Arrow: Pentagon 31">
            <a:extLst>
              <a:ext uri="{FF2B5EF4-FFF2-40B4-BE49-F238E27FC236}">
                <a16:creationId xmlns:a16="http://schemas.microsoft.com/office/drawing/2014/main" id="{C7443950-6E05-4B0C-B1D9-4D424BD7D823}"/>
              </a:ext>
            </a:extLst>
          </p:cNvPr>
          <p:cNvSpPr/>
          <p:nvPr/>
        </p:nvSpPr>
        <p:spPr>
          <a:xfrm>
            <a:off x="786314" y="5955286"/>
            <a:ext cx="5236026" cy="516781"/>
          </a:xfrm>
          <a:prstGeom prst="homePlate">
            <a:avLst>
              <a:gd name="adj" fmla="val 25876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 planning ecosystem with anchors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8FF224-718F-44B5-9CF5-07612978D590}"/>
              </a:ext>
            </a:extLst>
          </p:cNvPr>
          <p:cNvSpPr/>
          <p:nvPr/>
        </p:nvSpPr>
        <p:spPr>
          <a:xfrm>
            <a:off x="341206" y="5911276"/>
            <a:ext cx="606041" cy="604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3CED51-66CE-4E59-8B9D-9201F5B6F973}"/>
              </a:ext>
            </a:extLst>
          </p:cNvPr>
          <p:cNvSpPr/>
          <p:nvPr/>
        </p:nvSpPr>
        <p:spPr>
          <a:xfrm>
            <a:off x="300566" y="1125665"/>
            <a:ext cx="2074334" cy="40245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DA0F4C-B509-488D-A59E-F18DF8B3D587}"/>
              </a:ext>
            </a:extLst>
          </p:cNvPr>
          <p:cNvSpPr/>
          <p:nvPr/>
        </p:nvSpPr>
        <p:spPr>
          <a:xfrm>
            <a:off x="6541108" y="1600198"/>
            <a:ext cx="4943926" cy="426212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Capacity building for each cohort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the lived experience evidence base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Co-production workshops – employers, skills and CVS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 reports inform adaptations in programme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73478E-3A1C-41D7-A032-103947575616}"/>
              </a:ext>
            </a:extLst>
          </p:cNvPr>
          <p:cNvSpPr/>
          <p:nvPr/>
        </p:nvSpPr>
        <p:spPr>
          <a:xfrm>
            <a:off x="6541108" y="1116138"/>
            <a:ext cx="2074334" cy="40245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D41EF8-196C-4625-95AC-DC71C881F145}"/>
              </a:ext>
            </a:extLst>
          </p:cNvPr>
          <p:cNvSpPr/>
          <p:nvPr/>
        </p:nvSpPr>
        <p:spPr>
          <a:xfrm>
            <a:off x="6541108" y="6096574"/>
            <a:ext cx="3027680" cy="40245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– 8 months</a:t>
            </a:r>
          </a:p>
        </p:txBody>
      </p:sp>
      <p:sp>
        <p:nvSpPr>
          <p:cNvPr id="25" name="Arrow: Pentagon 31">
            <a:extLst>
              <a:ext uri="{FF2B5EF4-FFF2-40B4-BE49-F238E27FC236}">
                <a16:creationId xmlns:a16="http://schemas.microsoft.com/office/drawing/2014/main" id="{47ABE3A9-46CF-46C7-A1A4-3DDECB8FA8F6}"/>
              </a:ext>
            </a:extLst>
          </p:cNvPr>
          <p:cNvSpPr/>
          <p:nvPr/>
        </p:nvSpPr>
        <p:spPr>
          <a:xfrm>
            <a:off x="786314" y="2234659"/>
            <a:ext cx="5236026" cy="730778"/>
          </a:xfrm>
          <a:prstGeom prst="homePlate">
            <a:avLst>
              <a:gd name="adj" fmla="val 25876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 employment and skills support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047F3B-ABBA-4B92-AE74-F4407774F7AB}"/>
              </a:ext>
            </a:extLst>
          </p:cNvPr>
          <p:cNvSpPr/>
          <p:nvPr/>
        </p:nvSpPr>
        <p:spPr>
          <a:xfrm>
            <a:off x="300566" y="2329533"/>
            <a:ext cx="606041" cy="604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70778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P1">
            <a:extLst>
              <a:ext uri="{FF2B5EF4-FFF2-40B4-BE49-F238E27FC236}">
                <a16:creationId xmlns:a16="http://schemas.microsoft.com/office/drawing/2014/main" id="{FF507F42-C5A7-4D39-A523-E941187E56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F5597"/>
          </a:solidFill>
        </p:spPr>
        <p:txBody>
          <a:bodyPr/>
          <a:lstStyle/>
          <a:p>
            <a:r>
              <a:rPr lang="en-GB" b="0" dirty="0">
                <a:latin typeface="Impact" panose="020B0806030902050204" pitchFamily="34" charset="0"/>
              </a:rPr>
              <a:t>Phase 3: National learning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DBD6769-5B16-4F2A-A0B1-0D01A41E8EB7}"/>
              </a:ext>
            </a:extLst>
          </p:cNvPr>
          <p:cNvSpPr/>
          <p:nvPr/>
        </p:nvSpPr>
        <p:spPr>
          <a:xfrm>
            <a:off x="745674" y="2138818"/>
            <a:ext cx="5236026" cy="461966"/>
          </a:xfrm>
          <a:prstGeom prst="homePlate">
            <a:avLst>
              <a:gd name="adj" fmla="val 25876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Final analysis and reports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EFB3A2-4E10-43C8-ACE1-88A9683B68EA}"/>
              </a:ext>
            </a:extLst>
          </p:cNvPr>
          <p:cNvSpPr/>
          <p:nvPr/>
        </p:nvSpPr>
        <p:spPr>
          <a:xfrm>
            <a:off x="300566" y="2057208"/>
            <a:ext cx="606041" cy="604800"/>
          </a:xfrm>
          <a:prstGeom prst="ellipse">
            <a:avLst/>
          </a:prstGeom>
          <a:solidFill>
            <a:srgbClr val="2F559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8044249-7415-4F8A-9A4B-D285C5086D3E}"/>
              </a:ext>
            </a:extLst>
          </p:cNvPr>
          <p:cNvSpPr/>
          <p:nvPr/>
        </p:nvSpPr>
        <p:spPr>
          <a:xfrm>
            <a:off x="786314" y="3692882"/>
            <a:ext cx="5236026" cy="767177"/>
          </a:xfrm>
          <a:prstGeom prst="homePlate">
            <a:avLst>
              <a:gd name="adj" fmla="val 25876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report launch</a:t>
            </a:r>
          </a:p>
        </p:txBody>
      </p:sp>
      <p:sp>
        <p:nvSpPr>
          <p:cNvPr id="8" name="Arrow: Pentagon 31">
            <a:extLst>
              <a:ext uri="{FF2B5EF4-FFF2-40B4-BE49-F238E27FC236}">
                <a16:creationId xmlns:a16="http://schemas.microsoft.com/office/drawing/2014/main" id="{48C73BBF-5B15-426D-97CF-5BA03F84F258}"/>
              </a:ext>
            </a:extLst>
          </p:cNvPr>
          <p:cNvSpPr/>
          <p:nvPr/>
        </p:nvSpPr>
        <p:spPr>
          <a:xfrm>
            <a:off x="745674" y="4610993"/>
            <a:ext cx="5236026" cy="730778"/>
          </a:xfrm>
          <a:prstGeom prst="homePlate">
            <a:avLst>
              <a:gd name="adj" fmla="val 25876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Anchors Network Event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AF0030-DB94-4E18-91C8-6A29CE64B214}"/>
              </a:ext>
            </a:extLst>
          </p:cNvPr>
          <p:cNvSpPr/>
          <p:nvPr/>
        </p:nvSpPr>
        <p:spPr>
          <a:xfrm>
            <a:off x="300566" y="3735288"/>
            <a:ext cx="606041" cy="604800"/>
          </a:xfrm>
          <a:prstGeom prst="ellipse">
            <a:avLst/>
          </a:prstGeom>
          <a:solidFill>
            <a:srgbClr val="2F559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3D6028-364D-46F5-9241-EB28C1E3EEE4}"/>
              </a:ext>
            </a:extLst>
          </p:cNvPr>
          <p:cNvSpPr/>
          <p:nvPr/>
        </p:nvSpPr>
        <p:spPr>
          <a:xfrm>
            <a:off x="300566" y="4673982"/>
            <a:ext cx="606041" cy="604800"/>
          </a:xfrm>
          <a:prstGeom prst="ellipse">
            <a:avLst/>
          </a:prstGeom>
          <a:solidFill>
            <a:srgbClr val="2F559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3CED51-66CE-4E59-8B9D-9201F5B6F973}"/>
              </a:ext>
            </a:extLst>
          </p:cNvPr>
          <p:cNvSpPr/>
          <p:nvPr/>
        </p:nvSpPr>
        <p:spPr>
          <a:xfrm>
            <a:off x="300566" y="1125665"/>
            <a:ext cx="2074334" cy="402451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DA0F4C-B509-488D-A59E-F18DF8B3D587}"/>
              </a:ext>
            </a:extLst>
          </p:cNvPr>
          <p:cNvSpPr/>
          <p:nvPr/>
        </p:nvSpPr>
        <p:spPr>
          <a:xfrm>
            <a:off x="6541108" y="1600198"/>
            <a:ext cx="4943926" cy="426212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Lessons learned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National, local and system policy and planning considerations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 plan for change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sustainability of dialogue and engagement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73478E-3A1C-41D7-A032-103947575616}"/>
              </a:ext>
            </a:extLst>
          </p:cNvPr>
          <p:cNvSpPr/>
          <p:nvPr/>
        </p:nvSpPr>
        <p:spPr>
          <a:xfrm>
            <a:off x="6541108" y="1127205"/>
            <a:ext cx="2074334" cy="402451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D41EF8-196C-4625-95AC-DC71C881F145}"/>
              </a:ext>
            </a:extLst>
          </p:cNvPr>
          <p:cNvSpPr/>
          <p:nvPr/>
        </p:nvSpPr>
        <p:spPr>
          <a:xfrm>
            <a:off x="6541108" y="6096574"/>
            <a:ext cx="3027680" cy="402451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– 2 months</a:t>
            </a:r>
          </a:p>
        </p:txBody>
      </p:sp>
      <p:sp>
        <p:nvSpPr>
          <p:cNvPr id="25" name="Arrow: Pentagon 31">
            <a:extLst>
              <a:ext uri="{FF2B5EF4-FFF2-40B4-BE49-F238E27FC236}">
                <a16:creationId xmlns:a16="http://schemas.microsoft.com/office/drawing/2014/main" id="{47ABE3A9-46CF-46C7-A1A4-3DDECB8FA8F6}"/>
              </a:ext>
            </a:extLst>
          </p:cNvPr>
          <p:cNvSpPr/>
          <p:nvPr/>
        </p:nvSpPr>
        <p:spPr>
          <a:xfrm>
            <a:off x="786314" y="2773278"/>
            <a:ext cx="5236026" cy="730778"/>
          </a:xfrm>
          <a:prstGeom prst="homePlate">
            <a:avLst>
              <a:gd name="adj" fmla="val 25876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launch events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047F3B-ABBA-4B92-AE74-F4407774F7AB}"/>
              </a:ext>
            </a:extLst>
          </p:cNvPr>
          <p:cNvSpPr/>
          <p:nvPr/>
        </p:nvSpPr>
        <p:spPr>
          <a:xfrm>
            <a:off x="300566" y="2844176"/>
            <a:ext cx="606041" cy="604800"/>
          </a:xfrm>
          <a:prstGeom prst="ellipse">
            <a:avLst/>
          </a:prstGeom>
          <a:solidFill>
            <a:srgbClr val="2F559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27502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A picture containing sitting, black, large, tall&#10;&#10;Description automatically generated">
            <a:extLst>
              <a:ext uri="{FF2B5EF4-FFF2-40B4-BE49-F238E27FC236}">
                <a16:creationId xmlns:a16="http://schemas.microsoft.com/office/drawing/2014/main" id="{BBB05CE3-7A40-47D3-BDAE-0D94FF46DE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83" y="-3630850"/>
            <a:ext cx="10135178" cy="10145596"/>
          </a:xfrm>
          <a:prstGeom prst="rect">
            <a:avLst/>
          </a:prstGeom>
          <a:solidFill>
            <a:srgbClr val="0094A8"/>
          </a:solidFill>
        </p:spPr>
      </p:pic>
      <p:sp>
        <p:nvSpPr>
          <p:cNvPr id="4" name="!!Rectangle 36">
            <a:extLst>
              <a:ext uri="{FF2B5EF4-FFF2-40B4-BE49-F238E27FC236}">
                <a16:creationId xmlns:a16="http://schemas.microsoft.com/office/drawing/2014/main" id="{4871DAB6-79BD-4B0F-BD9C-FF7906BBC2BA}"/>
              </a:ext>
            </a:extLst>
          </p:cNvPr>
          <p:cNvSpPr/>
          <p:nvPr/>
        </p:nvSpPr>
        <p:spPr>
          <a:xfrm>
            <a:off x="8395324" y="5524433"/>
            <a:ext cx="3600001" cy="1157001"/>
          </a:xfrm>
          <a:prstGeom prst="rect">
            <a:avLst/>
          </a:prstGeom>
          <a:solidFill>
            <a:srgbClr val="488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3600" dirty="0"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Anchor Opportunities</a:t>
            </a:r>
          </a:p>
        </p:txBody>
      </p:sp>
      <p:sp>
        <p:nvSpPr>
          <p:cNvPr id="5" name="!!Rectangle 39">
            <a:extLst>
              <a:ext uri="{FF2B5EF4-FFF2-40B4-BE49-F238E27FC236}">
                <a16:creationId xmlns:a16="http://schemas.microsoft.com/office/drawing/2014/main" id="{9A76D3F9-2B9C-414F-B0AD-5714DC75F031}"/>
              </a:ext>
            </a:extLst>
          </p:cNvPr>
          <p:cNvSpPr/>
          <p:nvPr/>
        </p:nvSpPr>
        <p:spPr>
          <a:xfrm>
            <a:off x="1923179" y="4519512"/>
            <a:ext cx="3600000" cy="118674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3600" dirty="0"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Our next 12 months</a:t>
            </a:r>
          </a:p>
        </p:txBody>
      </p:sp>
      <p:sp>
        <p:nvSpPr>
          <p:cNvPr id="6" name="!!Rectangle 7">
            <a:extLst>
              <a:ext uri="{FF2B5EF4-FFF2-40B4-BE49-F238E27FC236}">
                <a16:creationId xmlns:a16="http://schemas.microsoft.com/office/drawing/2014/main" id="{27A703BD-73A1-4AA2-A9BD-39F119380083}"/>
              </a:ext>
            </a:extLst>
          </p:cNvPr>
          <p:cNvSpPr/>
          <p:nvPr/>
        </p:nvSpPr>
        <p:spPr>
          <a:xfrm>
            <a:off x="8298546" y="1357946"/>
            <a:ext cx="3584771" cy="734742"/>
          </a:xfrm>
          <a:prstGeom prst="rect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3600" dirty="0"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Challenges</a:t>
            </a:r>
            <a:endParaRPr lang="en-GB" sz="3500" dirty="0">
              <a:latin typeface="Impact" panose="020B080603090205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!!Derby2">
            <a:extLst>
              <a:ext uri="{FF2B5EF4-FFF2-40B4-BE49-F238E27FC236}">
                <a16:creationId xmlns:a16="http://schemas.microsoft.com/office/drawing/2014/main" id="{F6EBC5FE-557F-4C60-8E38-862AE6B5FA82}"/>
              </a:ext>
            </a:extLst>
          </p:cNvPr>
          <p:cNvSpPr/>
          <p:nvPr/>
        </p:nvSpPr>
        <p:spPr>
          <a:xfrm>
            <a:off x="7922151" y="5054136"/>
            <a:ext cx="650782" cy="705456"/>
          </a:xfrm>
          <a:prstGeom prst="ellipse">
            <a:avLst/>
          </a:prstGeom>
          <a:solidFill>
            <a:srgbClr val="488E34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!!Rail3">
            <a:extLst>
              <a:ext uri="{FF2B5EF4-FFF2-40B4-BE49-F238E27FC236}">
                <a16:creationId xmlns:a16="http://schemas.microsoft.com/office/drawing/2014/main" id="{FF4B35AD-576D-43E9-A9F7-8054AC7481C2}"/>
              </a:ext>
            </a:extLst>
          </p:cNvPr>
          <p:cNvSpPr/>
          <p:nvPr/>
        </p:nvSpPr>
        <p:spPr>
          <a:xfrm>
            <a:off x="1555087" y="3993824"/>
            <a:ext cx="650782" cy="705456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!!number1">
            <a:extLst>
              <a:ext uri="{FF2B5EF4-FFF2-40B4-BE49-F238E27FC236}">
                <a16:creationId xmlns:a16="http://schemas.microsoft.com/office/drawing/2014/main" id="{AF193E59-682A-421C-84A9-DC63B5375B45}"/>
              </a:ext>
            </a:extLst>
          </p:cNvPr>
          <p:cNvSpPr/>
          <p:nvPr/>
        </p:nvSpPr>
        <p:spPr>
          <a:xfrm>
            <a:off x="7922151" y="916935"/>
            <a:ext cx="650782" cy="705456"/>
          </a:xfrm>
          <a:prstGeom prst="ellipse">
            <a:avLst/>
          </a:prstGeom>
          <a:solidFill>
            <a:srgbClr val="D6043B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3C4A96-EA0A-4297-8433-7C240035C48D}"/>
              </a:ext>
            </a:extLst>
          </p:cNvPr>
          <p:cNvGrpSpPr/>
          <p:nvPr/>
        </p:nvGrpSpPr>
        <p:grpSpPr>
          <a:xfrm>
            <a:off x="8743740" y="3553805"/>
            <a:ext cx="720000" cy="720000"/>
            <a:chOff x="6096000" y="4731932"/>
            <a:chExt cx="1015836" cy="92059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DF96819-2994-48F2-92E1-F895FDD66E0C}"/>
                </a:ext>
              </a:extLst>
            </p:cNvPr>
            <p:cNvSpPr/>
            <p:nvPr/>
          </p:nvSpPr>
          <p:spPr>
            <a:xfrm>
              <a:off x="6405060" y="5010170"/>
              <a:ext cx="401790" cy="3641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107BCC0-922E-492F-8DC4-27D092E360D8}"/>
                </a:ext>
              </a:extLst>
            </p:cNvPr>
            <p:cNvSpPr/>
            <p:nvPr/>
          </p:nvSpPr>
          <p:spPr>
            <a:xfrm>
              <a:off x="6259566" y="4871714"/>
              <a:ext cx="692778" cy="62782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986B96-B938-40F0-B28C-FEC9604CFD3A}"/>
                </a:ext>
              </a:extLst>
            </p:cNvPr>
            <p:cNvSpPr/>
            <p:nvPr/>
          </p:nvSpPr>
          <p:spPr>
            <a:xfrm>
              <a:off x="6096000" y="4731932"/>
              <a:ext cx="1015836" cy="9205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8CAC5B-0B3A-4DE6-8DC3-24DBF199C6D1}"/>
              </a:ext>
            </a:extLst>
          </p:cNvPr>
          <p:cNvCxnSpPr>
            <a:cxnSpLocks/>
            <a:stCxn id="5" idx="3"/>
            <a:endCxn id="17" idx="2"/>
          </p:cNvCxnSpPr>
          <p:nvPr/>
        </p:nvCxnSpPr>
        <p:spPr>
          <a:xfrm flipV="1">
            <a:off x="5523179" y="3913805"/>
            <a:ext cx="3220561" cy="11990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AB8C88-0443-4B30-A56B-93A4C9319828}"/>
              </a:ext>
            </a:extLst>
          </p:cNvPr>
          <p:cNvCxnSpPr>
            <a:cxnSpLocks/>
            <a:stCxn id="4" idx="0"/>
            <a:endCxn id="17" idx="5"/>
          </p:cNvCxnSpPr>
          <p:nvPr/>
        </p:nvCxnSpPr>
        <p:spPr>
          <a:xfrm flipH="1" flipV="1">
            <a:off x="9358298" y="4168363"/>
            <a:ext cx="837027" cy="135607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716535-AFCD-46A9-B1FA-F98120C85E11}"/>
              </a:ext>
            </a:extLst>
          </p:cNvPr>
          <p:cNvCxnSpPr>
            <a:cxnSpLocks/>
            <a:stCxn id="6" idx="2"/>
            <a:endCxn id="17" idx="7"/>
          </p:cNvCxnSpPr>
          <p:nvPr/>
        </p:nvCxnSpPr>
        <p:spPr>
          <a:xfrm flipH="1">
            <a:off x="9358298" y="2092688"/>
            <a:ext cx="732634" cy="156655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717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A284-6D1D-41C0-A19D-D723A6E41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latin typeface="Impact" panose="020B0806030902050204" pitchFamily="34" charset="0"/>
              </a:rPr>
              <a:t>The Difference we want to make: year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3A4EA-C22D-4F4B-8983-5AEB4AEC0961}"/>
              </a:ext>
            </a:extLst>
          </p:cNvPr>
          <p:cNvSpPr/>
          <p:nvPr/>
        </p:nvSpPr>
        <p:spPr>
          <a:xfrm>
            <a:off x="1236807" y="1204480"/>
            <a:ext cx="9531927" cy="1071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Establish pipeline of good quality, sustainable jobs from anchor clusters that will act as catalyst for change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7F3031-E4FF-4517-B0AF-6D8691CC514A}"/>
              </a:ext>
            </a:extLst>
          </p:cNvPr>
          <p:cNvSpPr/>
          <p:nvPr/>
        </p:nvSpPr>
        <p:spPr>
          <a:xfrm>
            <a:off x="586316" y="1329003"/>
            <a:ext cx="855807" cy="79486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FF689E-419C-4EC6-B525-66A7F659C0D4}"/>
              </a:ext>
            </a:extLst>
          </p:cNvPr>
          <p:cNvSpPr/>
          <p:nvPr/>
        </p:nvSpPr>
        <p:spPr>
          <a:xfrm>
            <a:off x="1236807" y="2595131"/>
            <a:ext cx="9531927" cy="9663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Informed by 300-500 residents how these opportunities can be made accessible to all population health groups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62A389-5C38-45E5-842A-210DD4B5803D}"/>
              </a:ext>
            </a:extLst>
          </p:cNvPr>
          <p:cNvSpPr/>
          <p:nvPr/>
        </p:nvSpPr>
        <p:spPr>
          <a:xfrm>
            <a:off x="586316" y="2716297"/>
            <a:ext cx="855807" cy="79486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F60840-504B-426F-A639-74468851A43F}"/>
              </a:ext>
            </a:extLst>
          </p:cNvPr>
          <p:cNvSpPr/>
          <p:nvPr/>
        </p:nvSpPr>
        <p:spPr>
          <a:xfrm>
            <a:off x="1236807" y="3985782"/>
            <a:ext cx="9531927" cy="950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Secure employment and/or training opportunities for the 50 peer researchers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EA0094-31DA-48F1-B277-0CCA8285ED33}"/>
              </a:ext>
            </a:extLst>
          </p:cNvPr>
          <p:cNvSpPr/>
          <p:nvPr/>
        </p:nvSpPr>
        <p:spPr>
          <a:xfrm>
            <a:off x="586316" y="4084247"/>
            <a:ext cx="855807" cy="79486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BDA23-DE38-4645-A643-829A34FA33D6}"/>
              </a:ext>
            </a:extLst>
          </p:cNvPr>
          <p:cNvSpPr/>
          <p:nvPr/>
        </p:nvSpPr>
        <p:spPr>
          <a:xfrm>
            <a:off x="1236807" y="5360905"/>
            <a:ext cx="9531927" cy="794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Sustain through Place and Community informed investment in Health and Care Academy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EB924C-0199-4FA4-A006-7CE7762F4601}"/>
              </a:ext>
            </a:extLst>
          </p:cNvPr>
          <p:cNvSpPr/>
          <p:nvPr/>
        </p:nvSpPr>
        <p:spPr>
          <a:xfrm>
            <a:off x="586316" y="5373503"/>
            <a:ext cx="855807" cy="79486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2142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A picture containing sitting, black, large, tall&#10;&#10;Description automatically generated">
            <a:extLst>
              <a:ext uri="{FF2B5EF4-FFF2-40B4-BE49-F238E27FC236}">
                <a16:creationId xmlns:a16="http://schemas.microsoft.com/office/drawing/2014/main" id="{BBB05CE3-7A40-47D3-BDAE-0D94FF46DE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83" y="-3630850"/>
            <a:ext cx="10135178" cy="10145596"/>
          </a:xfrm>
          <a:prstGeom prst="rect">
            <a:avLst/>
          </a:prstGeom>
          <a:solidFill>
            <a:srgbClr val="0094A8"/>
          </a:solidFill>
        </p:spPr>
      </p:pic>
      <p:sp>
        <p:nvSpPr>
          <p:cNvPr id="6" name="!!Rectangle 7">
            <a:extLst>
              <a:ext uri="{FF2B5EF4-FFF2-40B4-BE49-F238E27FC236}">
                <a16:creationId xmlns:a16="http://schemas.microsoft.com/office/drawing/2014/main" id="{27A703BD-73A1-4AA2-A9BD-39F119380083}"/>
              </a:ext>
            </a:extLst>
          </p:cNvPr>
          <p:cNvSpPr/>
          <p:nvPr/>
        </p:nvSpPr>
        <p:spPr>
          <a:xfrm>
            <a:off x="8298546" y="1357946"/>
            <a:ext cx="3584771" cy="734742"/>
          </a:xfrm>
          <a:prstGeom prst="rect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3600" dirty="0"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Challenges</a:t>
            </a:r>
            <a:endParaRPr lang="en-GB" sz="3500" dirty="0">
              <a:latin typeface="Impact" panose="020B080603090205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!!number1">
            <a:extLst>
              <a:ext uri="{FF2B5EF4-FFF2-40B4-BE49-F238E27FC236}">
                <a16:creationId xmlns:a16="http://schemas.microsoft.com/office/drawing/2014/main" id="{AF193E59-682A-421C-84A9-DC63B5375B45}"/>
              </a:ext>
            </a:extLst>
          </p:cNvPr>
          <p:cNvSpPr/>
          <p:nvPr/>
        </p:nvSpPr>
        <p:spPr>
          <a:xfrm>
            <a:off x="7922151" y="916935"/>
            <a:ext cx="650782" cy="705456"/>
          </a:xfrm>
          <a:prstGeom prst="ellipse">
            <a:avLst/>
          </a:prstGeom>
          <a:solidFill>
            <a:srgbClr val="D6043B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3C4A96-EA0A-4297-8433-7C240035C48D}"/>
              </a:ext>
            </a:extLst>
          </p:cNvPr>
          <p:cNvGrpSpPr/>
          <p:nvPr/>
        </p:nvGrpSpPr>
        <p:grpSpPr>
          <a:xfrm>
            <a:off x="8743740" y="3553805"/>
            <a:ext cx="720000" cy="720000"/>
            <a:chOff x="6096000" y="4731932"/>
            <a:chExt cx="1015836" cy="92059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DF96819-2994-48F2-92E1-F895FDD66E0C}"/>
                </a:ext>
              </a:extLst>
            </p:cNvPr>
            <p:cNvSpPr/>
            <p:nvPr/>
          </p:nvSpPr>
          <p:spPr>
            <a:xfrm>
              <a:off x="6405060" y="5010170"/>
              <a:ext cx="401790" cy="3641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107BCC0-922E-492F-8DC4-27D092E360D8}"/>
                </a:ext>
              </a:extLst>
            </p:cNvPr>
            <p:cNvSpPr/>
            <p:nvPr/>
          </p:nvSpPr>
          <p:spPr>
            <a:xfrm>
              <a:off x="6259566" y="4871714"/>
              <a:ext cx="692778" cy="62782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986B96-B938-40F0-B28C-FEC9604CFD3A}"/>
                </a:ext>
              </a:extLst>
            </p:cNvPr>
            <p:cNvSpPr/>
            <p:nvPr/>
          </p:nvSpPr>
          <p:spPr>
            <a:xfrm>
              <a:off x="6096000" y="4731932"/>
              <a:ext cx="1015836" cy="9205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716535-AFCD-46A9-B1FA-F98120C85E11}"/>
              </a:ext>
            </a:extLst>
          </p:cNvPr>
          <p:cNvCxnSpPr>
            <a:cxnSpLocks/>
            <a:stCxn id="6" idx="2"/>
            <a:endCxn id="17" idx="7"/>
          </p:cNvCxnSpPr>
          <p:nvPr/>
        </p:nvCxnSpPr>
        <p:spPr>
          <a:xfrm flipH="1">
            <a:off x="9358298" y="2092688"/>
            <a:ext cx="732634" cy="156655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876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Rectangle 3">
            <a:extLst>
              <a:ext uri="{FF2B5EF4-FFF2-40B4-BE49-F238E27FC236}">
                <a16:creationId xmlns:a16="http://schemas.microsoft.com/office/drawing/2014/main" id="{F2283011-AECC-40BF-B1BE-D96AAE91E1DD}"/>
              </a:ext>
            </a:extLst>
          </p:cNvPr>
          <p:cNvSpPr/>
          <p:nvPr/>
        </p:nvSpPr>
        <p:spPr>
          <a:xfrm>
            <a:off x="-1" y="-1"/>
            <a:ext cx="12258675" cy="6858001"/>
          </a:xfrm>
          <a:prstGeom prst="rect">
            <a:avLst/>
          </a:prstGeom>
          <a:solidFill>
            <a:srgbClr val="D6043B"/>
          </a:solidFill>
          <a:ln>
            <a:solidFill>
              <a:srgbClr val="D60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50F1C-F4AF-47E1-8EDC-EC6344A86760}"/>
              </a:ext>
            </a:extLst>
          </p:cNvPr>
          <p:cNvSpPr/>
          <p:nvPr/>
        </p:nvSpPr>
        <p:spPr>
          <a:xfrm>
            <a:off x="678545" y="1294311"/>
            <a:ext cx="4741179" cy="1583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144000" rtlCol="0" anchor="ctr"/>
          <a:lstStyle/>
          <a:p>
            <a:r>
              <a:rPr lang="en-GB" sz="2400" b="1" dirty="0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Tendring saw the third largest decline in public health stats from 2010-15, continuing apace through 2015-19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8DFD088F-35EF-47CC-88D1-2E6CEC211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410" y="1294311"/>
            <a:ext cx="5155713" cy="53223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5FE2EA-9996-4BB7-BE59-279FD1D11871}"/>
              </a:ext>
            </a:extLst>
          </p:cNvPr>
          <p:cNvSpPr/>
          <p:nvPr/>
        </p:nvSpPr>
        <p:spPr bwMode="auto">
          <a:xfrm>
            <a:off x="9698949" y="5794310"/>
            <a:ext cx="1358153" cy="28994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EEF1D5-6B07-4330-8F44-2493E0DD03C5}"/>
              </a:ext>
            </a:extLst>
          </p:cNvPr>
          <p:cNvCxnSpPr>
            <a:cxnSpLocks/>
          </p:cNvCxnSpPr>
          <p:nvPr/>
        </p:nvCxnSpPr>
        <p:spPr bwMode="auto">
          <a:xfrm>
            <a:off x="9298451" y="5694293"/>
            <a:ext cx="434340" cy="2050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7ED19F3-FE6F-45D1-BD7E-1C7B581EF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544" y="2993707"/>
            <a:ext cx="4741179" cy="36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!!Rectangle 7">
            <a:extLst>
              <a:ext uri="{FF2B5EF4-FFF2-40B4-BE49-F238E27FC236}">
                <a16:creationId xmlns:a16="http://schemas.microsoft.com/office/drawing/2014/main" id="{AF22B6A6-A773-4E87-840C-505D5BBF4DAE}"/>
              </a:ext>
            </a:extLst>
          </p:cNvPr>
          <p:cNvSpPr/>
          <p:nvPr/>
        </p:nvSpPr>
        <p:spPr>
          <a:xfrm>
            <a:off x="678546" y="214946"/>
            <a:ext cx="9998979" cy="7347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4400" dirty="0">
                <a:solidFill>
                  <a:srgbClr val="D6043B"/>
                </a:solidFill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Challenges</a:t>
            </a:r>
            <a:endParaRPr lang="en-GB" sz="4000" dirty="0">
              <a:solidFill>
                <a:srgbClr val="D6043B"/>
              </a:solidFill>
              <a:latin typeface="Impact" panose="020B080603090205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95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Rectangle 3">
            <a:extLst>
              <a:ext uri="{FF2B5EF4-FFF2-40B4-BE49-F238E27FC236}">
                <a16:creationId xmlns:a16="http://schemas.microsoft.com/office/drawing/2014/main" id="{F2283011-AECC-40BF-B1BE-D96AAE91E1DD}"/>
              </a:ext>
            </a:extLst>
          </p:cNvPr>
          <p:cNvSpPr/>
          <p:nvPr/>
        </p:nvSpPr>
        <p:spPr>
          <a:xfrm>
            <a:off x="-1" y="-1"/>
            <a:ext cx="12258675" cy="6858001"/>
          </a:xfrm>
          <a:prstGeom prst="rect">
            <a:avLst/>
          </a:prstGeom>
          <a:solidFill>
            <a:srgbClr val="D6043B"/>
          </a:solidFill>
          <a:ln>
            <a:solidFill>
              <a:srgbClr val="D60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!!Rectangle 7">
            <a:extLst>
              <a:ext uri="{FF2B5EF4-FFF2-40B4-BE49-F238E27FC236}">
                <a16:creationId xmlns:a16="http://schemas.microsoft.com/office/drawing/2014/main" id="{AF22B6A6-A773-4E87-840C-505D5BBF4DAE}"/>
              </a:ext>
            </a:extLst>
          </p:cNvPr>
          <p:cNvSpPr/>
          <p:nvPr/>
        </p:nvSpPr>
        <p:spPr>
          <a:xfrm>
            <a:off x="678546" y="214946"/>
            <a:ext cx="9998979" cy="7347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4400" dirty="0">
                <a:solidFill>
                  <a:srgbClr val="D6043B"/>
                </a:solidFill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Challenges</a:t>
            </a:r>
            <a:endParaRPr lang="en-GB" sz="4000" dirty="0">
              <a:solidFill>
                <a:srgbClr val="D6043B"/>
              </a:solidFill>
              <a:latin typeface="Impact" panose="020B080603090205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4EE-6389-42C8-ADB2-C0506E478AE4}"/>
              </a:ext>
            </a:extLst>
          </p:cNvPr>
          <p:cNvSpPr/>
          <p:nvPr/>
        </p:nvSpPr>
        <p:spPr>
          <a:xfrm>
            <a:off x="4116561" y="3904866"/>
            <a:ext cx="2502000" cy="173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GB" sz="2400" b="1" dirty="0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working age people </a:t>
            </a:r>
            <a:r>
              <a:rPr lang="en-GB" sz="2400" b="1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2400" b="1" dirty="0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employment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02D32A-4E03-4279-B79E-CB8946D70C8D}"/>
              </a:ext>
            </a:extLst>
          </p:cNvPr>
          <p:cNvSpPr/>
          <p:nvPr/>
        </p:nvSpPr>
        <p:spPr>
          <a:xfrm>
            <a:off x="253528" y="1565805"/>
            <a:ext cx="2502000" cy="173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26% have a long-term limiting illness or disability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38564F-04AF-41BC-A485-FAE82BA2BA41}"/>
              </a:ext>
            </a:extLst>
          </p:cNvPr>
          <p:cNvSpPr/>
          <p:nvPr/>
        </p:nvSpPr>
        <p:spPr>
          <a:xfrm>
            <a:off x="4116561" y="1565805"/>
            <a:ext cx="2502000" cy="173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 are aged 65 or over.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0CECFD-1E3D-4A2C-B140-33DA8188FDB3}"/>
              </a:ext>
            </a:extLst>
          </p:cNvPr>
          <p:cNvSpPr/>
          <p:nvPr/>
        </p:nvSpPr>
        <p:spPr>
          <a:xfrm>
            <a:off x="253528" y="3896949"/>
            <a:ext cx="2502000" cy="173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Jaywick has up to 50% unemployment recorded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9BB592-2270-473B-8B6D-2487B61F5837}"/>
              </a:ext>
            </a:extLst>
          </p:cNvPr>
          <p:cNvSpPr/>
          <p:nvPr/>
        </p:nvSpPr>
        <p:spPr>
          <a:xfrm>
            <a:off x="7979594" y="3899322"/>
            <a:ext cx="2502000" cy="173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 children </a:t>
            </a:r>
            <a:r>
              <a:rPr lang="en-GB" sz="2400" b="1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Tendring</a:t>
            </a:r>
            <a:r>
              <a:rPr lang="en-GB" sz="2400" b="1" dirty="0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in low income families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84CCAD-695B-4BE7-B9E9-C2EC99041BA1}"/>
              </a:ext>
            </a:extLst>
          </p:cNvPr>
          <p:cNvSpPr/>
          <p:nvPr/>
        </p:nvSpPr>
        <p:spPr>
          <a:xfrm>
            <a:off x="7979594" y="1576094"/>
            <a:ext cx="2502000" cy="173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expectancy is over 2 years lower than rest of region</a:t>
            </a:r>
          </a:p>
        </p:txBody>
      </p:sp>
      <p:pic>
        <p:nvPicPr>
          <p:cNvPr id="17" name="Picture 16" descr="Light on a wheelchair">
            <a:extLst>
              <a:ext uri="{FF2B5EF4-FFF2-40B4-BE49-F238E27FC236}">
                <a16:creationId xmlns:a16="http://schemas.microsoft.com/office/drawing/2014/main" id="{5C6C929A-C490-4D2F-9709-200F62BC0E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56204" y="1565804"/>
            <a:ext cx="1116186" cy="17390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D0BC41-B59A-4E44-9D43-2EC3A95FD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56203" y="3895986"/>
            <a:ext cx="1116185" cy="17390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04B807-AE3E-4DB7-A75E-9432189DA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18561" y="3907352"/>
            <a:ext cx="1116184" cy="17390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6C33C9-73CE-44A4-A704-D37240B440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0917" y="1573720"/>
            <a:ext cx="1116188" cy="17311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C744F6-41F2-46CA-83E8-F94B42BAD6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0917" y="3895988"/>
            <a:ext cx="1116187" cy="1730183"/>
          </a:xfrm>
          <a:prstGeom prst="rect">
            <a:avLst/>
          </a:prstGeom>
        </p:spPr>
      </p:pic>
      <p:pic>
        <p:nvPicPr>
          <p:cNvPr id="1026" name="Picture 2" descr="What are the Biggest Challenges for Elderly People in Our Society? - Smith  Life Homecare">
            <a:extLst>
              <a:ext uri="{FF2B5EF4-FFF2-40B4-BE49-F238E27FC236}">
                <a16:creationId xmlns:a16="http://schemas.microsoft.com/office/drawing/2014/main" id="{16308B76-9E62-43C7-82EB-1829287D7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9070" y="1561599"/>
            <a:ext cx="1116186" cy="17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1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A picture containing sitting, black, large, tall&#10;&#10;Description automatically generated">
            <a:extLst>
              <a:ext uri="{FF2B5EF4-FFF2-40B4-BE49-F238E27FC236}">
                <a16:creationId xmlns:a16="http://schemas.microsoft.com/office/drawing/2014/main" id="{BBB05CE3-7A40-47D3-BDAE-0D94FF46DE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5" y="-3464162"/>
            <a:ext cx="10135178" cy="10145596"/>
          </a:xfrm>
          <a:prstGeom prst="rect">
            <a:avLst/>
          </a:prstGeom>
          <a:solidFill>
            <a:srgbClr val="0094A8"/>
          </a:solidFill>
        </p:spPr>
      </p:pic>
      <p:sp>
        <p:nvSpPr>
          <p:cNvPr id="6" name="!!Rectangle 3">
            <a:extLst>
              <a:ext uri="{FF2B5EF4-FFF2-40B4-BE49-F238E27FC236}">
                <a16:creationId xmlns:a16="http://schemas.microsoft.com/office/drawing/2014/main" id="{27A703BD-73A1-4AA2-A9BD-39F119380083}"/>
              </a:ext>
            </a:extLst>
          </p:cNvPr>
          <p:cNvSpPr/>
          <p:nvPr/>
        </p:nvSpPr>
        <p:spPr>
          <a:xfrm>
            <a:off x="8298546" y="1357946"/>
            <a:ext cx="3584771" cy="734742"/>
          </a:xfrm>
          <a:prstGeom prst="rect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b"/>
          <a:lstStyle/>
          <a:p>
            <a:r>
              <a:rPr lang="en-GB" sz="3600" dirty="0"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Challenges</a:t>
            </a:r>
            <a:endParaRPr lang="en-GB" sz="3500" dirty="0">
              <a:latin typeface="Impact" panose="020B080603090205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!!number1">
            <a:extLst>
              <a:ext uri="{FF2B5EF4-FFF2-40B4-BE49-F238E27FC236}">
                <a16:creationId xmlns:a16="http://schemas.microsoft.com/office/drawing/2014/main" id="{AF193E59-682A-421C-84A9-DC63B5375B45}"/>
              </a:ext>
            </a:extLst>
          </p:cNvPr>
          <p:cNvSpPr/>
          <p:nvPr/>
        </p:nvSpPr>
        <p:spPr>
          <a:xfrm>
            <a:off x="7922151" y="916935"/>
            <a:ext cx="650782" cy="705456"/>
          </a:xfrm>
          <a:prstGeom prst="ellipse">
            <a:avLst/>
          </a:prstGeom>
          <a:solidFill>
            <a:srgbClr val="D6043B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F1B76D-C23F-4CFE-93CB-FCE71348C97A}"/>
              </a:ext>
            </a:extLst>
          </p:cNvPr>
          <p:cNvSpPr/>
          <p:nvPr/>
        </p:nvSpPr>
        <p:spPr>
          <a:xfrm>
            <a:off x="9305925" y="4166552"/>
            <a:ext cx="180000" cy="180000"/>
          </a:xfrm>
          <a:prstGeom prst="ellipse">
            <a:avLst/>
          </a:prstGeom>
          <a:solidFill>
            <a:srgbClr val="D6043B"/>
          </a:solidFill>
          <a:ln>
            <a:solidFill>
              <a:srgbClr val="D60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!!Oval 10">
            <a:extLst>
              <a:ext uri="{FF2B5EF4-FFF2-40B4-BE49-F238E27FC236}">
                <a16:creationId xmlns:a16="http://schemas.microsoft.com/office/drawing/2014/main" id="{6BFBBAC8-F8A4-4B6F-86B3-1E4F64DB2ECA}"/>
              </a:ext>
            </a:extLst>
          </p:cNvPr>
          <p:cNvSpPr/>
          <p:nvPr/>
        </p:nvSpPr>
        <p:spPr>
          <a:xfrm>
            <a:off x="8305324" y="4609280"/>
            <a:ext cx="180000" cy="180000"/>
          </a:xfrm>
          <a:prstGeom prst="ellipse">
            <a:avLst/>
          </a:prstGeom>
          <a:solidFill>
            <a:srgbClr val="D6043B"/>
          </a:solidFill>
          <a:ln>
            <a:solidFill>
              <a:srgbClr val="D60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3224FF-B40C-434C-9387-4D8E9BFAA7B0}"/>
              </a:ext>
            </a:extLst>
          </p:cNvPr>
          <p:cNvSpPr/>
          <p:nvPr/>
        </p:nvSpPr>
        <p:spPr>
          <a:xfrm>
            <a:off x="9547053" y="4056191"/>
            <a:ext cx="1087756" cy="4007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Clacton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49AA52-4BC7-4B8F-B13D-D852B0FEDCF5}"/>
              </a:ext>
            </a:extLst>
          </p:cNvPr>
          <p:cNvSpPr/>
          <p:nvPr/>
        </p:nvSpPr>
        <p:spPr>
          <a:xfrm>
            <a:off x="7146460" y="4487581"/>
            <a:ext cx="1087756" cy="4007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3E3385B-F0C5-4925-829A-C4D5D3DB089C}"/>
              </a:ext>
            </a:extLst>
          </p:cNvPr>
          <p:cNvSpPr/>
          <p:nvPr/>
        </p:nvSpPr>
        <p:spPr>
          <a:xfrm rot="9348656">
            <a:off x="8522903" y="4312935"/>
            <a:ext cx="790085" cy="352728"/>
          </a:xfrm>
          <a:prstGeom prst="rightArrow">
            <a:avLst/>
          </a:prstGeom>
          <a:solidFill>
            <a:srgbClr val="D6043B"/>
          </a:solidFill>
          <a:ln>
            <a:solidFill>
              <a:srgbClr val="D60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65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!Oval 10">
            <a:extLst>
              <a:ext uri="{FF2B5EF4-FFF2-40B4-BE49-F238E27FC236}">
                <a16:creationId xmlns:a16="http://schemas.microsoft.com/office/drawing/2014/main" id="{92908506-E9BE-4168-8961-6C66AE8ADF43}"/>
              </a:ext>
            </a:extLst>
          </p:cNvPr>
          <p:cNvSpPr/>
          <p:nvPr/>
        </p:nvSpPr>
        <p:spPr>
          <a:xfrm>
            <a:off x="-1" y="-1"/>
            <a:ext cx="12258675" cy="6858001"/>
          </a:xfrm>
          <a:prstGeom prst="rect">
            <a:avLst/>
          </a:prstGeom>
          <a:solidFill>
            <a:srgbClr val="D6043B"/>
          </a:solidFill>
          <a:ln>
            <a:solidFill>
              <a:srgbClr val="D60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Eight times Chris Whitty has diverged from the government line on Covid-19  | Coronavirus | The Guardian">
            <a:extLst>
              <a:ext uri="{FF2B5EF4-FFF2-40B4-BE49-F238E27FC236}">
                <a16:creationId xmlns:a16="http://schemas.microsoft.com/office/drawing/2014/main" id="{1479A317-439A-45B1-AF68-C4D85603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7450" cy="68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2B82F9-360A-4C92-8ABE-F75462406294}"/>
              </a:ext>
            </a:extLst>
          </p:cNvPr>
          <p:cNvSpPr/>
          <p:nvPr/>
        </p:nvSpPr>
        <p:spPr>
          <a:xfrm>
            <a:off x="6584592" y="100454"/>
            <a:ext cx="5295155" cy="796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600" b="1">
                <a:solidFill>
                  <a:srgbClr val="D60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Clacton in the National Spotlight</a:t>
            </a:r>
            <a:endParaRPr kumimoji="0" lang="en-GB" sz="2600" b="1" i="0" u="none" strike="noStrike" kern="1200" cap="none" spc="0" normalizeH="0" baseline="0" noProof="0">
              <a:ln>
                <a:noFill/>
              </a:ln>
              <a:solidFill>
                <a:srgbClr val="D604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EED41C-1374-413B-B36F-9F2BA215C3AD}"/>
              </a:ext>
            </a:extLst>
          </p:cNvPr>
          <p:cNvSpPr/>
          <p:nvPr/>
        </p:nvSpPr>
        <p:spPr>
          <a:xfrm>
            <a:off x="6584591" y="1250307"/>
            <a:ext cx="5295155" cy="1908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/>
          <a:p>
            <a:endParaRPr lang="en-GB" sz="1100" b="1" i="1" dirty="0">
              <a:solidFill>
                <a:srgbClr val="D6043B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GB" sz="2400" b="1" i="1" dirty="0">
                <a:solidFill>
                  <a:srgbClr val="D6043B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“Overwhelmingly the </a:t>
            </a:r>
          </a:p>
          <a:p>
            <a:r>
              <a:rPr lang="en-GB" sz="2400" b="1" i="1" dirty="0">
                <a:solidFill>
                  <a:srgbClr val="D6043B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most important </a:t>
            </a:r>
          </a:p>
          <a:p>
            <a:r>
              <a:rPr lang="en-GB" sz="2400" b="1" i="1" dirty="0">
                <a:solidFill>
                  <a:srgbClr val="D6043B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challenge in Clacton is </a:t>
            </a:r>
          </a:p>
          <a:p>
            <a:r>
              <a:rPr lang="en-GB" sz="2400" b="1" i="1" dirty="0">
                <a:solidFill>
                  <a:srgbClr val="D6043B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attracting quality jobs”</a:t>
            </a:r>
          </a:p>
          <a:p>
            <a:endParaRPr lang="en-GB" sz="1100" b="1" i="1" dirty="0">
              <a:solidFill>
                <a:srgbClr val="D6043B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EA7472-691A-4534-B01A-E181685F8DB1}"/>
              </a:ext>
            </a:extLst>
          </p:cNvPr>
          <p:cNvSpPr/>
          <p:nvPr/>
        </p:nvSpPr>
        <p:spPr>
          <a:xfrm>
            <a:off x="6599388" y="3318418"/>
            <a:ext cx="5295155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/>
          <a:p>
            <a:r>
              <a:rPr lang="en-GB" sz="2400" b="1" i="1">
                <a:solidFill>
                  <a:srgbClr val="D6043B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Vision: The ultimate vision is to restore Clacton to a thriving community where young people and families have the educational and employment opportunities that encourage them to settle and remain in this attractive and historically important part of Essex.</a:t>
            </a:r>
            <a:endParaRPr lang="en-US" sz="2400" b="1" i="1">
              <a:solidFill>
                <a:srgbClr val="D6043B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!!Picture 8">
            <a:extLst>
              <a:ext uri="{FF2B5EF4-FFF2-40B4-BE49-F238E27FC236}">
                <a16:creationId xmlns:a16="http://schemas.microsoft.com/office/drawing/2014/main" id="{637D9398-C0FF-438B-92B8-6FE8BE494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60" y="1354350"/>
            <a:ext cx="1152810" cy="16348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530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!!Oval 10">
            <a:extLst>
              <a:ext uri="{FF2B5EF4-FFF2-40B4-BE49-F238E27FC236}">
                <a16:creationId xmlns:a16="http://schemas.microsoft.com/office/drawing/2014/main" id="{59C4DBB0-2F5F-442E-B108-C62757156436}"/>
              </a:ext>
            </a:extLst>
          </p:cNvPr>
          <p:cNvSpPr/>
          <p:nvPr/>
        </p:nvSpPr>
        <p:spPr>
          <a:xfrm>
            <a:off x="-1" y="-1"/>
            <a:ext cx="12258675" cy="6858001"/>
          </a:xfrm>
          <a:prstGeom prst="rect">
            <a:avLst/>
          </a:prstGeom>
          <a:solidFill>
            <a:srgbClr val="D6043B"/>
          </a:solidFill>
          <a:ln>
            <a:solidFill>
              <a:srgbClr val="D60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!!Rectangle 13">
            <a:extLst>
              <a:ext uri="{FF2B5EF4-FFF2-40B4-BE49-F238E27FC236}">
                <a16:creationId xmlns:a16="http://schemas.microsoft.com/office/drawing/2014/main" id="{E3B9B000-912E-4785-BCE1-1B0CF472FECA}"/>
              </a:ext>
            </a:extLst>
          </p:cNvPr>
          <p:cNvSpPr/>
          <p:nvPr/>
        </p:nvSpPr>
        <p:spPr>
          <a:xfrm>
            <a:off x="418772" y="1402848"/>
            <a:ext cx="1895803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rtlCol="0" anchor="ctr">
            <a:spAutoFit/>
          </a:bodyPr>
          <a:lstStyle/>
          <a:p>
            <a:r>
              <a:rPr lang="en-GB" sz="1600" b="1" dirty="0">
                <a:solidFill>
                  <a:srgbClr val="D6043B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Build Back Better</a:t>
            </a:r>
          </a:p>
        </p:txBody>
      </p:sp>
      <p:pic>
        <p:nvPicPr>
          <p:cNvPr id="21" name="!!Picture 20">
            <a:extLst>
              <a:ext uri="{FF2B5EF4-FFF2-40B4-BE49-F238E27FC236}">
                <a16:creationId xmlns:a16="http://schemas.microsoft.com/office/drawing/2014/main" id="{98F19DDA-7018-4A42-8827-427A7B0B1D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771" y="82592"/>
            <a:ext cx="893160" cy="12841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!!Picture 8">
            <a:extLst>
              <a:ext uri="{FF2B5EF4-FFF2-40B4-BE49-F238E27FC236}">
                <a16:creationId xmlns:a16="http://schemas.microsoft.com/office/drawing/2014/main" id="{2B0D7D87-3EAE-4FE6-B4C1-9B2FC9118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71" y="1808542"/>
            <a:ext cx="893161" cy="1266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Department for Levelling Up, Housing and Communities - Citizen Space">
            <a:extLst>
              <a:ext uri="{FF2B5EF4-FFF2-40B4-BE49-F238E27FC236}">
                <a16:creationId xmlns:a16="http://schemas.microsoft.com/office/drawing/2014/main" id="{36678337-9C5B-47AB-A781-1E115B4A6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1" y="3651920"/>
            <a:ext cx="2724479" cy="9156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07AA597-6C13-4715-8DA0-7B5CA18D0B7E}"/>
              </a:ext>
            </a:extLst>
          </p:cNvPr>
          <p:cNvSpPr/>
          <p:nvPr/>
        </p:nvSpPr>
        <p:spPr>
          <a:xfrm>
            <a:off x="418772" y="3140940"/>
            <a:ext cx="1895803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rtlCol="0" anchor="ctr">
            <a:spAutoFit/>
          </a:bodyPr>
          <a:lstStyle/>
          <a:p>
            <a:r>
              <a:rPr lang="en-GB" sz="1600" b="1" dirty="0">
                <a:solidFill>
                  <a:srgbClr val="D6043B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CMO Report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4D63A4-A370-4FD1-8017-3FD7444A4101}"/>
              </a:ext>
            </a:extLst>
          </p:cNvPr>
          <p:cNvSpPr/>
          <p:nvPr/>
        </p:nvSpPr>
        <p:spPr>
          <a:xfrm>
            <a:off x="418772" y="4614061"/>
            <a:ext cx="1895803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rtlCol="0" anchor="ctr">
            <a:spAutoFit/>
          </a:bodyPr>
          <a:lstStyle/>
          <a:p>
            <a:r>
              <a:rPr lang="en-GB" sz="1600" b="1" dirty="0">
                <a:solidFill>
                  <a:srgbClr val="D6043B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Levelling 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E03A27-FA78-40B3-9C6D-FCABECCA5E3B}"/>
              </a:ext>
            </a:extLst>
          </p:cNvPr>
          <p:cNvSpPr/>
          <p:nvPr/>
        </p:nvSpPr>
        <p:spPr>
          <a:xfrm>
            <a:off x="9923786" y="2865381"/>
            <a:ext cx="2105025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rtlCol="0" anchor="ctr">
            <a:spAutoFit/>
          </a:bodyPr>
          <a:lstStyle/>
          <a:p>
            <a:r>
              <a:rPr lang="en-GB" sz="4000" b="1" dirty="0">
                <a:solidFill>
                  <a:srgbClr val="D6043B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Clacton Place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83130E-0343-4353-9D25-EF1DB371C5B7}"/>
              </a:ext>
            </a:extLst>
          </p:cNvPr>
          <p:cNvSpPr/>
          <p:nvPr/>
        </p:nvSpPr>
        <p:spPr>
          <a:xfrm>
            <a:off x="418771" y="6244992"/>
            <a:ext cx="2200603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rtlCol="0" anchor="ctr">
            <a:spAutoFit/>
          </a:bodyPr>
          <a:lstStyle/>
          <a:p>
            <a:r>
              <a:rPr lang="en-GB" sz="1600" b="1" dirty="0">
                <a:solidFill>
                  <a:srgbClr val="D6043B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Orgs rooted in place</a:t>
            </a:r>
          </a:p>
        </p:txBody>
      </p:sp>
      <p:pic>
        <p:nvPicPr>
          <p:cNvPr id="5" name="Picture 4" descr="Person typing on a laptop">
            <a:extLst>
              <a:ext uri="{FF2B5EF4-FFF2-40B4-BE49-F238E27FC236}">
                <a16:creationId xmlns:a16="http://schemas.microsoft.com/office/drawing/2014/main" id="{A8C2BE92-F322-4EB5-86D7-12FC7ED5D2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1" y="5203556"/>
            <a:ext cx="1514475" cy="1009650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9E58851E-F1EC-4FCA-8951-BA2BE6FBB69B}"/>
              </a:ext>
            </a:extLst>
          </p:cNvPr>
          <p:cNvSpPr/>
          <p:nvPr/>
        </p:nvSpPr>
        <p:spPr>
          <a:xfrm>
            <a:off x="2971799" y="2093059"/>
            <a:ext cx="2105026" cy="772322"/>
          </a:xfrm>
          <a:prstGeom prst="rightArrow">
            <a:avLst/>
          </a:prstGeom>
          <a:solidFill>
            <a:srgbClr val="D6043B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A0050ED-E175-4688-874A-A8654C50F448}"/>
              </a:ext>
            </a:extLst>
          </p:cNvPr>
          <p:cNvSpPr/>
          <p:nvPr/>
        </p:nvSpPr>
        <p:spPr>
          <a:xfrm>
            <a:off x="2971799" y="534847"/>
            <a:ext cx="2105025" cy="772322"/>
          </a:xfrm>
          <a:prstGeom prst="rightArrow">
            <a:avLst/>
          </a:prstGeom>
          <a:solidFill>
            <a:srgbClr val="D6043B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A7F3533-F897-4C42-A557-E63326D7E08F}"/>
              </a:ext>
            </a:extLst>
          </p:cNvPr>
          <p:cNvSpPr/>
          <p:nvPr/>
        </p:nvSpPr>
        <p:spPr>
          <a:xfrm>
            <a:off x="2971798" y="5377414"/>
            <a:ext cx="2105025" cy="772322"/>
          </a:xfrm>
          <a:prstGeom prst="rightArrow">
            <a:avLst/>
          </a:prstGeom>
          <a:solidFill>
            <a:srgbClr val="D6043B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86E3B3D-0392-4FFA-BFE0-DE3D351D22F9}"/>
              </a:ext>
            </a:extLst>
          </p:cNvPr>
          <p:cNvSpPr/>
          <p:nvPr/>
        </p:nvSpPr>
        <p:spPr>
          <a:xfrm>
            <a:off x="3365829" y="3694392"/>
            <a:ext cx="1710994" cy="772322"/>
          </a:xfrm>
          <a:prstGeom prst="rightArrow">
            <a:avLst/>
          </a:prstGeom>
          <a:solidFill>
            <a:srgbClr val="D6043B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520FE9-7488-4079-A840-0EB83EEB6B5F}"/>
              </a:ext>
            </a:extLst>
          </p:cNvPr>
          <p:cNvSpPr/>
          <p:nvPr/>
        </p:nvSpPr>
        <p:spPr>
          <a:xfrm>
            <a:off x="5393503" y="568707"/>
            <a:ext cx="268637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rtlCol="0" anchor="ctr">
            <a:spAutoFit/>
          </a:bodyPr>
          <a:lstStyle/>
          <a:p>
            <a:r>
              <a:rPr lang="en-GB" sz="2000" b="1" dirty="0">
                <a:solidFill>
                  <a:srgbClr val="D6043B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Place to address health inequalities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82717F-2DE8-48DE-A3B9-736D6D48C484}"/>
              </a:ext>
            </a:extLst>
          </p:cNvPr>
          <p:cNvSpPr/>
          <p:nvPr/>
        </p:nvSpPr>
        <p:spPr>
          <a:xfrm>
            <a:off x="5393502" y="1939171"/>
            <a:ext cx="2686378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rtlCol="0" anchor="ctr">
            <a:spAutoFit/>
          </a:bodyPr>
          <a:lstStyle/>
          <a:p>
            <a:r>
              <a:rPr lang="en-GB" sz="2000" b="1" dirty="0">
                <a:solidFill>
                  <a:srgbClr val="D6043B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Population healthcare in coastal towns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DCB4B7-7644-42D8-A5D2-1FF168DF5500}"/>
              </a:ext>
            </a:extLst>
          </p:cNvPr>
          <p:cNvSpPr/>
          <p:nvPr/>
        </p:nvSpPr>
        <p:spPr>
          <a:xfrm>
            <a:off x="5393502" y="3787270"/>
            <a:ext cx="268637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rtlCol="0" anchor="ctr">
            <a:spAutoFit/>
          </a:bodyPr>
          <a:lstStyle/>
          <a:p>
            <a:r>
              <a:rPr lang="en-GB" sz="2000" b="1" dirty="0">
                <a:solidFill>
                  <a:srgbClr val="D6043B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Sharing prosperity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551A6E-98E2-4D4A-B873-51FB7588D4C0}"/>
              </a:ext>
            </a:extLst>
          </p:cNvPr>
          <p:cNvSpPr/>
          <p:nvPr/>
        </p:nvSpPr>
        <p:spPr>
          <a:xfrm>
            <a:off x="5393502" y="5362044"/>
            <a:ext cx="2686378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rtlCol="0" anchor="ctr">
            <a:spAutoFit/>
          </a:bodyPr>
          <a:lstStyle/>
          <a:p>
            <a:r>
              <a:rPr lang="en-GB" sz="2000" b="1" dirty="0">
                <a:solidFill>
                  <a:srgbClr val="D6043B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Opportunities they present to reverse inequalities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14AF57D-E3CC-4811-B284-3A18907F0E64}"/>
              </a:ext>
            </a:extLst>
          </p:cNvPr>
          <p:cNvSpPr/>
          <p:nvPr/>
        </p:nvSpPr>
        <p:spPr>
          <a:xfrm>
            <a:off x="8460443" y="1307169"/>
            <a:ext cx="1248048" cy="4552950"/>
          </a:xfrm>
          <a:prstGeom prst="rightArrow">
            <a:avLst/>
          </a:prstGeom>
          <a:solidFill>
            <a:srgbClr val="D6043B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29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SDX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4CC4"/>
      </a:accent1>
      <a:accent2>
        <a:srgbClr val="D6043B"/>
      </a:accent2>
      <a:accent3>
        <a:srgbClr val="D8D8D8"/>
      </a:accent3>
      <a:accent4>
        <a:srgbClr val="FFC000"/>
      </a:accent4>
      <a:accent5>
        <a:srgbClr val="4472C4"/>
      </a:accent5>
      <a:accent6>
        <a:srgbClr val="70AD47"/>
      </a:accent6>
      <a:hlink>
        <a:srgbClr val="264CC4"/>
      </a:hlink>
      <a:folHlink>
        <a:srgbClr val="E7330F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SDX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4CC4"/>
      </a:accent1>
      <a:accent2>
        <a:srgbClr val="D6043B"/>
      </a:accent2>
      <a:accent3>
        <a:srgbClr val="D8D8D8"/>
      </a:accent3>
      <a:accent4>
        <a:srgbClr val="FFC000"/>
      </a:accent4>
      <a:accent5>
        <a:srgbClr val="4472C4"/>
      </a:accent5>
      <a:accent6>
        <a:srgbClr val="70AD47"/>
      </a:accent6>
      <a:hlink>
        <a:srgbClr val="264CC4"/>
      </a:hlink>
      <a:folHlink>
        <a:srgbClr val="E7330F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B206FE2BC9E4FB3320D23A49A24A0" ma:contentTypeVersion="15" ma:contentTypeDescription="Create a new document." ma:contentTypeScope="" ma:versionID="ce42a6083904b4787c8455f9e39b3931">
  <xsd:schema xmlns:xsd="http://www.w3.org/2001/XMLSchema" xmlns:xs="http://www.w3.org/2001/XMLSchema" xmlns:p="http://schemas.microsoft.com/office/2006/metadata/properties" xmlns:ns1="http://schemas.microsoft.com/sharepoint/v3" xmlns:ns2="4959bdb6-fbf6-46f8-bef5-083049efc1c5" xmlns:ns3="1d8e3042-42b7-454a-aee4-65c8bdb836b4" targetNamespace="http://schemas.microsoft.com/office/2006/metadata/properties" ma:root="true" ma:fieldsID="d615709176e70d24403ab797da78e16d" ns1:_="" ns2:_="" ns3:_="">
    <xsd:import namespace="http://schemas.microsoft.com/sharepoint/v3"/>
    <xsd:import namespace="4959bdb6-fbf6-46f8-bef5-083049efc1c5"/>
    <xsd:import namespace="1d8e3042-42b7-454a-aee4-65c8bdb836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bdb6-fbf6-46f8-bef5-083049efc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e3042-42b7-454a-aee4-65c8bdb836b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d8e3042-42b7-454a-aee4-65c8bdb836b4">
      <UserInfo>
        <DisplayName>Nicholas Werran</DisplayName>
        <AccountId>13</AccountId>
        <AccountType/>
      </UserInfo>
      <UserInfo>
        <DisplayName>Matt Finucane</DisplayName>
        <AccountId>59</AccountId>
        <AccountType/>
      </UserInfo>
      <UserInfo>
        <DisplayName>Rahim Daya</DisplayName>
        <AccountId>85</AccountId>
        <AccountType/>
      </UserInfo>
      <UserInfo>
        <DisplayName>Dominic Corfield</DisplayName>
        <AccountId>19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930D01-1CA6-41B4-ABFF-0BD1200FA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AB7977-1E25-4194-8CA3-FCBE1D713A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59bdb6-fbf6-46f8-bef5-083049efc1c5"/>
    <ds:schemaRef ds:uri="1d8e3042-42b7-454a-aee4-65c8bdb836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CFC0C0-ABC7-448B-AB56-792C5AB88DB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sharepoint/v3"/>
    <ds:schemaRef ds:uri="http://purl.org/dc/dcmitype/"/>
    <ds:schemaRef ds:uri="http://purl.org/dc/terms/"/>
    <ds:schemaRef ds:uri="http://schemas.microsoft.com/office/infopath/2007/PartnerControls"/>
    <ds:schemaRef ds:uri="1d8e3042-42b7-454a-aee4-65c8bdb836b4"/>
    <ds:schemaRef ds:uri="4959bdb6-fbf6-46f8-bef5-083049efc1c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1198</Words>
  <Application>Microsoft Office PowerPoint</Application>
  <PresentationFormat>Widescreen</PresentationFormat>
  <Paragraphs>275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Century Gothic</vt:lpstr>
      <vt:lpstr>Gadugi</vt:lpstr>
      <vt:lpstr>Impact</vt:lpstr>
      <vt:lpstr>Times</vt:lpstr>
      <vt:lpstr>Times New Roman</vt:lpstr>
      <vt:lpstr>Tw Cen MT</vt:lpstr>
      <vt:lpstr>1_SDX</vt:lpstr>
      <vt:lpstr>3_SDX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Next 12 Months</vt:lpstr>
      <vt:lpstr>Phase 1: System alignment</vt:lpstr>
      <vt:lpstr>Phase 2: Lived experience programme</vt:lpstr>
      <vt:lpstr>Phase 3: National learning</vt:lpstr>
      <vt:lpstr>The Difference we want to make: year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2020-07-07T08:14:48Z</dcterms:created>
  <dcterms:modified xsi:type="dcterms:W3CDTF">2021-11-16T10:22:21Z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0x010100D40B206FE2BC9E4FB3320D23A49A24A0</vt:lpwstr>
  </property>
</Properties>
</file>