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1577" r:id="rId3"/>
    <p:sldId id="1550" r:id="rId4"/>
    <p:sldId id="1551" r:id="rId5"/>
    <p:sldId id="1552" r:id="rId6"/>
    <p:sldId id="1553" r:id="rId7"/>
    <p:sldId id="1554" r:id="rId8"/>
    <p:sldId id="1555" r:id="rId9"/>
    <p:sldId id="1556" r:id="rId10"/>
    <p:sldId id="1557" r:id="rId11"/>
    <p:sldId id="1459" r:id="rId12"/>
    <p:sldId id="1541" r:id="rId13"/>
    <p:sldId id="659" r:id="rId14"/>
    <p:sldId id="1574" r:id="rId15"/>
    <p:sldId id="1575" r:id="rId16"/>
    <p:sldId id="1558" r:id="rId17"/>
    <p:sldId id="1559" r:id="rId18"/>
    <p:sldId id="1514" r:id="rId19"/>
    <p:sldId id="1566" r:id="rId20"/>
    <p:sldId id="1567" r:id="rId21"/>
    <p:sldId id="1568" r:id="rId22"/>
    <p:sldId id="639" r:id="rId23"/>
    <p:sldId id="1560" r:id="rId24"/>
    <p:sldId id="885" r:id="rId25"/>
    <p:sldId id="1546" r:id="rId26"/>
    <p:sldId id="1562" r:id="rId27"/>
    <p:sldId id="1563" r:id="rId28"/>
    <p:sldId id="1569" r:id="rId29"/>
    <p:sldId id="1522" r:id="rId30"/>
    <p:sldId id="1482" r:id="rId31"/>
    <p:sldId id="1523" r:id="rId32"/>
    <p:sldId id="1524" r:id="rId33"/>
    <p:sldId id="1525" r:id="rId34"/>
    <p:sldId id="1526" r:id="rId35"/>
    <p:sldId id="1529" r:id="rId36"/>
    <p:sldId id="1571" r:id="rId37"/>
    <p:sldId id="156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jamin Jones" initials="BJ" lastIdx="6" clrIdx="0"/>
  <p:cmAuthor id="1" name="George Evans-Jones" initials="GE" lastIdx="1" clrIdx="1">
    <p:extLst>
      <p:ext uri="{19B8F6BF-5375-455C-9EA6-DF929625EA0E}">
        <p15:presenceInfo xmlns:p15="http://schemas.microsoft.com/office/powerpoint/2012/main" userId="George Evans-Jo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43B"/>
    <a:srgbClr val="2F5597"/>
    <a:srgbClr val="FFABAB"/>
    <a:srgbClr val="A5A5A5"/>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06" autoAdjust="0"/>
    <p:restoredTop sz="94660"/>
  </p:normalViewPr>
  <p:slideViewPr>
    <p:cSldViewPr snapToGrid="0">
      <p:cViewPr varScale="1">
        <p:scale>
          <a:sx n="102" d="100"/>
          <a:sy n="102" d="100"/>
        </p:scale>
        <p:origin x="132"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nathanbashford\Dropbox%20(CIE)\cie%20general%202\BBI\BBI%202019\HEE%20PLaybooks\Kent\Location%20data\Ethnici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nathanbashford\Dropbox%20(CIE)\cie%20general%202\BBI\BBI%202019\HEE%20PLaybooks\Kent\Location%20data\Swale%20IMD%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onathanbashford\Dropbox%20(CIE)\cie%20general%202\BBI\BBI%202019\HEE%20PLaybooks\Kent\Location%20data\Swale%20IMD%20201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i="0">
                <a:latin typeface="Arial" panose="020B0604020202020204" pitchFamily="34" charset="0"/>
                <a:cs typeface="Arial" panose="020B0604020202020204" pitchFamily="34" charset="0"/>
              </a:rPr>
              <a:t>Percentage of BAME groups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Sheet1!$D$14</c:f>
              <c:strCache>
                <c:ptCount val="1"/>
                <c:pt idx="0">
                  <c:v>Northfleet North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Sheet1!$C$15:$C$19</c:f>
              <c:strCache>
                <c:ptCount val="5"/>
                <c:pt idx="0">
                  <c:v>Asian</c:v>
                </c:pt>
                <c:pt idx="1">
                  <c:v>Black</c:v>
                </c:pt>
                <c:pt idx="2">
                  <c:v>Mixed</c:v>
                </c:pt>
                <c:pt idx="3">
                  <c:v>Other white</c:v>
                </c:pt>
                <c:pt idx="4">
                  <c:v>Chinese</c:v>
                </c:pt>
              </c:strCache>
            </c:strRef>
          </c:cat>
          <c:val>
            <c:numRef>
              <c:f>Sheet1!$D$15:$D$19</c:f>
              <c:numCache>
                <c:formatCode>0.0%</c:formatCode>
                <c:ptCount val="5"/>
                <c:pt idx="0">
                  <c:v>0.49</c:v>
                </c:pt>
                <c:pt idx="1">
                  <c:v>0.16700000000000001</c:v>
                </c:pt>
                <c:pt idx="2">
                  <c:v>0.09</c:v>
                </c:pt>
                <c:pt idx="3">
                  <c:v>0.23699999999999999</c:v>
                </c:pt>
                <c:pt idx="4">
                  <c:v>1.0999999999999999E-2</c:v>
                </c:pt>
              </c:numCache>
            </c:numRef>
          </c:val>
          <c:extLst>
            <c:ext xmlns:c16="http://schemas.microsoft.com/office/drawing/2014/chart" uri="{C3380CC4-5D6E-409C-BE32-E72D297353CC}">
              <c16:uniqueId val="{00000000-50FE-4D46-B43B-C588F907A0C7}"/>
            </c:ext>
          </c:extLst>
        </c:ser>
        <c:ser>
          <c:idx val="1"/>
          <c:order val="1"/>
          <c:tx>
            <c:strRef>
              <c:f>Sheet1!$E$14</c:f>
              <c:strCache>
                <c:ptCount val="1"/>
                <c:pt idx="0">
                  <c:v>Northfleet South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Sheet1!$C$15:$C$19</c:f>
              <c:strCache>
                <c:ptCount val="5"/>
                <c:pt idx="0">
                  <c:v>Asian</c:v>
                </c:pt>
                <c:pt idx="1">
                  <c:v>Black</c:v>
                </c:pt>
                <c:pt idx="2">
                  <c:v>Mixed</c:v>
                </c:pt>
                <c:pt idx="3">
                  <c:v>Other white</c:v>
                </c:pt>
                <c:pt idx="4">
                  <c:v>Chinese</c:v>
                </c:pt>
              </c:strCache>
            </c:strRef>
          </c:cat>
          <c:val>
            <c:numRef>
              <c:f>Sheet1!$E$15:$E$19</c:f>
              <c:numCache>
                <c:formatCode>0.0%</c:formatCode>
                <c:ptCount val="5"/>
                <c:pt idx="0">
                  <c:v>0.55700000000000005</c:v>
                </c:pt>
                <c:pt idx="1">
                  <c:v>0.109</c:v>
                </c:pt>
                <c:pt idx="2">
                  <c:v>7.8E-2</c:v>
                </c:pt>
                <c:pt idx="3">
                  <c:v>0.22700000000000001</c:v>
                </c:pt>
                <c:pt idx="4">
                  <c:v>1.2999999999999999E-2</c:v>
                </c:pt>
              </c:numCache>
            </c:numRef>
          </c:val>
          <c:extLst>
            <c:ext xmlns:c16="http://schemas.microsoft.com/office/drawing/2014/chart" uri="{C3380CC4-5D6E-409C-BE32-E72D297353CC}">
              <c16:uniqueId val="{00000001-50FE-4D46-B43B-C588F907A0C7}"/>
            </c:ext>
          </c:extLst>
        </c:ser>
        <c:dLbls>
          <c:showLegendKey val="0"/>
          <c:showVal val="0"/>
          <c:showCatName val="0"/>
          <c:showSerName val="0"/>
          <c:showPercent val="0"/>
          <c:showBubbleSize val="0"/>
        </c:dLbls>
        <c:gapWidth val="219"/>
        <c:overlap val="-27"/>
        <c:axId val="893487919"/>
        <c:axId val="894525951"/>
      </c:barChart>
      <c:catAx>
        <c:axId val="89348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525951"/>
        <c:crosses val="autoZero"/>
        <c:auto val="1"/>
        <c:lblAlgn val="ctr"/>
        <c:lblOffset val="100"/>
        <c:noMultiLvlLbl val="0"/>
      </c:catAx>
      <c:valAx>
        <c:axId val="89452595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3487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i="0">
                <a:latin typeface="Arial" panose="020B0604020202020204" pitchFamily="34" charset="0"/>
                <a:cs typeface="Arial" panose="020B0604020202020204" pitchFamily="34" charset="0"/>
              </a:rPr>
              <a:t>Percentage of universal credit claimants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Sheet1!$C$45</c:f>
              <c:strCache>
                <c:ptCount val="1"/>
                <c:pt idx="0">
                  <c:v>Universal Credit claimants in employment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Sheet1!$D$43:$I$44</c:f>
              <c:strCache>
                <c:ptCount val="6"/>
                <c:pt idx="0">
                  <c:v>Sheerness</c:v>
                </c:pt>
                <c:pt idx="1">
                  <c:v>Minster Cliffs</c:v>
                </c:pt>
                <c:pt idx="2">
                  <c:v>Sheppey East</c:v>
                </c:pt>
                <c:pt idx="3">
                  <c:v>Sheppey Central</c:v>
                </c:pt>
                <c:pt idx="4">
                  <c:v>Swale</c:v>
                </c:pt>
                <c:pt idx="5">
                  <c:v>KCC</c:v>
                </c:pt>
              </c:strCache>
            </c:strRef>
          </c:cat>
          <c:val>
            <c:numRef>
              <c:f>Sheet1!$D$45:$I$45</c:f>
              <c:numCache>
                <c:formatCode>0.00%</c:formatCode>
                <c:ptCount val="6"/>
                <c:pt idx="0">
                  <c:v>0.26200000000000001</c:v>
                </c:pt>
                <c:pt idx="1">
                  <c:v>0.22700000000000001</c:v>
                </c:pt>
                <c:pt idx="2" formatCode="0%">
                  <c:v>0.23</c:v>
                </c:pt>
                <c:pt idx="3">
                  <c:v>0.34300000000000003</c:v>
                </c:pt>
                <c:pt idx="4">
                  <c:v>0.30299999999999999</c:v>
                </c:pt>
                <c:pt idx="5">
                  <c:v>0.314</c:v>
                </c:pt>
              </c:numCache>
            </c:numRef>
          </c:val>
          <c:extLst>
            <c:ext xmlns:c16="http://schemas.microsoft.com/office/drawing/2014/chart" uri="{C3380CC4-5D6E-409C-BE32-E72D297353CC}">
              <c16:uniqueId val="{00000000-BF77-C84A-A901-5094980A975A}"/>
            </c:ext>
          </c:extLst>
        </c:ser>
        <c:ser>
          <c:idx val="1"/>
          <c:order val="1"/>
          <c:tx>
            <c:strRef>
              <c:f>Sheet1!$C$46</c:f>
              <c:strCache>
                <c:ptCount val="1"/>
                <c:pt idx="0">
                  <c:v>Universal Credit claimants not in employment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Sheet1!$D$43:$I$44</c:f>
              <c:strCache>
                <c:ptCount val="6"/>
                <c:pt idx="0">
                  <c:v>Sheerness</c:v>
                </c:pt>
                <c:pt idx="1">
                  <c:v>Minster Cliffs</c:v>
                </c:pt>
                <c:pt idx="2">
                  <c:v>Sheppey East</c:v>
                </c:pt>
                <c:pt idx="3">
                  <c:v>Sheppey Central</c:v>
                </c:pt>
                <c:pt idx="4">
                  <c:v>Swale</c:v>
                </c:pt>
                <c:pt idx="5">
                  <c:v>KCC</c:v>
                </c:pt>
              </c:strCache>
            </c:strRef>
          </c:cat>
          <c:val>
            <c:numRef>
              <c:f>Sheet1!$D$46:$I$46</c:f>
              <c:numCache>
                <c:formatCode>0.00%</c:formatCode>
                <c:ptCount val="6"/>
                <c:pt idx="0">
                  <c:v>0.74199999999999999</c:v>
                </c:pt>
                <c:pt idx="1">
                  <c:v>0.753</c:v>
                </c:pt>
                <c:pt idx="2">
                  <c:v>0.76400000000000001</c:v>
                </c:pt>
                <c:pt idx="3" formatCode="0%">
                  <c:v>0.64</c:v>
                </c:pt>
                <c:pt idx="4">
                  <c:v>0.69699999999999995</c:v>
                </c:pt>
                <c:pt idx="5">
                  <c:v>0.68600000000000005</c:v>
                </c:pt>
              </c:numCache>
            </c:numRef>
          </c:val>
          <c:extLst>
            <c:ext xmlns:c16="http://schemas.microsoft.com/office/drawing/2014/chart" uri="{C3380CC4-5D6E-409C-BE32-E72D297353CC}">
              <c16:uniqueId val="{00000001-BF77-C84A-A901-5094980A975A}"/>
            </c:ext>
          </c:extLst>
        </c:ser>
        <c:dLbls>
          <c:showLegendKey val="0"/>
          <c:showVal val="0"/>
          <c:showCatName val="0"/>
          <c:showSerName val="0"/>
          <c:showPercent val="0"/>
          <c:showBubbleSize val="0"/>
        </c:dLbls>
        <c:gapWidth val="219"/>
        <c:overlap val="-27"/>
        <c:axId val="1742713104"/>
        <c:axId val="1742506784"/>
      </c:barChart>
      <c:catAx>
        <c:axId val="174271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2506784"/>
        <c:crosses val="autoZero"/>
        <c:auto val="1"/>
        <c:lblAlgn val="ctr"/>
        <c:lblOffset val="100"/>
        <c:noMultiLvlLbl val="0"/>
      </c:catAx>
      <c:valAx>
        <c:axId val="17425067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271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i="0">
                <a:latin typeface="Arial" panose="020B0604020202020204" pitchFamily="34" charset="0"/>
                <a:cs typeface="Arial" panose="020B0604020202020204" pitchFamily="34" charset="0"/>
              </a:rPr>
              <a:t>Comparison of unpaid care by hours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Sheet1!$C$67</c:f>
              <c:strCache>
                <c:ptCount val="1"/>
                <c:pt idx="0">
                  <c:v>People providing any unpaid care</c:v>
                </c:pt>
              </c:strCache>
            </c:strRef>
          </c:tx>
          <c:spPr>
            <a:solidFill>
              <a:schemeClr val="accent1"/>
            </a:solidFill>
            <a:ln>
              <a:noFill/>
            </a:ln>
            <a:effectLst/>
          </c:spPr>
          <c:invertIfNegative val="0"/>
          <c:cat>
            <c:strRef>
              <c:f>Sheet1!$D$66:$I$66</c:f>
              <c:strCache>
                <c:ptCount val="6"/>
                <c:pt idx="0">
                  <c:v>Sheerness </c:v>
                </c:pt>
                <c:pt idx="1">
                  <c:v>Minster Cliffs</c:v>
                </c:pt>
                <c:pt idx="2">
                  <c:v>Sheppey East</c:v>
                </c:pt>
                <c:pt idx="3">
                  <c:v>Sheppey Central</c:v>
                </c:pt>
                <c:pt idx="4">
                  <c:v>Swale </c:v>
                </c:pt>
                <c:pt idx="5">
                  <c:v>Kent </c:v>
                </c:pt>
              </c:strCache>
            </c:strRef>
          </c:cat>
          <c:val>
            <c:numRef>
              <c:f>Sheet1!$D$67:$I$67</c:f>
              <c:numCache>
                <c:formatCode>0.00%</c:formatCode>
                <c:ptCount val="6"/>
                <c:pt idx="0">
                  <c:v>0.10199999999999999</c:v>
                </c:pt>
                <c:pt idx="1">
                  <c:v>0.13600000000000001</c:v>
                </c:pt>
                <c:pt idx="2">
                  <c:v>0.11700000000000001</c:v>
                </c:pt>
                <c:pt idx="3">
                  <c:v>0.10299999999999999</c:v>
                </c:pt>
                <c:pt idx="4">
                  <c:v>0.105</c:v>
                </c:pt>
                <c:pt idx="5">
                  <c:v>0.104</c:v>
                </c:pt>
              </c:numCache>
            </c:numRef>
          </c:val>
          <c:extLst>
            <c:ext xmlns:c16="http://schemas.microsoft.com/office/drawing/2014/chart" uri="{C3380CC4-5D6E-409C-BE32-E72D297353CC}">
              <c16:uniqueId val="{00000000-3361-DA4E-AC03-671DA6F7279C}"/>
            </c:ext>
          </c:extLst>
        </c:ser>
        <c:ser>
          <c:idx val="1"/>
          <c:order val="1"/>
          <c:tx>
            <c:strRef>
              <c:f>Sheet1!$C$68</c:f>
              <c:strCache>
                <c:ptCount val="1"/>
                <c:pt idx="0">
                  <c:v>Providing 1 – 19 hours of unpaid care a week</c:v>
                </c:pt>
              </c:strCache>
            </c:strRef>
          </c:tx>
          <c:spPr>
            <a:solidFill>
              <a:schemeClr val="accent2"/>
            </a:solidFill>
            <a:ln>
              <a:noFill/>
            </a:ln>
            <a:effectLst/>
          </c:spPr>
          <c:invertIfNegative val="0"/>
          <c:cat>
            <c:strRef>
              <c:f>Sheet1!$D$66:$I$66</c:f>
              <c:strCache>
                <c:ptCount val="6"/>
                <c:pt idx="0">
                  <c:v>Sheerness </c:v>
                </c:pt>
                <c:pt idx="1">
                  <c:v>Minster Cliffs</c:v>
                </c:pt>
                <c:pt idx="2">
                  <c:v>Sheppey East</c:v>
                </c:pt>
                <c:pt idx="3">
                  <c:v>Sheppey Central</c:v>
                </c:pt>
                <c:pt idx="4">
                  <c:v>Swale </c:v>
                </c:pt>
                <c:pt idx="5">
                  <c:v>Kent </c:v>
                </c:pt>
              </c:strCache>
            </c:strRef>
          </c:cat>
          <c:val>
            <c:numRef>
              <c:f>Sheet1!$D$68:$I$68</c:f>
              <c:numCache>
                <c:formatCode>0.00%</c:formatCode>
                <c:ptCount val="6"/>
                <c:pt idx="0">
                  <c:v>0.45600000000000002</c:v>
                </c:pt>
                <c:pt idx="1">
                  <c:v>0.55600000000000005</c:v>
                </c:pt>
                <c:pt idx="2">
                  <c:v>0.502</c:v>
                </c:pt>
                <c:pt idx="3">
                  <c:v>0.54700000000000004</c:v>
                </c:pt>
                <c:pt idx="4">
                  <c:v>0.58599999999999997</c:v>
                </c:pt>
                <c:pt idx="5">
                  <c:v>0.64200000000000002</c:v>
                </c:pt>
              </c:numCache>
            </c:numRef>
          </c:val>
          <c:extLst>
            <c:ext xmlns:c16="http://schemas.microsoft.com/office/drawing/2014/chart" uri="{C3380CC4-5D6E-409C-BE32-E72D297353CC}">
              <c16:uniqueId val="{00000001-3361-DA4E-AC03-671DA6F7279C}"/>
            </c:ext>
          </c:extLst>
        </c:ser>
        <c:ser>
          <c:idx val="2"/>
          <c:order val="2"/>
          <c:tx>
            <c:strRef>
              <c:f>Sheet1!$C$69</c:f>
              <c:strCache>
                <c:ptCount val="1"/>
                <c:pt idx="0">
                  <c:v>Providing 20 – 49 hours of unpaid care a week</c:v>
                </c:pt>
              </c:strCache>
            </c:strRef>
          </c:tx>
          <c:spPr>
            <a:solidFill>
              <a:schemeClr val="accent3"/>
            </a:solidFill>
            <a:ln>
              <a:noFill/>
            </a:ln>
            <a:effectLst/>
          </c:spPr>
          <c:invertIfNegative val="0"/>
          <c:cat>
            <c:strRef>
              <c:f>Sheet1!$D$66:$I$66</c:f>
              <c:strCache>
                <c:ptCount val="6"/>
                <c:pt idx="0">
                  <c:v>Sheerness </c:v>
                </c:pt>
                <c:pt idx="1">
                  <c:v>Minster Cliffs</c:v>
                </c:pt>
                <c:pt idx="2">
                  <c:v>Sheppey East</c:v>
                </c:pt>
                <c:pt idx="3">
                  <c:v>Sheppey Central</c:v>
                </c:pt>
                <c:pt idx="4">
                  <c:v>Swale </c:v>
                </c:pt>
                <c:pt idx="5">
                  <c:v>Kent </c:v>
                </c:pt>
              </c:strCache>
            </c:strRef>
          </c:cat>
          <c:val>
            <c:numRef>
              <c:f>Sheet1!$D$69:$I$69</c:f>
              <c:numCache>
                <c:formatCode>0.00%</c:formatCode>
                <c:ptCount val="6"/>
                <c:pt idx="0">
                  <c:v>0.16600000000000001</c:v>
                </c:pt>
                <c:pt idx="1">
                  <c:v>0.13900000000000001</c:v>
                </c:pt>
                <c:pt idx="2">
                  <c:v>0.16400000000000001</c:v>
                </c:pt>
                <c:pt idx="3">
                  <c:v>0.14299999999999999</c:v>
                </c:pt>
                <c:pt idx="4">
                  <c:v>0.13300000000000001</c:v>
                </c:pt>
                <c:pt idx="5">
                  <c:v>0.121</c:v>
                </c:pt>
              </c:numCache>
            </c:numRef>
          </c:val>
          <c:extLst>
            <c:ext xmlns:c16="http://schemas.microsoft.com/office/drawing/2014/chart" uri="{C3380CC4-5D6E-409C-BE32-E72D297353CC}">
              <c16:uniqueId val="{00000002-3361-DA4E-AC03-671DA6F7279C}"/>
            </c:ext>
          </c:extLst>
        </c:ser>
        <c:ser>
          <c:idx val="3"/>
          <c:order val="3"/>
          <c:tx>
            <c:strRef>
              <c:f>Sheet1!$C$70</c:f>
              <c:strCache>
                <c:ptCount val="1"/>
                <c:pt idx="0">
                  <c:v>Providing 50 or more hours of unpaid care a week</c:v>
                </c:pt>
              </c:strCache>
            </c:strRef>
          </c:tx>
          <c:spPr>
            <a:solidFill>
              <a:schemeClr val="accent4"/>
            </a:solidFill>
            <a:ln>
              <a:noFill/>
            </a:ln>
            <a:effectLst/>
          </c:spPr>
          <c:invertIfNegative val="0"/>
          <c:cat>
            <c:strRef>
              <c:f>Sheet1!$D$66:$I$66</c:f>
              <c:strCache>
                <c:ptCount val="6"/>
                <c:pt idx="0">
                  <c:v>Sheerness </c:v>
                </c:pt>
                <c:pt idx="1">
                  <c:v>Minster Cliffs</c:v>
                </c:pt>
                <c:pt idx="2">
                  <c:v>Sheppey East</c:v>
                </c:pt>
                <c:pt idx="3">
                  <c:v>Sheppey Central</c:v>
                </c:pt>
                <c:pt idx="4">
                  <c:v>Swale </c:v>
                </c:pt>
                <c:pt idx="5">
                  <c:v>Kent </c:v>
                </c:pt>
              </c:strCache>
            </c:strRef>
          </c:cat>
          <c:val>
            <c:numRef>
              <c:f>Sheet1!$D$70:$I$70</c:f>
              <c:numCache>
                <c:formatCode>0.00%</c:formatCode>
                <c:ptCount val="6"/>
                <c:pt idx="0">
                  <c:v>0.378</c:v>
                </c:pt>
                <c:pt idx="1">
                  <c:v>0.30499999999999999</c:v>
                </c:pt>
                <c:pt idx="2">
                  <c:v>0.33400000000000002</c:v>
                </c:pt>
                <c:pt idx="3" formatCode="0%">
                  <c:v>0.31</c:v>
                </c:pt>
                <c:pt idx="4">
                  <c:v>0.28100000000000003</c:v>
                </c:pt>
                <c:pt idx="5">
                  <c:v>0.23599999999999999</c:v>
                </c:pt>
              </c:numCache>
            </c:numRef>
          </c:val>
          <c:extLst>
            <c:ext xmlns:c16="http://schemas.microsoft.com/office/drawing/2014/chart" uri="{C3380CC4-5D6E-409C-BE32-E72D297353CC}">
              <c16:uniqueId val="{00000003-3361-DA4E-AC03-671DA6F7279C}"/>
            </c:ext>
          </c:extLst>
        </c:ser>
        <c:dLbls>
          <c:showLegendKey val="0"/>
          <c:showVal val="0"/>
          <c:showCatName val="0"/>
          <c:showSerName val="0"/>
          <c:showPercent val="0"/>
          <c:showBubbleSize val="0"/>
        </c:dLbls>
        <c:gapWidth val="219"/>
        <c:overlap val="-27"/>
        <c:axId val="1742684976"/>
        <c:axId val="1742686608"/>
      </c:barChart>
      <c:catAx>
        <c:axId val="174268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2686608"/>
        <c:crosses val="autoZero"/>
        <c:auto val="1"/>
        <c:lblAlgn val="ctr"/>
        <c:lblOffset val="100"/>
        <c:noMultiLvlLbl val="0"/>
      </c:catAx>
      <c:valAx>
        <c:axId val="17426866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2684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0F6C8-F632-4C37-B819-2FEF5205F8FF}" type="datetimeFigureOut">
              <a:rPr lang="en-GB" smtClean="0"/>
              <a:t>08/10/2020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E31CC-FF89-4503-A4C4-D051FD511BCB}" type="slidenum">
              <a:rPr lang="en-GB" smtClean="0"/>
              <a:t>‹#›</a:t>
            </a:fld>
            <a:endParaRPr lang="en-GB"/>
          </a:p>
        </p:txBody>
      </p:sp>
    </p:spTree>
    <p:extLst>
      <p:ext uri="{BB962C8B-B14F-4D97-AF65-F5344CB8AC3E}">
        <p14:creationId xmlns:p14="http://schemas.microsoft.com/office/powerpoint/2010/main" val="40182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8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15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933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53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0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28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37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96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007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9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88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84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31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731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08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395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47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99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FFA7-AB15-4494-AEED-2DBD36C977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0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5501-51C1-4539-8870-2BCE4D0D63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CDD05D-EE2B-4528-B93F-685F3F854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8B9B88-CB38-4DC9-B6BD-2B84AFDE8F01}"/>
              </a:ext>
            </a:extLst>
          </p:cNvPr>
          <p:cNvSpPr>
            <a:spLocks noGrp="1"/>
          </p:cNvSpPr>
          <p:nvPr>
            <p:ph type="dt" sz="half" idx="10"/>
          </p:nvPr>
        </p:nvSpPr>
        <p:spPr/>
        <p:txBody>
          <a:bodyPr/>
          <a:lstStyle/>
          <a:p>
            <a:fld id="{6B17ED00-3906-4994-8B16-B9732214903F}" type="datetimeFigureOut">
              <a:rPr lang="en-GB" smtClean="0"/>
              <a:t>08/10/2020</a:t>
            </a:fld>
            <a:endParaRPr lang="en-GB"/>
          </a:p>
        </p:txBody>
      </p:sp>
      <p:sp>
        <p:nvSpPr>
          <p:cNvPr id="5" name="Footer Placeholder 4">
            <a:extLst>
              <a:ext uri="{FF2B5EF4-FFF2-40B4-BE49-F238E27FC236}">
                <a16:creationId xmlns:a16="http://schemas.microsoft.com/office/drawing/2014/main" id="{B207C119-D6F7-45A3-BBC5-22177E92A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928D4-23A4-4665-A011-94A7F3031450}"/>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19094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C73D-B62D-4FF9-A227-F35FAB1D8E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8EAFE9-0A20-4BB9-9DD8-4AF2FD963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6DEF5C-2EA7-460C-BE61-0DAA4498623F}"/>
              </a:ext>
            </a:extLst>
          </p:cNvPr>
          <p:cNvSpPr>
            <a:spLocks noGrp="1"/>
          </p:cNvSpPr>
          <p:nvPr>
            <p:ph type="dt" sz="half" idx="10"/>
          </p:nvPr>
        </p:nvSpPr>
        <p:spPr/>
        <p:txBody>
          <a:bodyPr/>
          <a:lstStyle/>
          <a:p>
            <a:fld id="{6B17ED00-3906-4994-8B16-B9732214903F}" type="datetimeFigureOut">
              <a:rPr lang="en-GB" smtClean="0"/>
              <a:t>08/10/2020</a:t>
            </a:fld>
            <a:endParaRPr lang="en-GB"/>
          </a:p>
        </p:txBody>
      </p:sp>
      <p:sp>
        <p:nvSpPr>
          <p:cNvPr id="5" name="Footer Placeholder 4">
            <a:extLst>
              <a:ext uri="{FF2B5EF4-FFF2-40B4-BE49-F238E27FC236}">
                <a16:creationId xmlns:a16="http://schemas.microsoft.com/office/drawing/2014/main" id="{F7BA1193-5F0D-49A5-BEE4-62FCCCD783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C5C419-5669-4F18-8A84-DA8C98162D28}"/>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336391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50D7A-84AC-4EF9-95C3-2A33C8FA76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55F0EF-14EE-4E86-8346-780C07F0DA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28D4D0-8E1D-4BDF-952E-E86C88E2474A}"/>
              </a:ext>
            </a:extLst>
          </p:cNvPr>
          <p:cNvSpPr>
            <a:spLocks noGrp="1"/>
          </p:cNvSpPr>
          <p:nvPr>
            <p:ph type="dt" sz="half" idx="10"/>
          </p:nvPr>
        </p:nvSpPr>
        <p:spPr/>
        <p:txBody>
          <a:bodyPr/>
          <a:lstStyle/>
          <a:p>
            <a:fld id="{6B17ED00-3906-4994-8B16-B9732214903F}" type="datetimeFigureOut">
              <a:rPr lang="en-GB" smtClean="0"/>
              <a:t>08/10/2020</a:t>
            </a:fld>
            <a:endParaRPr lang="en-GB"/>
          </a:p>
        </p:txBody>
      </p:sp>
      <p:sp>
        <p:nvSpPr>
          <p:cNvPr id="5" name="Footer Placeholder 4">
            <a:extLst>
              <a:ext uri="{FF2B5EF4-FFF2-40B4-BE49-F238E27FC236}">
                <a16:creationId xmlns:a16="http://schemas.microsoft.com/office/drawing/2014/main" id="{FCF5C6FE-4AA9-4D02-8296-3E5626F928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7F84D5-4F60-4FC2-8507-2F1844952337}"/>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89489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HOMES 2 no agend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35467" y="234044"/>
            <a:ext cx="11937999" cy="662395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p:nvPr>
        </p:nvSpPr>
        <p:spPr>
          <a:xfrm>
            <a:off x="300567" y="297127"/>
            <a:ext cx="9385300" cy="765175"/>
          </a:xfrm>
          <a:gradFill>
            <a:gsLst>
              <a:gs pos="0">
                <a:schemeClr val="bg1">
                  <a:alpha val="0"/>
                </a:schemeClr>
              </a:gs>
              <a:gs pos="12000">
                <a:srgbClr val="D6043B"/>
              </a:gs>
              <a:gs pos="100000">
                <a:srgbClr val="D6043B"/>
              </a:gs>
            </a:gsLst>
            <a:lin ang="10800000" scaled="0"/>
          </a:gradFill>
        </p:spPr>
        <p:txBody>
          <a:bodyPr/>
          <a:lstStyle>
            <a:lvl1pPr>
              <a:defRPr b="1" u="none" baseline="0">
                <a:solidFill>
                  <a:schemeClr val="bg1"/>
                </a:solidFill>
              </a:defRPr>
            </a:lvl1pPr>
          </a:lstStyle>
          <a:p>
            <a:r>
              <a:rPr lang="en-US" dirty="0"/>
              <a:t>Click to edit Master title style</a:t>
            </a:r>
            <a:endParaRPr lang="en-GB" dirty="0"/>
          </a:p>
        </p:txBody>
      </p:sp>
      <p:sp>
        <p:nvSpPr>
          <p:cNvPr id="9" name="Rectangle 8"/>
          <p:cNvSpPr/>
          <p:nvPr userDrawn="1"/>
        </p:nvSpPr>
        <p:spPr>
          <a:xfrm>
            <a:off x="118534" y="135466"/>
            <a:ext cx="11954933" cy="6722534"/>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descr="DG_Logo_stack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spTree>
    <p:extLst>
      <p:ext uri="{BB962C8B-B14F-4D97-AF65-F5344CB8AC3E}">
        <p14:creationId xmlns:p14="http://schemas.microsoft.com/office/powerpoint/2010/main" val="23237315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OMES backg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0567" y="297127"/>
            <a:ext cx="9385300" cy="765175"/>
          </a:xfrm>
          <a:gradFill>
            <a:gsLst>
              <a:gs pos="0">
                <a:schemeClr val="bg1">
                  <a:alpha val="0"/>
                </a:schemeClr>
              </a:gs>
              <a:gs pos="12000">
                <a:srgbClr val="D6043B"/>
              </a:gs>
              <a:gs pos="100000">
                <a:srgbClr val="D6043B"/>
              </a:gs>
            </a:gsLst>
            <a:lin ang="10800000" scaled="0"/>
          </a:gradFill>
        </p:spPr>
        <p:txBody>
          <a:bodyPr/>
          <a:lstStyle>
            <a:lvl1pPr>
              <a:defRPr b="1" u="none" baseline="0">
                <a:solidFill>
                  <a:schemeClr val="bg1"/>
                </a:solidFill>
              </a:defRPr>
            </a:lvl1pPr>
          </a:lstStyle>
          <a:p>
            <a:r>
              <a:rPr lang="en-US" dirty="0"/>
              <a:t>Click to edit Master title style</a:t>
            </a:r>
            <a:endParaRPr lang="en-GB" dirty="0"/>
          </a:p>
        </p:txBody>
      </p:sp>
      <p:sp>
        <p:nvSpPr>
          <p:cNvPr id="9" name="Rectangle 8"/>
          <p:cNvSpPr/>
          <p:nvPr userDrawn="1"/>
        </p:nvSpPr>
        <p:spPr>
          <a:xfrm>
            <a:off x="135467" y="135466"/>
            <a:ext cx="11938000" cy="6563785"/>
          </a:xfrm>
          <a:prstGeom prst="rect">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descr="DG_Logo_stack_Re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60101" y="263440"/>
            <a:ext cx="982133" cy="794866"/>
          </a:xfrm>
          <a:prstGeom prst="rect">
            <a:avLst/>
          </a:prstGeom>
        </p:spPr>
      </p:pic>
      <p:pic>
        <p:nvPicPr>
          <p:cNvPr id="12" name="Picture 11"/>
          <p:cNvPicPr>
            <a:picLocks noChangeAspect="1"/>
          </p:cNvPicPr>
          <p:nvPr userDrawn="1"/>
        </p:nvPicPr>
        <p:blipFill rotWithShape="1">
          <a:blip r:embed="rId4" cstate="email">
            <a:lum bright="100000"/>
            <a:extLst>
              <a:ext uri="{28A0092B-C50C-407E-A947-70E740481C1C}">
                <a14:useLocalDpi xmlns:a14="http://schemas.microsoft.com/office/drawing/2010/main"/>
              </a:ext>
            </a:extLst>
          </a:blip>
          <a:srcRect l="49652" b="66797"/>
          <a:stretch/>
        </p:blipFill>
        <p:spPr>
          <a:xfrm>
            <a:off x="-19051" y="4921337"/>
            <a:ext cx="2752311" cy="1936663"/>
          </a:xfrm>
          <a:prstGeom prst="rect">
            <a:avLst/>
          </a:prstGeom>
          <a:noFill/>
        </p:spPr>
      </p:pic>
      <p:sp>
        <p:nvSpPr>
          <p:cNvPr id="56" name="Rectangle 55"/>
          <p:cNvSpPr/>
          <p:nvPr userDrawn="1"/>
        </p:nvSpPr>
        <p:spPr>
          <a:xfrm>
            <a:off x="359001" y="1114081"/>
            <a:ext cx="2057400" cy="694056"/>
          </a:xfrm>
          <a:prstGeom prst="rect">
            <a:avLst/>
          </a:prstGeom>
          <a:noFill/>
          <a:ln w="28575" cap="flat" cmpd="sng" algn="ctr">
            <a:noFill/>
            <a:prstDash val="solid"/>
            <a:miter lim="800000"/>
          </a:ln>
          <a:effectLst/>
        </p:spPr>
        <p:txBody>
          <a:bodyPr rtlCol="0" anchor="ctr"/>
          <a:lstStyle/>
          <a:p>
            <a:pPr algn="ctr">
              <a:defRPr/>
            </a:pPr>
            <a:r>
              <a:rPr lang="en-GB" sz="1900" b="1" kern="0" dirty="0">
                <a:solidFill>
                  <a:prstClr val="black"/>
                </a:solidFill>
                <a:latin typeface="Arial" panose="020B0604020202020204" pitchFamily="34" charset="0"/>
                <a:cs typeface="Arial" panose="020B0604020202020204" pitchFamily="34" charset="0"/>
              </a:rPr>
              <a:t>Stakeholders</a:t>
            </a:r>
          </a:p>
        </p:txBody>
      </p:sp>
      <p:sp>
        <p:nvSpPr>
          <p:cNvPr id="58" name="Rectangle 57"/>
          <p:cNvSpPr/>
          <p:nvPr userDrawn="1"/>
        </p:nvSpPr>
        <p:spPr>
          <a:xfrm>
            <a:off x="9647702" y="1114208"/>
            <a:ext cx="2057400" cy="694056"/>
          </a:xfrm>
          <a:prstGeom prst="rect">
            <a:avLst/>
          </a:prstGeom>
          <a:noFill/>
          <a:ln w="28575" cap="flat" cmpd="sng" algn="ctr">
            <a:noFill/>
            <a:prstDash val="solid"/>
            <a:miter lim="800000"/>
          </a:ln>
          <a:effectLst/>
        </p:spPr>
        <p:txBody>
          <a:bodyPr rtlCol="0" anchor="ctr"/>
          <a:lstStyle/>
          <a:p>
            <a:pPr algn="ctr">
              <a:defRPr/>
            </a:pPr>
            <a:r>
              <a:rPr lang="en-GB" sz="1900" b="1" kern="0" dirty="0">
                <a:solidFill>
                  <a:prstClr val="black"/>
                </a:solidFill>
                <a:latin typeface="Arial" panose="020B0604020202020204" pitchFamily="34" charset="0"/>
                <a:cs typeface="Arial" panose="020B0604020202020204" pitchFamily="34" charset="0"/>
              </a:rPr>
              <a:t>The Goal</a:t>
            </a:r>
          </a:p>
        </p:txBody>
      </p:sp>
      <p:sp>
        <p:nvSpPr>
          <p:cNvPr id="59" name="Rectangle 58"/>
          <p:cNvSpPr/>
          <p:nvPr userDrawn="1"/>
        </p:nvSpPr>
        <p:spPr>
          <a:xfrm>
            <a:off x="5774014" y="1146739"/>
            <a:ext cx="1622983" cy="694056"/>
          </a:xfrm>
          <a:prstGeom prst="rect">
            <a:avLst/>
          </a:prstGeom>
          <a:noFill/>
          <a:ln w="28575" cap="flat" cmpd="sng" algn="ctr">
            <a:noFill/>
            <a:prstDash val="solid"/>
            <a:miter lim="800000"/>
          </a:ln>
          <a:effectLst/>
        </p:spPr>
        <p:txBody>
          <a:bodyPr rtlCol="0" anchor="ctr"/>
          <a:lstStyle/>
          <a:p>
            <a:pPr algn="ctr">
              <a:defRPr/>
            </a:pPr>
            <a:r>
              <a:rPr lang="en-GB" sz="1900" b="1" kern="0" dirty="0">
                <a:solidFill>
                  <a:prstClr val="black"/>
                </a:solidFill>
                <a:latin typeface="Arial" panose="020B0604020202020204" pitchFamily="34" charset="0"/>
                <a:cs typeface="Arial" panose="020B0604020202020204" pitchFamily="34" charset="0"/>
              </a:rPr>
              <a:t>Barriers</a:t>
            </a:r>
          </a:p>
        </p:txBody>
      </p:sp>
      <p:sp>
        <p:nvSpPr>
          <p:cNvPr id="60" name="Rectangle 59"/>
          <p:cNvSpPr/>
          <p:nvPr userDrawn="1"/>
        </p:nvSpPr>
        <p:spPr>
          <a:xfrm>
            <a:off x="2749241" y="1142342"/>
            <a:ext cx="2057400" cy="694056"/>
          </a:xfrm>
          <a:prstGeom prst="rect">
            <a:avLst/>
          </a:prstGeom>
          <a:noFill/>
          <a:ln w="28575" cap="flat" cmpd="sng" algn="ctr">
            <a:noFill/>
            <a:prstDash val="solid"/>
            <a:miter lim="800000"/>
          </a:ln>
          <a:effectLst/>
        </p:spPr>
        <p:txBody>
          <a:bodyPr rtlCol="0" anchor="ctr"/>
          <a:lstStyle/>
          <a:p>
            <a:pPr algn="ctr">
              <a:defRPr/>
            </a:pPr>
            <a:r>
              <a:rPr lang="en-GB" sz="1900" b="1" kern="0" dirty="0">
                <a:solidFill>
                  <a:prstClr val="black"/>
                </a:solidFill>
                <a:latin typeface="Arial" panose="020B0604020202020204" pitchFamily="34" charset="0"/>
                <a:cs typeface="Arial" panose="020B0604020202020204" pitchFamily="34" charset="0"/>
              </a:rPr>
              <a:t>Building Blocks</a:t>
            </a:r>
          </a:p>
        </p:txBody>
      </p:sp>
      <p:sp>
        <p:nvSpPr>
          <p:cNvPr id="61" name="Rectangle 60"/>
          <p:cNvSpPr/>
          <p:nvPr userDrawn="1"/>
        </p:nvSpPr>
        <p:spPr>
          <a:xfrm>
            <a:off x="5885410" y="2373069"/>
            <a:ext cx="1438131" cy="601105"/>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dirty="0">
                <a:solidFill>
                  <a:prstClr val="black"/>
                </a:solidFill>
                <a:latin typeface="Arial" panose="020B0604020202020204" pitchFamily="34" charset="0"/>
                <a:cs typeface="Arial" panose="020B0604020202020204" pitchFamily="34" charset="0"/>
              </a:rPr>
              <a:t>Short Term Priorities </a:t>
            </a:r>
          </a:p>
        </p:txBody>
      </p:sp>
      <p:sp>
        <p:nvSpPr>
          <p:cNvPr id="62" name="Rectangle 61"/>
          <p:cNvSpPr/>
          <p:nvPr userDrawn="1"/>
        </p:nvSpPr>
        <p:spPr>
          <a:xfrm>
            <a:off x="5885410" y="3133192"/>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dirty="0">
                <a:solidFill>
                  <a:prstClr val="black"/>
                </a:solidFill>
                <a:latin typeface="Arial" panose="020B0604020202020204" pitchFamily="34" charset="0"/>
                <a:cs typeface="Arial" panose="020B0604020202020204" pitchFamily="34" charset="0"/>
              </a:rPr>
              <a:t>No Blueprint</a:t>
            </a:r>
          </a:p>
        </p:txBody>
      </p:sp>
      <p:sp>
        <p:nvSpPr>
          <p:cNvPr id="63" name="Rectangle 62"/>
          <p:cNvSpPr/>
          <p:nvPr userDrawn="1"/>
        </p:nvSpPr>
        <p:spPr>
          <a:xfrm>
            <a:off x="5885410" y="3878408"/>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dirty="0">
                <a:solidFill>
                  <a:prstClr val="black"/>
                </a:solidFill>
                <a:latin typeface="Arial" panose="020B0604020202020204" pitchFamily="34" charset="0"/>
                <a:cs typeface="Arial" panose="020B0604020202020204" pitchFamily="34" charset="0"/>
              </a:rPr>
              <a:t>Different Systems</a:t>
            </a:r>
          </a:p>
        </p:txBody>
      </p:sp>
      <p:sp>
        <p:nvSpPr>
          <p:cNvPr id="64" name="Rectangle 63"/>
          <p:cNvSpPr/>
          <p:nvPr userDrawn="1"/>
        </p:nvSpPr>
        <p:spPr>
          <a:xfrm>
            <a:off x="5885410" y="4611043"/>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dirty="0">
                <a:solidFill>
                  <a:prstClr val="black"/>
                </a:solidFill>
                <a:latin typeface="Arial" panose="020B0604020202020204" pitchFamily="34" charset="0"/>
                <a:cs typeface="Arial" panose="020B0604020202020204" pitchFamily="34" charset="0"/>
              </a:rPr>
              <a:t>Siloed Budgets</a:t>
            </a:r>
          </a:p>
        </p:txBody>
      </p:sp>
      <p:sp>
        <p:nvSpPr>
          <p:cNvPr id="65" name="Rectangle 64"/>
          <p:cNvSpPr/>
          <p:nvPr userDrawn="1"/>
        </p:nvSpPr>
        <p:spPr>
          <a:xfrm>
            <a:off x="5885410" y="5390661"/>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algn="ctr">
              <a:defRPr/>
            </a:pPr>
            <a:r>
              <a:rPr lang="en-GB" sz="1700" b="1" kern="0" dirty="0">
                <a:solidFill>
                  <a:prstClr val="black"/>
                </a:solidFill>
                <a:latin typeface="Arial" panose="020B0604020202020204" pitchFamily="34" charset="0"/>
                <a:cs typeface="Arial" panose="020B0604020202020204" pitchFamily="34" charset="0"/>
              </a:rPr>
              <a:t>Fear &amp; Risk of Failure</a:t>
            </a:r>
          </a:p>
        </p:txBody>
      </p:sp>
      <p:sp>
        <p:nvSpPr>
          <p:cNvPr id="66" name="Rectangle 65"/>
          <p:cNvSpPr/>
          <p:nvPr userDrawn="1"/>
        </p:nvSpPr>
        <p:spPr>
          <a:xfrm>
            <a:off x="7749739" y="1146889"/>
            <a:ext cx="1755041" cy="694056"/>
          </a:xfrm>
          <a:prstGeom prst="rect">
            <a:avLst/>
          </a:prstGeom>
          <a:noFill/>
          <a:ln w="28575" cap="flat" cmpd="sng" algn="ctr">
            <a:noFill/>
            <a:prstDash val="solid"/>
            <a:miter lim="800000"/>
          </a:ln>
          <a:effectLst/>
        </p:spPr>
        <p:txBody>
          <a:bodyPr rtlCol="0" anchor="ctr"/>
          <a:lstStyle/>
          <a:p>
            <a:pPr algn="ctr">
              <a:defRPr/>
            </a:pPr>
            <a:r>
              <a:rPr lang="en-GB" sz="1900" b="1" kern="0" dirty="0">
                <a:solidFill>
                  <a:prstClr val="black"/>
                </a:solidFill>
                <a:latin typeface="Arial" panose="020B0604020202020204" pitchFamily="34" charset="0"/>
                <a:cs typeface="Arial" panose="020B0604020202020204" pitchFamily="34" charset="0"/>
              </a:rPr>
              <a:t>Aims</a:t>
            </a:r>
          </a:p>
        </p:txBody>
      </p:sp>
      <p:sp>
        <p:nvSpPr>
          <p:cNvPr id="33" name="Rectangle 32">
            <a:extLst>
              <a:ext uri="{FF2B5EF4-FFF2-40B4-BE49-F238E27FC236}">
                <a16:creationId xmlns:a16="http://schemas.microsoft.com/office/drawing/2014/main" id="{203F9A13-A96F-42B2-85B5-76D5AA94F4E9}"/>
              </a:ext>
            </a:extLst>
          </p:cNvPr>
          <p:cNvSpPr/>
          <p:nvPr userDrawn="1"/>
        </p:nvSpPr>
        <p:spPr>
          <a:xfrm>
            <a:off x="9986079" y="2974174"/>
            <a:ext cx="1947492" cy="2337413"/>
          </a:xfrm>
          <a:prstGeom prst="rect">
            <a:avLst/>
          </a:prstGeom>
          <a:solidFill>
            <a:srgbClr val="D6043B"/>
          </a:solidFill>
          <a:ln w="28575" cap="flat" cmpd="sng" algn="ctr">
            <a:noFill/>
            <a:prstDash val="solid"/>
            <a:miter lim="800000"/>
          </a:ln>
          <a:effectLst/>
        </p:spPr>
        <p:txBody>
          <a:bodyPr lIns="108000" rIns="10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Place-based approach that delivers</a:t>
            </a:r>
            <a:endParaRPr kumimoji="0" lang="en-GB"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31A019FF-E4AA-4FE1-9E7D-41D0651C8704}"/>
              </a:ext>
            </a:extLst>
          </p:cNvPr>
          <p:cNvSpPr/>
          <p:nvPr userDrawn="1"/>
        </p:nvSpPr>
        <p:spPr>
          <a:xfrm>
            <a:off x="490842" y="1769863"/>
            <a:ext cx="1720344" cy="637202"/>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 Government</a:t>
            </a:r>
          </a:p>
        </p:txBody>
      </p:sp>
      <p:sp>
        <p:nvSpPr>
          <p:cNvPr id="34" name="Rectangle 33">
            <a:extLst>
              <a:ext uri="{FF2B5EF4-FFF2-40B4-BE49-F238E27FC236}">
                <a16:creationId xmlns:a16="http://schemas.microsoft.com/office/drawing/2014/main" id="{B42FDCF1-45EC-4FF3-B395-588F32E27CB3}"/>
              </a:ext>
            </a:extLst>
          </p:cNvPr>
          <p:cNvSpPr/>
          <p:nvPr userDrawn="1"/>
        </p:nvSpPr>
        <p:spPr>
          <a:xfrm>
            <a:off x="493696" y="2449845"/>
            <a:ext cx="1720344" cy="636693"/>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CCGs, Trusts &amp; GPs</a:t>
            </a:r>
          </a:p>
        </p:txBody>
      </p:sp>
      <p:sp>
        <p:nvSpPr>
          <p:cNvPr id="35" name="Rectangle 34">
            <a:extLst>
              <a:ext uri="{FF2B5EF4-FFF2-40B4-BE49-F238E27FC236}">
                <a16:creationId xmlns:a16="http://schemas.microsoft.com/office/drawing/2014/main" id="{DAC7BC89-EC70-4DDC-B1C6-D8D5A8F3A288}"/>
              </a:ext>
            </a:extLst>
          </p:cNvPr>
          <p:cNvSpPr/>
          <p:nvPr userDrawn="1"/>
        </p:nvSpPr>
        <p:spPr>
          <a:xfrm>
            <a:off x="490842" y="385960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Residents &amp; Third Sector</a:t>
            </a:r>
          </a:p>
        </p:txBody>
      </p:sp>
      <p:sp>
        <p:nvSpPr>
          <p:cNvPr id="36" name="Rectangle 35">
            <a:extLst>
              <a:ext uri="{FF2B5EF4-FFF2-40B4-BE49-F238E27FC236}">
                <a16:creationId xmlns:a16="http://schemas.microsoft.com/office/drawing/2014/main" id="{04DC9689-A8D7-4C9F-9F0B-7C9DEC5381D6}"/>
              </a:ext>
            </a:extLst>
          </p:cNvPr>
          <p:cNvSpPr/>
          <p:nvPr userDrawn="1"/>
        </p:nvSpPr>
        <p:spPr>
          <a:xfrm>
            <a:off x="490841" y="6005670"/>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 Private Sector Housing</a:t>
            </a:r>
          </a:p>
        </p:txBody>
      </p:sp>
      <p:sp>
        <p:nvSpPr>
          <p:cNvPr id="37" name="Rectangle 36">
            <a:extLst>
              <a:ext uri="{FF2B5EF4-FFF2-40B4-BE49-F238E27FC236}">
                <a16:creationId xmlns:a16="http://schemas.microsoft.com/office/drawing/2014/main" id="{CE2F213A-09F6-4AC2-A732-D2C96354BD1E}"/>
              </a:ext>
            </a:extLst>
          </p:cNvPr>
          <p:cNvSpPr/>
          <p:nvPr userDrawn="1"/>
        </p:nvSpPr>
        <p:spPr>
          <a:xfrm>
            <a:off x="490842" y="3129272"/>
            <a:ext cx="1720344" cy="657665"/>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Housing Associations</a:t>
            </a:r>
          </a:p>
        </p:txBody>
      </p:sp>
      <p:sp>
        <p:nvSpPr>
          <p:cNvPr id="38" name="Rectangle 37">
            <a:extLst>
              <a:ext uri="{FF2B5EF4-FFF2-40B4-BE49-F238E27FC236}">
                <a16:creationId xmlns:a16="http://schemas.microsoft.com/office/drawing/2014/main" id="{C9107E8B-ED9D-435C-A4D1-5547C52635D9}"/>
              </a:ext>
            </a:extLst>
          </p:cNvPr>
          <p:cNvSpPr/>
          <p:nvPr userDrawn="1"/>
        </p:nvSpPr>
        <p:spPr>
          <a:xfrm>
            <a:off x="490842" y="528701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 Government</a:t>
            </a:r>
          </a:p>
        </p:txBody>
      </p:sp>
      <p:sp>
        <p:nvSpPr>
          <p:cNvPr id="39" name="Rectangle 38">
            <a:extLst>
              <a:ext uri="{FF2B5EF4-FFF2-40B4-BE49-F238E27FC236}">
                <a16:creationId xmlns:a16="http://schemas.microsoft.com/office/drawing/2014/main" id="{9B564BAC-A074-4023-A4E6-B2C1A694715A}"/>
              </a:ext>
            </a:extLst>
          </p:cNvPr>
          <p:cNvSpPr/>
          <p:nvPr userDrawn="1"/>
        </p:nvSpPr>
        <p:spPr>
          <a:xfrm>
            <a:off x="490842" y="4571411"/>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Education Providers</a:t>
            </a:r>
          </a:p>
        </p:txBody>
      </p:sp>
    </p:spTree>
    <p:extLst>
      <p:ext uri="{BB962C8B-B14F-4D97-AF65-F5344CB8AC3E}">
        <p14:creationId xmlns:p14="http://schemas.microsoft.com/office/powerpoint/2010/main" val="19427202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2AEB-AB01-46B2-AE2E-BE997E175C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3CD886-BDE7-4CEF-A36E-2214987DC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DDA5B2-C569-4A86-ACF5-FF9E5CC4C4FD}"/>
              </a:ext>
            </a:extLst>
          </p:cNvPr>
          <p:cNvSpPr>
            <a:spLocks noGrp="1"/>
          </p:cNvSpPr>
          <p:nvPr>
            <p:ph type="dt" sz="half" idx="10"/>
          </p:nvPr>
        </p:nvSpPr>
        <p:spPr/>
        <p:txBody>
          <a:bodyPr/>
          <a:lstStyle/>
          <a:p>
            <a:fld id="{6B17ED00-3906-4994-8B16-B9732214903F}" type="datetimeFigureOut">
              <a:rPr lang="en-GB" smtClean="0"/>
              <a:t>08/10/2020</a:t>
            </a:fld>
            <a:endParaRPr lang="en-GB"/>
          </a:p>
        </p:txBody>
      </p:sp>
      <p:sp>
        <p:nvSpPr>
          <p:cNvPr id="5" name="Footer Placeholder 4">
            <a:extLst>
              <a:ext uri="{FF2B5EF4-FFF2-40B4-BE49-F238E27FC236}">
                <a16:creationId xmlns:a16="http://schemas.microsoft.com/office/drawing/2014/main" id="{B65D7706-7F79-456A-9F62-744AF96C5B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88972-0151-45B1-99B8-D5F7B5620663}"/>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20099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FB4B-0927-44FE-A1B9-8E48C08996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9F163B-FF99-41F4-BB8F-1322862F15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4B762A-FD18-47E9-82A0-0C5C30A28A17}"/>
              </a:ext>
            </a:extLst>
          </p:cNvPr>
          <p:cNvSpPr>
            <a:spLocks noGrp="1"/>
          </p:cNvSpPr>
          <p:nvPr>
            <p:ph type="dt" sz="half" idx="10"/>
          </p:nvPr>
        </p:nvSpPr>
        <p:spPr/>
        <p:txBody>
          <a:bodyPr/>
          <a:lstStyle/>
          <a:p>
            <a:fld id="{6B17ED00-3906-4994-8B16-B9732214903F}" type="datetimeFigureOut">
              <a:rPr lang="en-GB" smtClean="0"/>
              <a:t>08/10/2020</a:t>
            </a:fld>
            <a:endParaRPr lang="en-GB"/>
          </a:p>
        </p:txBody>
      </p:sp>
      <p:sp>
        <p:nvSpPr>
          <p:cNvPr id="5" name="Footer Placeholder 4">
            <a:extLst>
              <a:ext uri="{FF2B5EF4-FFF2-40B4-BE49-F238E27FC236}">
                <a16:creationId xmlns:a16="http://schemas.microsoft.com/office/drawing/2014/main" id="{4854D286-567C-4567-ADFD-D10B810DA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3720FC-857E-4EDB-A46D-8AD47B8AB53E}"/>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384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AB32-5602-4336-A9F4-C282CCDF49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95D436-8072-443B-BE93-25865F009B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ED5FE2-0B74-44E7-89E4-B9F8F88867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44C91D-BD5D-4071-ACF0-8C3A4B763A13}"/>
              </a:ext>
            </a:extLst>
          </p:cNvPr>
          <p:cNvSpPr>
            <a:spLocks noGrp="1"/>
          </p:cNvSpPr>
          <p:nvPr>
            <p:ph type="dt" sz="half" idx="10"/>
          </p:nvPr>
        </p:nvSpPr>
        <p:spPr/>
        <p:txBody>
          <a:bodyPr/>
          <a:lstStyle/>
          <a:p>
            <a:fld id="{6B17ED00-3906-4994-8B16-B9732214903F}" type="datetimeFigureOut">
              <a:rPr lang="en-GB" smtClean="0"/>
              <a:t>08/10/2020</a:t>
            </a:fld>
            <a:endParaRPr lang="en-GB"/>
          </a:p>
        </p:txBody>
      </p:sp>
      <p:sp>
        <p:nvSpPr>
          <p:cNvPr id="6" name="Footer Placeholder 5">
            <a:extLst>
              <a:ext uri="{FF2B5EF4-FFF2-40B4-BE49-F238E27FC236}">
                <a16:creationId xmlns:a16="http://schemas.microsoft.com/office/drawing/2014/main" id="{C5BFFFA6-7EB3-4693-A901-AEFAB62181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91F215-62F2-4873-A0B4-C7FBD337C9D1}"/>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69561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F442-0423-4189-9D3B-E8B7FD2A01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A5A07A-7217-4444-8216-0C6D4CBD7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39CC8-4EAA-41D9-A47E-C680F2FDD0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98BFB9-1AD6-4827-A50D-B32D1DC4A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32346-6476-4479-B2B3-B982EF9F30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75FEEE-406E-4D53-8414-1FF531DCD3E4}"/>
              </a:ext>
            </a:extLst>
          </p:cNvPr>
          <p:cNvSpPr>
            <a:spLocks noGrp="1"/>
          </p:cNvSpPr>
          <p:nvPr>
            <p:ph type="dt" sz="half" idx="10"/>
          </p:nvPr>
        </p:nvSpPr>
        <p:spPr/>
        <p:txBody>
          <a:bodyPr/>
          <a:lstStyle/>
          <a:p>
            <a:fld id="{6B17ED00-3906-4994-8B16-B9732214903F}" type="datetimeFigureOut">
              <a:rPr lang="en-GB" smtClean="0"/>
              <a:t>08/10/2020</a:t>
            </a:fld>
            <a:endParaRPr lang="en-GB"/>
          </a:p>
        </p:txBody>
      </p:sp>
      <p:sp>
        <p:nvSpPr>
          <p:cNvPr id="8" name="Footer Placeholder 7">
            <a:extLst>
              <a:ext uri="{FF2B5EF4-FFF2-40B4-BE49-F238E27FC236}">
                <a16:creationId xmlns:a16="http://schemas.microsoft.com/office/drawing/2014/main" id="{95AA810A-788C-49C4-87B6-C445251107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892C55-8C79-471C-96D1-F32BB4B27806}"/>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06638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5820-A8CE-40DD-B470-9BCCD7A448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98BAFA-2C13-4B4A-99CA-1B5A986D2113}"/>
              </a:ext>
            </a:extLst>
          </p:cNvPr>
          <p:cNvSpPr>
            <a:spLocks noGrp="1"/>
          </p:cNvSpPr>
          <p:nvPr>
            <p:ph type="dt" sz="half" idx="10"/>
          </p:nvPr>
        </p:nvSpPr>
        <p:spPr/>
        <p:txBody>
          <a:bodyPr/>
          <a:lstStyle/>
          <a:p>
            <a:fld id="{6B17ED00-3906-4994-8B16-B9732214903F}" type="datetimeFigureOut">
              <a:rPr lang="en-GB" smtClean="0"/>
              <a:t>08/10/2020</a:t>
            </a:fld>
            <a:endParaRPr lang="en-GB"/>
          </a:p>
        </p:txBody>
      </p:sp>
      <p:sp>
        <p:nvSpPr>
          <p:cNvPr id="4" name="Footer Placeholder 3">
            <a:extLst>
              <a:ext uri="{FF2B5EF4-FFF2-40B4-BE49-F238E27FC236}">
                <a16:creationId xmlns:a16="http://schemas.microsoft.com/office/drawing/2014/main" id="{791BD91B-A777-4908-A091-DEABDB9877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209493-D9D9-4E0E-8D91-85BDF813FCA8}"/>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33836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8A9B5-16D8-4B84-859B-A1BA0FE6398C}"/>
              </a:ext>
            </a:extLst>
          </p:cNvPr>
          <p:cNvSpPr>
            <a:spLocks noGrp="1"/>
          </p:cNvSpPr>
          <p:nvPr>
            <p:ph type="dt" sz="half" idx="10"/>
          </p:nvPr>
        </p:nvSpPr>
        <p:spPr/>
        <p:txBody>
          <a:bodyPr/>
          <a:lstStyle/>
          <a:p>
            <a:fld id="{6B17ED00-3906-4994-8B16-B9732214903F}" type="datetimeFigureOut">
              <a:rPr lang="en-GB" smtClean="0"/>
              <a:t>08/10/2020</a:t>
            </a:fld>
            <a:endParaRPr lang="en-GB"/>
          </a:p>
        </p:txBody>
      </p:sp>
      <p:sp>
        <p:nvSpPr>
          <p:cNvPr id="3" name="Footer Placeholder 2">
            <a:extLst>
              <a:ext uri="{FF2B5EF4-FFF2-40B4-BE49-F238E27FC236}">
                <a16:creationId xmlns:a16="http://schemas.microsoft.com/office/drawing/2014/main" id="{9907CA74-4928-4D39-AC66-C5E86B753A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185AE0-D627-416C-B788-FDA081B59F88}"/>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196259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F209-6C43-4AFC-BC9B-A47AA8E8D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0EBDF2-FA31-470F-A0EE-3E3CA3FEB7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FEBC31-929F-4542-9A45-3AC1D0D01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9D383A-DA0D-4E18-8382-E841D4D1FEC1}"/>
              </a:ext>
            </a:extLst>
          </p:cNvPr>
          <p:cNvSpPr>
            <a:spLocks noGrp="1"/>
          </p:cNvSpPr>
          <p:nvPr>
            <p:ph type="dt" sz="half" idx="10"/>
          </p:nvPr>
        </p:nvSpPr>
        <p:spPr/>
        <p:txBody>
          <a:bodyPr/>
          <a:lstStyle/>
          <a:p>
            <a:fld id="{6B17ED00-3906-4994-8B16-B9732214903F}" type="datetimeFigureOut">
              <a:rPr lang="en-GB" smtClean="0"/>
              <a:t>08/10/2020</a:t>
            </a:fld>
            <a:endParaRPr lang="en-GB"/>
          </a:p>
        </p:txBody>
      </p:sp>
      <p:sp>
        <p:nvSpPr>
          <p:cNvPr id="6" name="Footer Placeholder 5">
            <a:extLst>
              <a:ext uri="{FF2B5EF4-FFF2-40B4-BE49-F238E27FC236}">
                <a16:creationId xmlns:a16="http://schemas.microsoft.com/office/drawing/2014/main" id="{33D52F25-A15E-4307-A4C8-31608410AC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2FE821-3F4F-4663-A1BC-294C8F1B52C2}"/>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52322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5E44-B0CF-4C49-8994-B030BCB1E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6D2AFF-DCC2-4971-8251-4FEB1CC84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87E48F-161A-4322-A27B-1E52586F5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9B561-2C2A-4D5F-B6C4-FCBAED583F7C}"/>
              </a:ext>
            </a:extLst>
          </p:cNvPr>
          <p:cNvSpPr>
            <a:spLocks noGrp="1"/>
          </p:cNvSpPr>
          <p:nvPr>
            <p:ph type="dt" sz="half" idx="10"/>
          </p:nvPr>
        </p:nvSpPr>
        <p:spPr/>
        <p:txBody>
          <a:bodyPr/>
          <a:lstStyle/>
          <a:p>
            <a:fld id="{6B17ED00-3906-4994-8B16-B9732214903F}" type="datetimeFigureOut">
              <a:rPr lang="en-GB" smtClean="0"/>
              <a:t>08/10/2020</a:t>
            </a:fld>
            <a:endParaRPr lang="en-GB"/>
          </a:p>
        </p:txBody>
      </p:sp>
      <p:sp>
        <p:nvSpPr>
          <p:cNvPr id="6" name="Footer Placeholder 5">
            <a:extLst>
              <a:ext uri="{FF2B5EF4-FFF2-40B4-BE49-F238E27FC236}">
                <a16:creationId xmlns:a16="http://schemas.microsoft.com/office/drawing/2014/main" id="{24DBDBD2-30A2-43C6-A2C3-05664D7DC7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177A4-D538-4186-95D9-EA16B033511B}"/>
              </a:ext>
            </a:extLst>
          </p:cNvPr>
          <p:cNvSpPr>
            <a:spLocks noGrp="1"/>
          </p:cNvSpPr>
          <p:nvPr>
            <p:ph type="sldNum" sz="quarter" idx="12"/>
          </p:nvPr>
        </p:nvSpPr>
        <p:spPr/>
        <p:txBody>
          <a:bodyPr/>
          <a:lstStyle/>
          <a:p>
            <a:fld id="{39B7D1C2-4D27-43F1-8E32-589980A5C7A2}" type="slidenum">
              <a:rPr lang="en-GB" smtClean="0"/>
              <a:t>‹#›</a:t>
            </a:fld>
            <a:endParaRPr lang="en-GB"/>
          </a:p>
        </p:txBody>
      </p:sp>
    </p:spTree>
    <p:extLst>
      <p:ext uri="{BB962C8B-B14F-4D97-AF65-F5344CB8AC3E}">
        <p14:creationId xmlns:p14="http://schemas.microsoft.com/office/powerpoint/2010/main" val="415387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2833C-D593-4D5A-892F-E30EF2C2C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2406F1-33E5-44D5-8115-8B8FAF8845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50279D-6209-42BD-BD94-C5DF92F3DC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7ED00-3906-4994-8B16-B9732214903F}" type="datetimeFigureOut">
              <a:rPr lang="en-GB" smtClean="0"/>
              <a:t>08/10/2020</a:t>
            </a:fld>
            <a:endParaRPr lang="en-GB"/>
          </a:p>
        </p:txBody>
      </p:sp>
      <p:sp>
        <p:nvSpPr>
          <p:cNvPr id="5" name="Footer Placeholder 4">
            <a:extLst>
              <a:ext uri="{FF2B5EF4-FFF2-40B4-BE49-F238E27FC236}">
                <a16:creationId xmlns:a16="http://schemas.microsoft.com/office/drawing/2014/main" id="{BC8F0699-422D-45E7-BDCF-1424E0F0E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071BA0-E9EC-46E4-BF33-767254F3A3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7D1C2-4D27-43F1-8E32-589980A5C7A2}" type="slidenum">
              <a:rPr lang="en-GB" smtClean="0"/>
              <a:t>‹#›</a:t>
            </a:fld>
            <a:endParaRPr lang="en-GB"/>
          </a:p>
        </p:txBody>
      </p:sp>
    </p:spTree>
    <p:extLst>
      <p:ext uri="{BB962C8B-B14F-4D97-AF65-F5344CB8AC3E}">
        <p14:creationId xmlns:p14="http://schemas.microsoft.com/office/powerpoint/2010/main" val="3398755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small, sitting, pair&#10;&#10;Description automatically generated">
            <a:extLst>
              <a:ext uri="{FF2B5EF4-FFF2-40B4-BE49-F238E27FC236}">
                <a16:creationId xmlns:a16="http://schemas.microsoft.com/office/drawing/2014/main" id="{29D927E5-F72B-4814-AF08-E933B8F782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1" cy="6879771"/>
          </a:xfrm>
          <a:prstGeom prst="rect">
            <a:avLst/>
          </a:prstGeom>
        </p:spPr>
      </p:pic>
      <p:sp>
        <p:nvSpPr>
          <p:cNvPr id="5" name="Rectangle 4">
            <a:extLst>
              <a:ext uri="{FF2B5EF4-FFF2-40B4-BE49-F238E27FC236}">
                <a16:creationId xmlns:a16="http://schemas.microsoft.com/office/drawing/2014/main" id="{0603F340-1A52-4834-AF71-E35B74B479CE}"/>
              </a:ext>
            </a:extLst>
          </p:cNvPr>
          <p:cNvSpPr/>
          <p:nvPr/>
        </p:nvSpPr>
        <p:spPr>
          <a:xfrm>
            <a:off x="0" y="3672486"/>
            <a:ext cx="12192000" cy="2628900"/>
          </a:xfrm>
          <a:prstGeom prst="rect">
            <a:avLst/>
          </a:prstGeom>
          <a:solidFill>
            <a:srgbClr val="00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8DC7C12-AA81-408D-94B5-9207D7167ECD}"/>
              </a:ext>
            </a:extLst>
          </p:cNvPr>
          <p:cNvSpPr txBox="1">
            <a:spLocks/>
          </p:cNvSpPr>
          <p:nvPr/>
        </p:nvSpPr>
        <p:spPr>
          <a:xfrm>
            <a:off x="162802" y="3916205"/>
            <a:ext cx="9938736" cy="7682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Arial Black" panose="020B0604020202020204" pitchFamily="34" charset="0"/>
                <a:cs typeface="Arial Black" panose="020B0604020202020204" pitchFamily="34" charset="0"/>
              </a:rPr>
              <a:t>A place for prevention</a:t>
            </a:r>
            <a:endParaRPr lang="en-GB" sz="3200" b="1" dirty="0">
              <a:solidFill>
                <a:schemeClr val="bg1"/>
              </a:solidFill>
              <a:latin typeface="Arial Black" panose="020B0604020202020204" pitchFamily="34" charset="0"/>
              <a:cs typeface="Arial Black" panose="020B0604020202020204" pitchFamily="34" charset="0"/>
            </a:endParaRPr>
          </a:p>
        </p:txBody>
      </p:sp>
      <p:sp>
        <p:nvSpPr>
          <p:cNvPr id="9" name="Rectangle 8">
            <a:extLst>
              <a:ext uri="{FF2B5EF4-FFF2-40B4-BE49-F238E27FC236}">
                <a16:creationId xmlns:a16="http://schemas.microsoft.com/office/drawing/2014/main" id="{DCB124F6-F402-46D5-A0AA-342F4A8394A4}"/>
              </a:ext>
            </a:extLst>
          </p:cNvPr>
          <p:cNvSpPr/>
          <p:nvPr/>
        </p:nvSpPr>
        <p:spPr>
          <a:xfrm>
            <a:off x="162802" y="4642662"/>
            <a:ext cx="6096000" cy="853952"/>
          </a:xfrm>
          <a:prstGeom prst="rect">
            <a:avLst/>
          </a:prstGeom>
        </p:spPr>
        <p:txBody>
          <a:bodyPr>
            <a:spAutoFit/>
          </a:bodyPr>
          <a:lstStyle/>
          <a:p>
            <a:pPr>
              <a:lnSpc>
                <a:spcPct val="107000"/>
              </a:lnSpc>
              <a:spcBef>
                <a:spcPts val="600"/>
              </a:spcBef>
              <a:spcAft>
                <a:spcPts val="600"/>
              </a:spcAft>
            </a:pPr>
            <a:r>
              <a:rPr lang="en-GB" sz="2400" b="1" dirty="0">
                <a:solidFill>
                  <a:schemeClr val="bg1"/>
                </a:solidFill>
                <a:latin typeface="Arial" panose="020B0604020202020204" pitchFamily="34" charset="0"/>
                <a:ea typeface="Calibri" panose="020F0502020204030204" pitchFamily="34" charset="0"/>
              </a:rPr>
              <a:t>Background and context for the Kent Action Plan </a:t>
            </a:r>
            <a:endParaRPr lang="en-GB" sz="2400" b="1" dirty="0">
              <a:solidFill>
                <a:schemeClr val="bg1"/>
              </a:solidFill>
              <a:effectLst/>
              <a:latin typeface="Arial" panose="020B0604020202020204" pitchFamily="34" charset="0"/>
              <a:ea typeface="Calibri" panose="020F0502020204030204" pitchFamily="34" charset="0"/>
            </a:endParaRPr>
          </a:p>
        </p:txBody>
      </p:sp>
      <p:pic>
        <p:nvPicPr>
          <p:cNvPr id="11" name="Picture 10" descr="DG_Logo_stack_Red.png">
            <a:extLst>
              <a:ext uri="{FF2B5EF4-FFF2-40B4-BE49-F238E27FC236}">
                <a16:creationId xmlns:a16="http://schemas.microsoft.com/office/drawing/2014/main" id="{C33C92A3-176D-4487-BA9C-A0EB6175A8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62802" y="1302222"/>
            <a:ext cx="2052836" cy="1661416"/>
          </a:xfrm>
          <a:prstGeom prst="rect">
            <a:avLst/>
          </a:prstGeom>
        </p:spPr>
      </p:pic>
      <p:pic>
        <p:nvPicPr>
          <p:cNvPr id="13" name="Picture 12" descr="A picture containing object, light&#10;&#10;Description automatically generated">
            <a:extLst>
              <a:ext uri="{FF2B5EF4-FFF2-40B4-BE49-F238E27FC236}">
                <a16:creationId xmlns:a16="http://schemas.microsoft.com/office/drawing/2014/main" id="{7FCC7B36-B5D2-4701-B42A-450F4D7201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496" y="390527"/>
            <a:ext cx="2025225" cy="604813"/>
          </a:xfrm>
          <a:prstGeom prst="rect">
            <a:avLst/>
          </a:prstGeom>
        </p:spPr>
      </p:pic>
    </p:spTree>
    <p:extLst>
      <p:ext uri="{BB962C8B-B14F-4D97-AF65-F5344CB8AC3E}">
        <p14:creationId xmlns:p14="http://schemas.microsoft.com/office/powerpoint/2010/main" val="276993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1" y="4758780"/>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9" name="Rectangle 38"/>
          <p:cNvSpPr/>
          <p:nvPr/>
        </p:nvSpPr>
        <p:spPr>
          <a:xfrm>
            <a:off x="7845378" y="5632112"/>
            <a:ext cx="1840489" cy="694056"/>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 Transformation</a:t>
            </a:r>
          </a:p>
        </p:txBody>
      </p:sp>
      <p:sp>
        <p:nvSpPr>
          <p:cNvPr id="40" name="Right Arrow 39"/>
          <p:cNvSpPr/>
          <p:nvPr/>
        </p:nvSpPr>
        <p:spPr>
          <a:xfrm>
            <a:off x="5471855" y="5582427"/>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41" name="Group 40"/>
          <p:cNvGrpSpPr/>
          <p:nvPr/>
        </p:nvGrpSpPr>
        <p:grpSpPr>
          <a:xfrm>
            <a:off x="3120227" y="5619924"/>
            <a:ext cx="2282428" cy="659584"/>
            <a:chOff x="2573747" y="5189791"/>
            <a:chExt cx="2282428" cy="659584"/>
          </a:xfrm>
        </p:grpSpPr>
        <p:sp>
          <p:nvSpPr>
            <p:cNvPr id="42" name="Freeform 41"/>
            <p:cNvSpPr/>
            <p:nvPr/>
          </p:nvSpPr>
          <p:spPr>
            <a:xfrm>
              <a:off x="2798775" y="518979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 Integration</a:t>
              </a:r>
            </a:p>
          </p:txBody>
        </p:sp>
        <p:sp>
          <p:nvSpPr>
            <p:cNvPr id="43" name="Oval 42"/>
            <p:cNvSpPr/>
            <p:nvPr/>
          </p:nvSpPr>
          <p:spPr>
            <a:xfrm>
              <a:off x="2573747" y="534787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grpSp>
      <p:sp>
        <p:nvSpPr>
          <p:cNvPr id="44" name="Bent Arrow 43"/>
          <p:cNvSpPr/>
          <p:nvPr/>
        </p:nvSpPr>
        <p:spPr>
          <a:xfrm flipV="1">
            <a:off x="2409048" y="5324404"/>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80" name="Group 79">
            <a:extLst>
              <a:ext uri="{FF2B5EF4-FFF2-40B4-BE49-F238E27FC236}">
                <a16:creationId xmlns:a16="http://schemas.microsoft.com/office/drawing/2014/main" id="{B61328FB-A0FE-44A6-94CA-3DE9CD903093}"/>
              </a:ext>
            </a:extLst>
          </p:cNvPr>
          <p:cNvGrpSpPr/>
          <p:nvPr/>
        </p:nvGrpSpPr>
        <p:grpSpPr>
          <a:xfrm>
            <a:off x="4650330" y="261730"/>
            <a:ext cx="7342250" cy="6468854"/>
            <a:chOff x="4650330" y="261730"/>
            <a:chExt cx="7342250" cy="6468854"/>
          </a:xfrm>
        </p:grpSpPr>
        <p:grpSp>
          <p:nvGrpSpPr>
            <p:cNvPr id="81" name="Group 80">
              <a:extLst>
                <a:ext uri="{FF2B5EF4-FFF2-40B4-BE49-F238E27FC236}">
                  <a16:creationId xmlns:a16="http://schemas.microsoft.com/office/drawing/2014/main" id="{E96800D3-2A90-4204-AFFA-7FB69F644A4D}"/>
                </a:ext>
              </a:extLst>
            </p:cNvPr>
            <p:cNvGrpSpPr/>
            <p:nvPr/>
          </p:nvGrpSpPr>
          <p:grpSpPr>
            <a:xfrm>
              <a:off x="4650330" y="261730"/>
              <a:ext cx="7342250" cy="6468854"/>
              <a:chOff x="4650330" y="261730"/>
              <a:chExt cx="7342250" cy="6468854"/>
            </a:xfrm>
          </p:grpSpPr>
          <p:grpSp>
            <p:nvGrpSpPr>
              <p:cNvPr id="84" name="Group 83">
                <a:extLst>
                  <a:ext uri="{FF2B5EF4-FFF2-40B4-BE49-F238E27FC236}">
                    <a16:creationId xmlns:a16="http://schemas.microsoft.com/office/drawing/2014/main" id="{C565B0EB-EED2-422C-8066-A2FF51AF443E}"/>
                  </a:ext>
                </a:extLst>
              </p:cNvPr>
              <p:cNvGrpSpPr/>
              <p:nvPr/>
            </p:nvGrpSpPr>
            <p:grpSpPr>
              <a:xfrm>
                <a:off x="4650330" y="261730"/>
                <a:ext cx="7342250" cy="6468854"/>
                <a:chOff x="4650330" y="261730"/>
                <a:chExt cx="7342250" cy="6468854"/>
              </a:xfrm>
            </p:grpSpPr>
            <p:sp>
              <p:nvSpPr>
                <p:cNvPr id="90" name="Rectangular Callout 22">
                  <a:extLst>
                    <a:ext uri="{FF2B5EF4-FFF2-40B4-BE49-F238E27FC236}">
                      <a16:creationId xmlns:a16="http://schemas.microsoft.com/office/drawing/2014/main" id="{4B617101-6DBA-4348-AFBD-3C771586D98E}"/>
                    </a:ext>
                  </a:extLst>
                </p:cNvPr>
                <p:cNvSpPr/>
                <p:nvPr/>
              </p:nvSpPr>
              <p:spPr>
                <a:xfrm>
                  <a:off x="4650330" y="261730"/>
                  <a:ext cx="7342250" cy="6468854"/>
                </a:xfrm>
                <a:prstGeom prst="wedgeRectCallout">
                  <a:avLst>
                    <a:gd name="adj1" fmla="val -53478"/>
                    <a:gd name="adj2" fmla="val 34993"/>
                  </a:avLst>
                </a:prstGeom>
                <a:solidFill>
                  <a:srgbClr val="7030A0"/>
                </a:solidFill>
                <a:ln w="28575" cap="flat" cmpd="sng" algn="ctr">
                  <a:solidFill>
                    <a:schemeClr val="bg1"/>
                  </a:solidFill>
                  <a:prstDash val="solid"/>
                  <a:miter lim="800000"/>
                </a:ln>
                <a:effectLst/>
              </p:spPr>
              <p:txBody>
                <a:bodyPr lIns="21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Action Plan</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1" name="Picture 2" descr="Image result for user icon">
                  <a:extLst>
                    <a:ext uri="{FF2B5EF4-FFF2-40B4-BE49-F238E27FC236}">
                      <a16:creationId xmlns:a16="http://schemas.microsoft.com/office/drawing/2014/main" id="{A580DD99-1069-41E8-8185-6C4FD7878F39}"/>
                    </a:ext>
                  </a:extLst>
                </p:cNvPr>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8081" y="1312406"/>
                  <a:ext cx="878188" cy="825496"/>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Rounded Corners 91">
                  <a:extLst>
                    <a:ext uri="{FF2B5EF4-FFF2-40B4-BE49-F238E27FC236}">
                      <a16:creationId xmlns:a16="http://schemas.microsoft.com/office/drawing/2014/main" id="{3E3DEA14-3B65-424E-B0CB-5E95B3EE8D6E}"/>
                    </a:ext>
                  </a:extLst>
                </p:cNvPr>
                <p:cNvSpPr/>
                <p:nvPr/>
              </p:nvSpPr>
              <p:spPr>
                <a:xfrm>
                  <a:off x="6114607" y="1285752"/>
                  <a:ext cx="5592711"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Co-designed with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service users</a:t>
                  </a:r>
                </a:p>
              </p:txBody>
            </p:sp>
            <p:sp>
              <p:nvSpPr>
                <p:cNvPr id="93" name="Rectangle: Rounded Corners 92">
                  <a:extLst>
                    <a:ext uri="{FF2B5EF4-FFF2-40B4-BE49-F238E27FC236}">
                      <a16:creationId xmlns:a16="http://schemas.microsoft.com/office/drawing/2014/main" id="{7D0A141F-1C08-427D-B928-937476E895EF}"/>
                    </a:ext>
                  </a:extLst>
                </p:cNvPr>
                <p:cNvSpPr/>
                <p:nvPr/>
              </p:nvSpPr>
              <p:spPr>
                <a:xfrm>
                  <a:off x="6096000" y="2409277"/>
                  <a:ext cx="5592711" cy="79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Workforce and skills plan</a:t>
                  </a:r>
                </a:p>
              </p:txBody>
            </p:sp>
            <p:sp>
              <p:nvSpPr>
                <p:cNvPr id="94" name="Rectangle: Rounded Corners 93">
                  <a:extLst>
                    <a:ext uri="{FF2B5EF4-FFF2-40B4-BE49-F238E27FC236}">
                      <a16:creationId xmlns:a16="http://schemas.microsoft.com/office/drawing/2014/main" id="{AC0A4B42-F2E7-4FC0-BCD8-8664A6DDB1E1}"/>
                    </a:ext>
                  </a:extLst>
                </p:cNvPr>
                <p:cNvSpPr/>
                <p:nvPr/>
              </p:nvSpPr>
              <p:spPr>
                <a:xfrm>
                  <a:off x="6096001" y="3493483"/>
                  <a:ext cx="5611318" cy="9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Innovation and learning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from industry and CVS</a:t>
                  </a:r>
                </a:p>
              </p:txBody>
            </p:sp>
            <p:sp>
              <p:nvSpPr>
                <p:cNvPr id="95" name="Rectangle: Rounded Corners 94">
                  <a:extLst>
                    <a:ext uri="{FF2B5EF4-FFF2-40B4-BE49-F238E27FC236}">
                      <a16:creationId xmlns:a16="http://schemas.microsoft.com/office/drawing/2014/main" id="{5C26C012-0629-480C-AB80-B6A497DC2827}"/>
                    </a:ext>
                  </a:extLst>
                </p:cNvPr>
                <p:cNvSpPr/>
                <p:nvPr/>
              </p:nvSpPr>
              <p:spPr>
                <a:xfrm>
                  <a:off x="6096001" y="4661506"/>
                  <a:ext cx="5611318" cy="79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Affordable &amp; sustainable</a:t>
                  </a:r>
                </a:p>
              </p:txBody>
            </p:sp>
            <p:sp>
              <p:nvSpPr>
                <p:cNvPr id="96" name="Rectangle: Rounded Corners 95">
                  <a:extLst>
                    <a:ext uri="{FF2B5EF4-FFF2-40B4-BE49-F238E27FC236}">
                      <a16:creationId xmlns:a16="http://schemas.microsoft.com/office/drawing/2014/main" id="{9EA02074-5E21-4986-AF78-3D9F2AD816AC}"/>
                    </a:ext>
                  </a:extLst>
                </p:cNvPr>
                <p:cNvSpPr/>
                <p:nvPr/>
              </p:nvSpPr>
              <p:spPr>
                <a:xfrm>
                  <a:off x="6096001" y="5673927"/>
                  <a:ext cx="5611318" cy="79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Governance route map</a:t>
                  </a:r>
                </a:p>
              </p:txBody>
            </p:sp>
            <p:pic>
              <p:nvPicPr>
                <p:cNvPr id="97" name="Picture 4" descr="Image result for skills icon">
                  <a:extLst>
                    <a:ext uri="{FF2B5EF4-FFF2-40B4-BE49-F238E27FC236}">
                      <a16:creationId xmlns:a16="http://schemas.microsoft.com/office/drawing/2014/main" id="{AE4F5D3F-4CF5-4B40-ACAE-8D554DA5AD68}"/>
                    </a:ext>
                  </a:extLst>
                </p:cNvPr>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05340" y="3518300"/>
                  <a:ext cx="878188" cy="87818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0" descr="Image result for plan icon">
                  <a:extLst>
                    <a:ext uri="{FF2B5EF4-FFF2-40B4-BE49-F238E27FC236}">
                      <a16:creationId xmlns:a16="http://schemas.microsoft.com/office/drawing/2014/main" id="{93879F6A-BF94-43A9-9BDE-0D1F39DF9499}"/>
                    </a:ext>
                  </a:extLst>
                </p:cNvPr>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4768184" y="2347828"/>
                  <a:ext cx="952500" cy="952500"/>
                </a:xfrm>
                <a:prstGeom prst="rect">
                  <a:avLst/>
                </a:prstGeom>
                <a:noFill/>
                <a:extLst>
                  <a:ext uri="{909E8E84-426E-40DD-AFC4-6F175D3DCCD1}">
                    <a14:hiddenFill xmlns:a14="http://schemas.microsoft.com/office/drawing/2010/main">
                      <a:solidFill>
                        <a:srgbClr val="FFFFFF"/>
                      </a:solidFill>
                    </a14:hiddenFill>
                  </a:ext>
                </a:extLst>
              </p:spPr>
            </p:pic>
          </p:grpSp>
          <p:sp>
            <p:nvSpPr>
              <p:cNvPr id="85" name="Rectangle: Rounded Corners 84">
                <a:extLst>
                  <a:ext uri="{FF2B5EF4-FFF2-40B4-BE49-F238E27FC236}">
                    <a16:creationId xmlns:a16="http://schemas.microsoft.com/office/drawing/2014/main" id="{9A3B7763-9422-42FB-BB40-79FFCE76FC5A}"/>
                  </a:ext>
                </a:extLst>
              </p:cNvPr>
              <p:cNvSpPr/>
              <p:nvPr/>
            </p:nvSpPr>
            <p:spPr>
              <a:xfrm>
                <a:off x="6168667" y="1360854"/>
                <a:ext cx="872963" cy="790673"/>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6" name="Rectangle: Rounded Corners 85">
                <a:extLst>
                  <a:ext uri="{FF2B5EF4-FFF2-40B4-BE49-F238E27FC236}">
                    <a16:creationId xmlns:a16="http://schemas.microsoft.com/office/drawing/2014/main" id="{B391FB20-5CE0-474E-ACEF-2C7BF7C6B74B}"/>
                  </a:ext>
                </a:extLst>
              </p:cNvPr>
              <p:cNvSpPr/>
              <p:nvPr/>
            </p:nvSpPr>
            <p:spPr>
              <a:xfrm>
                <a:off x="6184923" y="2480190"/>
                <a:ext cx="874800" cy="662190"/>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87" name="Rectangle: Rounded Corners 86">
                <a:extLst>
                  <a:ext uri="{FF2B5EF4-FFF2-40B4-BE49-F238E27FC236}">
                    <a16:creationId xmlns:a16="http://schemas.microsoft.com/office/drawing/2014/main" id="{C45EA505-99CC-4ECB-B5A5-B79A901D9348}"/>
                  </a:ext>
                </a:extLst>
              </p:cNvPr>
              <p:cNvSpPr/>
              <p:nvPr/>
            </p:nvSpPr>
            <p:spPr>
              <a:xfrm>
                <a:off x="6191398" y="3568795"/>
                <a:ext cx="872963" cy="790673"/>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88" name="Rectangle: Rounded Corners 87">
                <a:extLst>
                  <a:ext uri="{FF2B5EF4-FFF2-40B4-BE49-F238E27FC236}">
                    <a16:creationId xmlns:a16="http://schemas.microsoft.com/office/drawing/2014/main" id="{C1B20406-9394-468B-8AAD-D73671AD4D8A}"/>
                  </a:ext>
                </a:extLst>
              </p:cNvPr>
              <p:cNvSpPr/>
              <p:nvPr/>
            </p:nvSpPr>
            <p:spPr>
              <a:xfrm>
                <a:off x="6191398" y="4734430"/>
                <a:ext cx="874800" cy="662190"/>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89" name="Rectangle: Rounded Corners 88">
                <a:extLst>
                  <a:ext uri="{FF2B5EF4-FFF2-40B4-BE49-F238E27FC236}">
                    <a16:creationId xmlns:a16="http://schemas.microsoft.com/office/drawing/2014/main" id="{9EDBBCD0-3572-4349-A205-96BB86A93CA6}"/>
                  </a:ext>
                </a:extLst>
              </p:cNvPr>
              <p:cNvSpPr/>
              <p:nvPr/>
            </p:nvSpPr>
            <p:spPr>
              <a:xfrm>
                <a:off x="6191398" y="5762410"/>
                <a:ext cx="874800" cy="662190"/>
              </a:xfrm>
              <a:prstGeom prst="round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grpSp>
        <p:pic>
          <p:nvPicPr>
            <p:cNvPr id="82" name="Picture 12" descr="Image result for pound icon">
              <a:extLst>
                <a:ext uri="{FF2B5EF4-FFF2-40B4-BE49-F238E27FC236}">
                  <a16:creationId xmlns:a16="http://schemas.microsoft.com/office/drawing/2014/main" id="{4F184703-AD9A-40C2-8C88-2E9E9712AEB2}"/>
                </a:ext>
              </a:extLst>
            </p:cNvPr>
            <p:cNvPicPr>
              <a:picLocks noChangeAspect="1" noChangeArrowheads="1"/>
            </p:cNvPicPr>
            <p:nvPr/>
          </p:nvPicPr>
          <p:blipFill>
            <a:blip r:embed="rId6" cstate="email">
              <a:lum bright="70000" contrast="-70000"/>
              <a:extLst>
                <a:ext uri="{28A0092B-C50C-407E-A947-70E740481C1C}">
                  <a14:useLocalDpi xmlns:a14="http://schemas.microsoft.com/office/drawing/2010/main"/>
                </a:ext>
              </a:extLst>
            </a:blip>
            <a:srcRect/>
            <a:stretch>
              <a:fillRect/>
            </a:stretch>
          </p:blipFill>
          <p:spPr bwMode="auto">
            <a:xfrm>
              <a:off x="4818306" y="4614460"/>
              <a:ext cx="878188" cy="87818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Image result for map icon">
              <a:extLst>
                <a:ext uri="{FF2B5EF4-FFF2-40B4-BE49-F238E27FC236}">
                  <a16:creationId xmlns:a16="http://schemas.microsoft.com/office/drawing/2014/main" id="{EB33273D-DA03-4156-A9AE-16260E268EE8}"/>
                </a:ext>
              </a:extLst>
            </p:cNvPr>
            <p:cNvPicPr>
              <a:picLocks noChangeAspect="1" noChangeArrowheads="1"/>
            </p:cNvPicPr>
            <p:nvPr/>
          </p:nvPicPr>
          <p:blipFill>
            <a:blip r:embed="rId7" cstate="email">
              <a:lum bright="70000" contrast="-70000"/>
              <a:extLst>
                <a:ext uri="{28A0092B-C50C-407E-A947-70E740481C1C}">
                  <a14:useLocalDpi xmlns:a14="http://schemas.microsoft.com/office/drawing/2010/main"/>
                </a:ext>
              </a:extLst>
            </a:blip>
            <a:srcRect/>
            <a:stretch>
              <a:fillRect/>
            </a:stretch>
          </p:blipFill>
          <p:spPr bwMode="auto">
            <a:xfrm>
              <a:off x="4793844" y="5634789"/>
              <a:ext cx="965348" cy="8392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96258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1" y="4758780"/>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9" name="Rectangle 38"/>
          <p:cNvSpPr/>
          <p:nvPr/>
        </p:nvSpPr>
        <p:spPr>
          <a:xfrm>
            <a:off x="7845378" y="5632112"/>
            <a:ext cx="1840489" cy="694056"/>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 Transformation</a:t>
            </a:r>
          </a:p>
        </p:txBody>
      </p:sp>
      <p:sp>
        <p:nvSpPr>
          <p:cNvPr id="40" name="Right Arrow 39"/>
          <p:cNvSpPr/>
          <p:nvPr/>
        </p:nvSpPr>
        <p:spPr>
          <a:xfrm>
            <a:off x="5471855" y="5582427"/>
            <a:ext cx="2350345"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41" name="Group 40"/>
          <p:cNvGrpSpPr/>
          <p:nvPr/>
        </p:nvGrpSpPr>
        <p:grpSpPr>
          <a:xfrm>
            <a:off x="3120227" y="5619924"/>
            <a:ext cx="2282428" cy="659584"/>
            <a:chOff x="2573747" y="5189791"/>
            <a:chExt cx="2282428" cy="659584"/>
          </a:xfrm>
        </p:grpSpPr>
        <p:sp>
          <p:nvSpPr>
            <p:cNvPr id="42" name="Freeform 41"/>
            <p:cNvSpPr/>
            <p:nvPr/>
          </p:nvSpPr>
          <p:spPr>
            <a:xfrm>
              <a:off x="2798775" y="518979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 Integration</a:t>
              </a:r>
            </a:p>
          </p:txBody>
        </p:sp>
        <p:sp>
          <p:nvSpPr>
            <p:cNvPr id="43" name="Oval 42"/>
            <p:cNvSpPr/>
            <p:nvPr/>
          </p:nvSpPr>
          <p:spPr>
            <a:xfrm>
              <a:off x="2573747" y="534787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grpSp>
      <p:sp>
        <p:nvSpPr>
          <p:cNvPr id="44" name="Bent Arrow 43"/>
          <p:cNvSpPr/>
          <p:nvPr/>
        </p:nvSpPr>
        <p:spPr>
          <a:xfrm flipV="1">
            <a:off x="2409048" y="5324404"/>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1967134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A404021-D5A7-4EC5-B740-5C379C066198}"/>
              </a:ext>
            </a:extLst>
          </p:cNvPr>
          <p:cNvGrpSpPr/>
          <p:nvPr/>
        </p:nvGrpSpPr>
        <p:grpSpPr>
          <a:xfrm>
            <a:off x="9011760" y="1373392"/>
            <a:ext cx="3012595" cy="672288"/>
            <a:chOff x="609599" y="1505881"/>
            <a:chExt cx="3012595" cy="672288"/>
          </a:xfrm>
        </p:grpSpPr>
        <p:sp>
          <p:nvSpPr>
            <p:cNvPr id="6" name="Rectangle 5">
              <a:extLst>
                <a:ext uri="{FF2B5EF4-FFF2-40B4-BE49-F238E27FC236}">
                  <a16:creationId xmlns:a16="http://schemas.microsoft.com/office/drawing/2014/main" id="{55A37503-66F4-4331-9B04-A60EDB0EB454}"/>
                </a:ext>
              </a:extLst>
            </p:cNvPr>
            <p:cNvSpPr/>
            <p:nvPr/>
          </p:nvSpPr>
          <p:spPr>
            <a:xfrm>
              <a:off x="609599" y="1505881"/>
              <a:ext cx="3012595"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Challenge</a:t>
              </a:r>
            </a:p>
          </p:txBody>
        </p:sp>
        <p:cxnSp>
          <p:nvCxnSpPr>
            <p:cNvPr id="8" name="Straight Connector 7">
              <a:extLst>
                <a:ext uri="{FF2B5EF4-FFF2-40B4-BE49-F238E27FC236}">
                  <a16:creationId xmlns:a16="http://schemas.microsoft.com/office/drawing/2014/main" id="{EF958E9E-5D5E-4141-AE4C-300949E160E1}"/>
                </a:ext>
              </a:extLst>
            </p:cNvPr>
            <p:cNvCxnSpPr/>
            <p:nvPr/>
          </p:nvCxnSpPr>
          <p:spPr>
            <a:xfrm>
              <a:off x="609599" y="1616241"/>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7F432E83-E4EF-4D4F-9798-395311D2FA9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9265145" y="2925945"/>
            <a:ext cx="2505823" cy="1877978"/>
          </a:xfrm>
          <a:prstGeom prst="rect">
            <a:avLst/>
          </a:prstGeom>
        </p:spPr>
      </p:pic>
      <p:pic>
        <p:nvPicPr>
          <p:cNvPr id="2" name="Picture 1" descr="A picture containing object, light&#10;&#10;Description automatically generated">
            <a:extLst>
              <a:ext uri="{FF2B5EF4-FFF2-40B4-BE49-F238E27FC236}">
                <a16:creationId xmlns:a16="http://schemas.microsoft.com/office/drawing/2014/main" id="{E5DA848D-0A49-41E6-A066-F0389D71FC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612086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253A497-508B-4F2F-A91E-4F49AAE0E8AB}"/>
              </a:ext>
            </a:extLst>
          </p:cNvPr>
          <p:cNvSpPr txBox="1">
            <a:spLocks/>
          </p:cNvSpPr>
          <p:nvPr/>
        </p:nvSpPr>
        <p:spPr>
          <a:xfrm>
            <a:off x="1203959" y="297126"/>
            <a:ext cx="10772749" cy="765175"/>
          </a:xfrm>
          <a:prstGeom prst="rect">
            <a:avLst/>
          </a:prstGeom>
          <a:solidFill>
            <a:srgbClr val="D6043B"/>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b="1" dirty="0">
                <a:solidFill>
                  <a:prstClr val="white"/>
                </a:solidFill>
                <a:latin typeface="Arial" panose="020B0604020202020204" pitchFamily="34" charset="0"/>
                <a:cs typeface="Arial" panose="020B0604020202020204" pitchFamily="34" charset="0"/>
              </a:rPr>
              <a:t>The cost of not addressing deprivation</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51A884E-9585-4060-B518-85CF3129A1A8}"/>
              </a:ext>
            </a:extLst>
          </p:cNvPr>
          <p:cNvSpPr/>
          <p:nvPr/>
        </p:nvSpPr>
        <p:spPr>
          <a:xfrm>
            <a:off x="6763408" y="1371606"/>
            <a:ext cx="5213300" cy="1358894"/>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pPr lvl="0">
              <a:defRPr/>
            </a:pPr>
            <a:r>
              <a:rPr lang="en-GB" sz="2800" b="1" dirty="0">
                <a:solidFill>
                  <a:prstClr val="white"/>
                </a:solidFill>
                <a:latin typeface="Arial" panose="020B0604020202020204" pitchFamily="34" charset="0"/>
                <a:cs typeface="Arial" panose="020B0604020202020204" pitchFamily="34" charset="0"/>
              </a:rPr>
              <a:t>In Kent £111m additional costs are associated with </a:t>
            </a: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variations in deprivation</a:t>
            </a:r>
          </a:p>
        </p:txBody>
      </p:sp>
      <p:sp>
        <p:nvSpPr>
          <p:cNvPr id="12" name="Rectangle 11">
            <a:extLst>
              <a:ext uri="{FF2B5EF4-FFF2-40B4-BE49-F238E27FC236}">
                <a16:creationId xmlns:a16="http://schemas.microsoft.com/office/drawing/2014/main" id="{B0B78952-AEB2-485E-A69E-74B1987026BC}"/>
              </a:ext>
            </a:extLst>
          </p:cNvPr>
          <p:cNvSpPr/>
          <p:nvPr/>
        </p:nvSpPr>
        <p:spPr>
          <a:xfrm>
            <a:off x="6763408" y="2946740"/>
            <a:ext cx="5213300" cy="1509742"/>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800" b="1" dirty="0">
                <a:solidFill>
                  <a:prstClr val="white"/>
                </a:solidFill>
                <a:latin typeface="Arial" panose="020B0604020202020204" pitchFamily="34" charset="0"/>
                <a:cs typeface="Arial" panose="020B0604020202020204" pitchFamily="34" charset="0"/>
              </a:rPr>
              <a:t>This is 15% of all health and social care costs for people aged over 55</a:t>
            </a:r>
          </a:p>
        </p:txBody>
      </p:sp>
      <p:sp>
        <p:nvSpPr>
          <p:cNvPr id="13" name="Rectangle 12">
            <a:extLst>
              <a:ext uri="{FF2B5EF4-FFF2-40B4-BE49-F238E27FC236}">
                <a16:creationId xmlns:a16="http://schemas.microsoft.com/office/drawing/2014/main" id="{4B60E5E6-CF1B-4A4C-A161-60B0E5BAB2EC}"/>
              </a:ext>
            </a:extLst>
          </p:cNvPr>
          <p:cNvSpPr/>
          <p:nvPr/>
        </p:nvSpPr>
        <p:spPr>
          <a:xfrm>
            <a:off x="6763408" y="4672722"/>
            <a:ext cx="5213300" cy="1509743"/>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800" b="1" dirty="0">
                <a:solidFill>
                  <a:prstClr val="white"/>
                </a:solidFill>
                <a:latin typeface="Arial" panose="020B0604020202020204" pitchFamily="34" charset="0"/>
                <a:cs typeface="Arial" panose="020B0604020202020204" pitchFamily="34" charset="0"/>
              </a:rPr>
              <a:t>The largest burden is in secondary care and social care</a:t>
            </a:r>
          </a:p>
        </p:txBody>
      </p:sp>
      <p:pic>
        <p:nvPicPr>
          <p:cNvPr id="2" name="Picture 1">
            <a:extLst>
              <a:ext uri="{FF2B5EF4-FFF2-40B4-BE49-F238E27FC236}">
                <a16:creationId xmlns:a16="http://schemas.microsoft.com/office/drawing/2014/main" id="{693723FC-A6CF-C745-8F1C-32683DBB3F95}"/>
              </a:ext>
            </a:extLst>
          </p:cNvPr>
          <p:cNvPicPr>
            <a:picLocks noChangeAspect="1"/>
          </p:cNvPicPr>
          <p:nvPr/>
        </p:nvPicPr>
        <p:blipFill>
          <a:blip r:embed="rId2"/>
          <a:stretch>
            <a:fillRect/>
          </a:stretch>
        </p:blipFill>
        <p:spPr>
          <a:xfrm>
            <a:off x="329542" y="1600200"/>
            <a:ext cx="5563258" cy="4318000"/>
          </a:xfrm>
          <a:prstGeom prst="rect">
            <a:avLst/>
          </a:prstGeom>
        </p:spPr>
      </p:pic>
      <p:sp>
        <p:nvSpPr>
          <p:cNvPr id="6" name="Rectangle 5">
            <a:extLst>
              <a:ext uri="{FF2B5EF4-FFF2-40B4-BE49-F238E27FC236}">
                <a16:creationId xmlns:a16="http://schemas.microsoft.com/office/drawing/2014/main" id="{5F90E15A-AAA1-9643-A095-658BB1DF3F67}"/>
              </a:ext>
            </a:extLst>
          </p:cNvPr>
          <p:cNvSpPr/>
          <p:nvPr/>
        </p:nvSpPr>
        <p:spPr>
          <a:xfrm>
            <a:off x="303529" y="6016459"/>
            <a:ext cx="6096000" cy="400110"/>
          </a:xfrm>
          <a:prstGeom prst="rect">
            <a:avLst/>
          </a:prstGeom>
        </p:spPr>
        <p:txBody>
          <a:bodyPr>
            <a:spAutoFit/>
          </a:bodyPr>
          <a:lstStyle/>
          <a:p>
            <a:r>
              <a:rPr lang="en-GB" sz="1000" dirty="0" err="1">
                <a:latin typeface="Arial" panose="020B0604020202020204" pitchFamily="34" charset="0"/>
                <a:ea typeface="Calibri" panose="020F0502020204030204" pitchFamily="34" charset="0"/>
              </a:rPr>
              <a:t>Jayatungaa</a:t>
            </a:r>
            <a:r>
              <a:rPr lang="en-GB" sz="1000" dirty="0">
                <a:latin typeface="Arial" panose="020B0604020202020204" pitchFamily="34" charset="0"/>
                <a:ea typeface="Calibri" panose="020F0502020204030204" pitchFamily="34" charset="0"/>
              </a:rPr>
              <a:t> W, </a:t>
            </a:r>
            <a:r>
              <a:rPr lang="en-GB" sz="1000" dirty="0" err="1">
                <a:latin typeface="Arial" panose="020B0604020202020204" pitchFamily="34" charset="0"/>
                <a:ea typeface="Calibri" panose="020F0502020204030204" pitchFamily="34" charset="0"/>
              </a:rPr>
              <a:t>Asaria</a:t>
            </a:r>
            <a:r>
              <a:rPr lang="en-GB" sz="1000" dirty="0">
                <a:latin typeface="Arial" panose="020B0604020202020204" pitchFamily="34" charset="0"/>
                <a:ea typeface="Calibri" panose="020F0502020204030204" pitchFamily="34" charset="0"/>
              </a:rPr>
              <a:t> M, </a:t>
            </a:r>
            <a:r>
              <a:rPr lang="en-GB" sz="1000" dirty="0" err="1">
                <a:latin typeface="Arial" panose="020B0604020202020204" pitchFamily="34" charset="0"/>
                <a:ea typeface="Calibri" panose="020F0502020204030204" pitchFamily="34" charset="0"/>
              </a:rPr>
              <a:t>Bellonic</a:t>
            </a:r>
            <a:r>
              <a:rPr lang="en-GB" sz="1000" dirty="0">
                <a:latin typeface="Arial" panose="020B0604020202020204" pitchFamily="34" charset="0"/>
                <a:ea typeface="Calibri" panose="020F0502020204030204" pitchFamily="34" charset="0"/>
              </a:rPr>
              <a:t> A, George A. (2019) </a:t>
            </a:r>
            <a:r>
              <a:rPr lang="en-GB" sz="1000" u="sng" dirty="0">
                <a:latin typeface="Arial" panose="020B0604020202020204" pitchFamily="34" charset="0"/>
                <a:ea typeface="Calibri" panose="020F0502020204030204" pitchFamily="34" charset="0"/>
              </a:rPr>
              <a:t>Social gradients in health and social care costs: Analysis of linked electronic health records in Kent, UK.</a:t>
            </a:r>
            <a:r>
              <a:rPr lang="en-GB" sz="1000" dirty="0">
                <a:latin typeface="Arial" panose="020B0604020202020204" pitchFamily="34" charset="0"/>
                <a:ea typeface="Calibri" panose="020F0502020204030204" pitchFamily="34" charset="0"/>
              </a:rPr>
              <a:t> Public Health. 2019; 169; 188-194</a:t>
            </a:r>
            <a:r>
              <a:rPr lang="en-GB" sz="1000" dirty="0"/>
              <a:t> </a:t>
            </a:r>
          </a:p>
        </p:txBody>
      </p:sp>
      <p:pic>
        <p:nvPicPr>
          <p:cNvPr id="9" name="Picture 8">
            <a:extLst>
              <a:ext uri="{FF2B5EF4-FFF2-40B4-BE49-F238E27FC236}">
                <a16:creationId xmlns:a16="http://schemas.microsoft.com/office/drawing/2014/main" id="{5830C9AF-B04E-488C-ABC5-498701A9EAB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231923" y="297126"/>
            <a:ext cx="1020988" cy="765175"/>
          </a:xfrm>
          <a:prstGeom prst="rect">
            <a:avLst/>
          </a:prstGeom>
        </p:spPr>
      </p:pic>
    </p:spTree>
    <p:extLst>
      <p:ext uri="{BB962C8B-B14F-4D97-AF65-F5344CB8AC3E}">
        <p14:creationId xmlns:p14="http://schemas.microsoft.com/office/powerpoint/2010/main" val="1267552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253A497-508B-4F2F-A91E-4F49AAE0E8AB}"/>
              </a:ext>
            </a:extLst>
          </p:cNvPr>
          <p:cNvSpPr txBox="1">
            <a:spLocks/>
          </p:cNvSpPr>
          <p:nvPr/>
        </p:nvSpPr>
        <p:spPr>
          <a:xfrm>
            <a:off x="1203959" y="297126"/>
            <a:ext cx="10772749" cy="765175"/>
          </a:xfrm>
          <a:prstGeom prst="rect">
            <a:avLst/>
          </a:prstGeom>
          <a:solidFill>
            <a:srgbClr val="D6043B"/>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b="1" dirty="0">
                <a:solidFill>
                  <a:prstClr val="white"/>
                </a:solidFill>
                <a:latin typeface="Arial" panose="020B0604020202020204" pitchFamily="34" charset="0"/>
                <a:cs typeface="Arial" panose="020B0604020202020204" pitchFamily="34" charset="0"/>
              </a:rPr>
              <a:t>The cost of not </a:t>
            </a:r>
            <a:r>
              <a:rPr lang="en-GB" sz="4400" b="1">
                <a:solidFill>
                  <a:prstClr val="white"/>
                </a:solidFill>
                <a:latin typeface="Arial" panose="020B0604020202020204" pitchFamily="34" charset="0"/>
                <a:cs typeface="Arial" panose="020B0604020202020204" pitchFamily="34" charset="0"/>
              </a:rPr>
              <a:t>addressing </a:t>
            </a:r>
            <a:r>
              <a:rPr lang="en-GB" sz="4400" b="1" dirty="0">
                <a:solidFill>
                  <a:prstClr val="white"/>
                </a:solidFill>
                <a:latin typeface="Arial" panose="020B0604020202020204" pitchFamily="34" charset="0"/>
                <a:cs typeface="Arial" panose="020B0604020202020204" pitchFamily="34" charset="0"/>
              </a:rPr>
              <a:t>d</a:t>
            </a:r>
            <a:r>
              <a:rPr lang="en-GB" sz="4400" b="1">
                <a:solidFill>
                  <a:prstClr val="white"/>
                </a:solidFill>
                <a:latin typeface="Arial" panose="020B0604020202020204" pitchFamily="34" charset="0"/>
                <a:cs typeface="Arial" panose="020B0604020202020204" pitchFamily="34" charset="0"/>
              </a:rPr>
              <a:t>eprivation</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51A884E-9585-4060-B518-85CF3129A1A8}"/>
              </a:ext>
            </a:extLst>
          </p:cNvPr>
          <p:cNvSpPr/>
          <p:nvPr/>
        </p:nvSpPr>
        <p:spPr>
          <a:xfrm>
            <a:off x="6763408" y="1371605"/>
            <a:ext cx="5213300" cy="2875491"/>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800" b="1" dirty="0">
                <a:latin typeface="Arial" panose="020B0604020202020204" pitchFamily="34" charset="0"/>
                <a:cs typeface="Arial" panose="020B0604020202020204" pitchFamily="34" charset="0"/>
              </a:rPr>
              <a:t>The gradient is:</a:t>
            </a: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66% higher for mental health</a:t>
            </a: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54% higher for community care</a:t>
            </a:r>
          </a:p>
          <a:p>
            <a:pPr marL="342900" indent="-342900">
              <a:buFont typeface="Arial" panose="020B0604020202020204" pitchFamily="34" charset="0"/>
              <a:buChar char="•"/>
            </a:pPr>
            <a:r>
              <a:rPr lang="en-GB" sz="2800" b="1" dirty="0">
                <a:latin typeface="Arial" panose="020B0604020202020204" pitchFamily="34" charset="0"/>
                <a:cs typeface="Arial" panose="020B0604020202020204" pitchFamily="34" charset="0"/>
              </a:rPr>
              <a:t>47% higher for social care</a:t>
            </a:r>
          </a:p>
        </p:txBody>
      </p:sp>
      <p:sp>
        <p:nvSpPr>
          <p:cNvPr id="12" name="Rectangle 11">
            <a:extLst>
              <a:ext uri="{FF2B5EF4-FFF2-40B4-BE49-F238E27FC236}">
                <a16:creationId xmlns:a16="http://schemas.microsoft.com/office/drawing/2014/main" id="{B0B78952-AEB2-485E-A69E-74B1987026BC}"/>
              </a:ext>
            </a:extLst>
          </p:cNvPr>
          <p:cNvSpPr/>
          <p:nvPr/>
        </p:nvSpPr>
        <p:spPr>
          <a:xfrm>
            <a:off x="6763408" y="4401658"/>
            <a:ext cx="5213300" cy="930175"/>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800" b="1" dirty="0">
                <a:latin typeface="Arial" panose="020B0604020202020204" pitchFamily="34" charset="0"/>
                <a:cs typeface="Arial" panose="020B0604020202020204" pitchFamily="34" charset="0"/>
              </a:rPr>
              <a:t>Interventions are not targeted by social determinants</a:t>
            </a:r>
          </a:p>
        </p:txBody>
      </p:sp>
      <p:sp>
        <p:nvSpPr>
          <p:cNvPr id="13" name="Rectangle 12">
            <a:extLst>
              <a:ext uri="{FF2B5EF4-FFF2-40B4-BE49-F238E27FC236}">
                <a16:creationId xmlns:a16="http://schemas.microsoft.com/office/drawing/2014/main" id="{4B60E5E6-CF1B-4A4C-A161-60B0E5BAB2EC}"/>
              </a:ext>
            </a:extLst>
          </p:cNvPr>
          <p:cNvSpPr/>
          <p:nvPr/>
        </p:nvSpPr>
        <p:spPr>
          <a:xfrm>
            <a:off x="6763408" y="5486394"/>
            <a:ext cx="5213300" cy="930175"/>
          </a:xfrm>
          <a:prstGeom prst="rect">
            <a:avLst/>
          </a:prstGeom>
          <a:solidFill>
            <a:srgbClr val="D6043B"/>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800" b="1" dirty="0">
                <a:latin typeface="Arial" panose="020B0604020202020204" pitchFamily="34" charset="0"/>
                <a:cs typeface="Arial" panose="020B0604020202020204" pitchFamily="34" charset="0"/>
              </a:rPr>
              <a:t>More affluent populations benefit most from prevention</a:t>
            </a:r>
          </a:p>
        </p:txBody>
      </p:sp>
      <p:sp>
        <p:nvSpPr>
          <p:cNvPr id="6" name="Rectangle 5">
            <a:extLst>
              <a:ext uri="{FF2B5EF4-FFF2-40B4-BE49-F238E27FC236}">
                <a16:creationId xmlns:a16="http://schemas.microsoft.com/office/drawing/2014/main" id="{5F90E15A-AAA1-9643-A095-658BB1DF3F67}"/>
              </a:ext>
            </a:extLst>
          </p:cNvPr>
          <p:cNvSpPr/>
          <p:nvPr/>
        </p:nvSpPr>
        <p:spPr>
          <a:xfrm>
            <a:off x="303529" y="6016459"/>
            <a:ext cx="6096000" cy="400110"/>
          </a:xfrm>
          <a:prstGeom prst="rect">
            <a:avLst/>
          </a:prstGeom>
        </p:spPr>
        <p:txBody>
          <a:bodyPr>
            <a:spAutoFit/>
          </a:bodyPr>
          <a:lstStyle/>
          <a:p>
            <a:r>
              <a:rPr lang="en-GB" sz="1000" dirty="0" err="1">
                <a:latin typeface="Arial" panose="020B0604020202020204" pitchFamily="34" charset="0"/>
                <a:ea typeface="Calibri" panose="020F0502020204030204" pitchFamily="34" charset="0"/>
              </a:rPr>
              <a:t>Jayatungaa</a:t>
            </a:r>
            <a:r>
              <a:rPr lang="en-GB" sz="1000" dirty="0">
                <a:latin typeface="Arial" panose="020B0604020202020204" pitchFamily="34" charset="0"/>
                <a:ea typeface="Calibri" panose="020F0502020204030204" pitchFamily="34" charset="0"/>
              </a:rPr>
              <a:t> W, </a:t>
            </a:r>
            <a:r>
              <a:rPr lang="en-GB" sz="1000" dirty="0" err="1">
                <a:latin typeface="Arial" panose="020B0604020202020204" pitchFamily="34" charset="0"/>
                <a:ea typeface="Calibri" panose="020F0502020204030204" pitchFamily="34" charset="0"/>
              </a:rPr>
              <a:t>Asaria</a:t>
            </a:r>
            <a:r>
              <a:rPr lang="en-GB" sz="1000" dirty="0">
                <a:latin typeface="Arial" panose="020B0604020202020204" pitchFamily="34" charset="0"/>
                <a:ea typeface="Calibri" panose="020F0502020204030204" pitchFamily="34" charset="0"/>
              </a:rPr>
              <a:t> M, </a:t>
            </a:r>
            <a:r>
              <a:rPr lang="en-GB" sz="1000" dirty="0" err="1">
                <a:latin typeface="Arial" panose="020B0604020202020204" pitchFamily="34" charset="0"/>
                <a:ea typeface="Calibri" panose="020F0502020204030204" pitchFamily="34" charset="0"/>
              </a:rPr>
              <a:t>Bellonic</a:t>
            </a:r>
            <a:r>
              <a:rPr lang="en-GB" sz="1000" dirty="0">
                <a:latin typeface="Arial" panose="020B0604020202020204" pitchFamily="34" charset="0"/>
                <a:ea typeface="Calibri" panose="020F0502020204030204" pitchFamily="34" charset="0"/>
              </a:rPr>
              <a:t> A, George A. (2019) </a:t>
            </a:r>
            <a:r>
              <a:rPr lang="en-GB" sz="1000" u="sng" dirty="0">
                <a:latin typeface="Arial" panose="020B0604020202020204" pitchFamily="34" charset="0"/>
                <a:ea typeface="Calibri" panose="020F0502020204030204" pitchFamily="34" charset="0"/>
              </a:rPr>
              <a:t>Social gradients in health and social care costs: Analysis of linked electronic health records in Kent, UK.</a:t>
            </a:r>
            <a:r>
              <a:rPr lang="en-GB" sz="1000" dirty="0">
                <a:latin typeface="Arial" panose="020B0604020202020204" pitchFamily="34" charset="0"/>
                <a:ea typeface="Calibri" panose="020F0502020204030204" pitchFamily="34" charset="0"/>
              </a:rPr>
              <a:t> Public Health. 2019; 169; 188-194</a:t>
            </a:r>
            <a:r>
              <a:rPr lang="en-GB" sz="1000" dirty="0"/>
              <a:t> </a:t>
            </a:r>
          </a:p>
        </p:txBody>
      </p:sp>
      <p:pic>
        <p:nvPicPr>
          <p:cNvPr id="9" name="Picture 8">
            <a:extLst>
              <a:ext uri="{FF2B5EF4-FFF2-40B4-BE49-F238E27FC236}">
                <a16:creationId xmlns:a16="http://schemas.microsoft.com/office/drawing/2014/main" id="{5830C9AF-B04E-488C-ABC5-498701A9EABB}"/>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231923" y="297126"/>
            <a:ext cx="1020988" cy="76517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9EFBA6A-C8D3-5A49-8185-59692EC50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 y="1606035"/>
            <a:ext cx="5732404" cy="4143600"/>
          </a:xfrm>
          <a:prstGeom prst="rect">
            <a:avLst/>
          </a:prstGeom>
        </p:spPr>
      </p:pic>
      <p:sp>
        <p:nvSpPr>
          <p:cNvPr id="15" name="Rectangle 14">
            <a:extLst>
              <a:ext uri="{FF2B5EF4-FFF2-40B4-BE49-F238E27FC236}">
                <a16:creationId xmlns:a16="http://schemas.microsoft.com/office/drawing/2014/main" id="{20FE038A-5520-6546-8300-2BAC2D9A128A}"/>
              </a:ext>
            </a:extLst>
          </p:cNvPr>
          <p:cNvSpPr/>
          <p:nvPr/>
        </p:nvSpPr>
        <p:spPr>
          <a:xfrm>
            <a:off x="3556350" y="2113004"/>
            <a:ext cx="1670558" cy="3311605"/>
          </a:xfrm>
          <a:prstGeom prst="rect">
            <a:avLst/>
          </a:prstGeom>
          <a:noFill/>
          <a:ln w="76200">
            <a:solidFill>
              <a:srgbClr val="D604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5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87E72BB-5207-4840-B56D-A6549BC450D1}"/>
              </a:ext>
            </a:extLst>
          </p:cNvPr>
          <p:cNvSpPr/>
          <p:nvPr/>
        </p:nvSpPr>
        <p:spPr>
          <a:xfrm>
            <a:off x="1889345" y="2854411"/>
            <a:ext cx="841498" cy="2570198"/>
          </a:xfrm>
          <a:prstGeom prst="rect">
            <a:avLst/>
          </a:prstGeom>
          <a:noFill/>
          <a:ln w="76200">
            <a:solidFill>
              <a:srgbClr val="D604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500" b="1"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605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bject, light&#10;&#10;Description automatically generated">
            <a:extLst>
              <a:ext uri="{FF2B5EF4-FFF2-40B4-BE49-F238E27FC236}">
                <a16:creationId xmlns:a16="http://schemas.microsoft.com/office/drawing/2014/main" id="{C3F50DA1-2DD2-4889-9B57-D612DE30C9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
        <p:nvSpPr>
          <p:cNvPr id="12" name="!!OA">
            <a:extLst>
              <a:ext uri="{FF2B5EF4-FFF2-40B4-BE49-F238E27FC236}">
                <a16:creationId xmlns:a16="http://schemas.microsoft.com/office/drawing/2014/main" id="{565886D2-D5E4-A34D-AA3A-44170464F5A5}"/>
              </a:ext>
            </a:extLst>
          </p:cNvPr>
          <p:cNvSpPr txBox="1"/>
          <p:nvPr/>
        </p:nvSpPr>
        <p:spPr>
          <a:xfrm>
            <a:off x="458978" y="2421533"/>
            <a:ext cx="2819649" cy="2014934"/>
          </a:xfrm>
          <a:prstGeom prst="rect">
            <a:avLst/>
          </a:prstGeom>
          <a:solidFill>
            <a:schemeClr val="tx1"/>
          </a:solidFill>
        </p:spPr>
        <p:txBody>
          <a:bodyPr wrap="square" lIns="144000" rIns="108000" rtlCol="0" anchor="ctr">
            <a:noAutofit/>
          </a:bodyPr>
          <a:lstStyle/>
          <a:p>
            <a:r>
              <a:rPr lang="en-GB" sz="2800" b="1" dirty="0">
                <a:solidFill>
                  <a:schemeClr val="bg1"/>
                </a:solidFill>
                <a:latin typeface="Arial" panose="020B0604020202020204" pitchFamily="34" charset="0"/>
                <a:cs typeface="Arial" panose="020B0604020202020204" pitchFamily="34" charset="0"/>
              </a:rPr>
              <a:t>Prevention for marginalised population groups</a:t>
            </a:r>
          </a:p>
        </p:txBody>
      </p:sp>
      <p:pic>
        <p:nvPicPr>
          <p:cNvPr id="1026" name="Picture 2" descr="Man standing on rocky cliff near calm sea">
            <a:extLst>
              <a:ext uri="{FF2B5EF4-FFF2-40B4-BE49-F238E27FC236}">
                <a16:creationId xmlns:a16="http://schemas.microsoft.com/office/drawing/2014/main" id="{3D3C3955-4A38-4E7F-BB31-916108123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8030" y="289932"/>
            <a:ext cx="3629940" cy="272245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95CF1CE-6198-4DA5-BD67-B0D22E886961}"/>
              </a:ext>
            </a:extLst>
          </p:cNvPr>
          <p:cNvCxnSpPr>
            <a:cxnSpLocks/>
            <a:stCxn id="12" idx="3"/>
          </p:cNvCxnSpPr>
          <p:nvPr/>
        </p:nvCxnSpPr>
        <p:spPr>
          <a:xfrm flipV="1">
            <a:off x="3278627" y="2174490"/>
            <a:ext cx="1356563" cy="1254510"/>
          </a:xfrm>
          <a:prstGeom prst="line">
            <a:avLst/>
          </a:prstGeom>
          <a:ln w="762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CE88369-BB0C-4F5E-93E3-AF252E97CA39}"/>
              </a:ext>
            </a:extLst>
          </p:cNvPr>
          <p:cNvCxnSpPr>
            <a:cxnSpLocks/>
            <a:stCxn id="12" idx="3"/>
          </p:cNvCxnSpPr>
          <p:nvPr/>
        </p:nvCxnSpPr>
        <p:spPr>
          <a:xfrm>
            <a:off x="3278627" y="3429000"/>
            <a:ext cx="1356563" cy="1527983"/>
          </a:xfrm>
          <a:prstGeom prst="line">
            <a:avLst/>
          </a:prstGeom>
          <a:ln w="762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BDD91EB-92F7-41E9-986A-5850C0AE7F0E}"/>
              </a:ext>
            </a:extLst>
          </p:cNvPr>
          <p:cNvPicPr>
            <a:picLocks noChangeAspect="1"/>
          </p:cNvPicPr>
          <p:nvPr/>
        </p:nvPicPr>
        <p:blipFill>
          <a:blip r:embed="rId5"/>
          <a:stretch>
            <a:fillRect/>
          </a:stretch>
        </p:blipFill>
        <p:spPr>
          <a:xfrm>
            <a:off x="7278028" y="3345480"/>
            <a:ext cx="3629940" cy="3202414"/>
          </a:xfrm>
          <a:prstGeom prst="rect">
            <a:avLst/>
          </a:prstGeom>
          <a:ln w="57150">
            <a:solidFill>
              <a:srgbClr val="00B853"/>
            </a:solidFill>
          </a:ln>
        </p:spPr>
      </p:pic>
      <p:sp>
        <p:nvSpPr>
          <p:cNvPr id="20" name="Rectangle 19">
            <a:extLst>
              <a:ext uri="{FF2B5EF4-FFF2-40B4-BE49-F238E27FC236}">
                <a16:creationId xmlns:a16="http://schemas.microsoft.com/office/drawing/2014/main" id="{A8BC4094-D7BB-4CA0-937C-9502C0B0C320}"/>
              </a:ext>
            </a:extLst>
          </p:cNvPr>
          <p:cNvSpPr/>
          <p:nvPr/>
        </p:nvSpPr>
        <p:spPr>
          <a:xfrm>
            <a:off x="4458379" y="525096"/>
            <a:ext cx="2819649" cy="22211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44000" tIns="45720" rIns="91440" bIns="45720" rtlCol="0" anchor="ctr">
            <a:noAutofit/>
          </a:bodyPr>
          <a:lstStyle/>
          <a:p>
            <a:pPr>
              <a:lnSpc>
                <a:spcPct val="90000"/>
              </a:lnSpc>
              <a:spcAft>
                <a:spcPts val="600"/>
              </a:spcAft>
            </a:pPr>
            <a:r>
              <a:rPr lang="en-US" sz="2800" b="1" dirty="0">
                <a:solidFill>
                  <a:schemeClr val="bg1"/>
                </a:solidFill>
                <a:latin typeface="Arial" panose="020B0604020202020204" pitchFamily="34" charset="0"/>
                <a:cs typeface="Arial" panose="020B0604020202020204" pitchFamily="34" charset="0"/>
              </a:rPr>
              <a:t>“We are trying to stop people falling off the </a:t>
            </a:r>
            <a:r>
              <a:rPr lang="en-US" sz="4000" b="1" u="sng" dirty="0">
                <a:solidFill>
                  <a:schemeClr val="bg1"/>
                </a:solidFill>
                <a:latin typeface="Arial" panose="020B0604020202020204" pitchFamily="34" charset="0"/>
                <a:cs typeface="Arial" panose="020B0604020202020204" pitchFamily="34" charset="0"/>
              </a:rPr>
              <a:t>cliff</a:t>
            </a:r>
            <a:r>
              <a:rPr lang="en-US" sz="4000" b="1" dirty="0">
                <a:solidFill>
                  <a:schemeClr val="bg1"/>
                </a:solidFill>
                <a:latin typeface="Arial" panose="020B0604020202020204" pitchFamily="34" charset="0"/>
                <a:cs typeface="Arial" panose="020B0604020202020204" pitchFamily="34" charset="0"/>
              </a:rPr>
              <a:t>…”</a:t>
            </a:r>
          </a:p>
        </p:txBody>
      </p:sp>
      <p:sp>
        <p:nvSpPr>
          <p:cNvPr id="21" name="Rectangle 20">
            <a:extLst>
              <a:ext uri="{FF2B5EF4-FFF2-40B4-BE49-F238E27FC236}">
                <a16:creationId xmlns:a16="http://schemas.microsoft.com/office/drawing/2014/main" id="{91E9E685-A717-4A17-8A1B-BB27357A14D9}"/>
              </a:ext>
            </a:extLst>
          </p:cNvPr>
          <p:cNvSpPr/>
          <p:nvPr/>
        </p:nvSpPr>
        <p:spPr>
          <a:xfrm>
            <a:off x="4458378" y="3840687"/>
            <a:ext cx="2819649" cy="2492217"/>
          </a:xfrm>
          <a:prstGeom prst="rect">
            <a:avLst/>
          </a:prstGeom>
          <a:solidFill>
            <a:srgbClr val="00B85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44000" tIns="45720" rIns="91440" bIns="45720" rtlCol="0" anchor="ctr">
            <a:noAutofit/>
          </a:bodyPr>
          <a:lstStyle/>
          <a:p>
            <a:pPr>
              <a:lnSpc>
                <a:spcPct val="90000"/>
              </a:lnSpc>
              <a:spcAft>
                <a:spcPts val="600"/>
              </a:spcAft>
            </a:pPr>
            <a:r>
              <a:rPr lang="en-US" sz="2800" b="1" dirty="0">
                <a:solidFill>
                  <a:schemeClr val="bg1"/>
                </a:solidFill>
                <a:latin typeface="Arial" panose="020B0604020202020204" pitchFamily="34" charset="0"/>
                <a:cs typeface="Arial" panose="020B0604020202020204" pitchFamily="34" charset="0"/>
              </a:rPr>
              <a:t>“…when what we should be doing is helping them walk down the </a:t>
            </a:r>
            <a:r>
              <a:rPr lang="en-US" sz="3600" b="1" u="sng" dirty="0">
                <a:solidFill>
                  <a:schemeClr val="bg1"/>
                </a:solidFill>
                <a:latin typeface="Arial" panose="020B0604020202020204" pitchFamily="34" charset="0"/>
                <a:cs typeface="Arial" panose="020B0604020202020204" pitchFamily="34" charset="0"/>
              </a:rPr>
              <a:t>hill”</a:t>
            </a:r>
          </a:p>
        </p:txBody>
      </p:sp>
      <p:sp>
        <p:nvSpPr>
          <p:cNvPr id="4" name="Rectangle 3">
            <a:extLst>
              <a:ext uri="{FF2B5EF4-FFF2-40B4-BE49-F238E27FC236}">
                <a16:creationId xmlns:a16="http://schemas.microsoft.com/office/drawing/2014/main" id="{052D988A-66BB-4397-8BCA-25358D300D31}"/>
              </a:ext>
            </a:extLst>
          </p:cNvPr>
          <p:cNvSpPr/>
          <p:nvPr/>
        </p:nvSpPr>
        <p:spPr>
          <a:xfrm>
            <a:off x="458978" y="442762"/>
            <a:ext cx="2819649" cy="17317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Arial" panose="020B0604020202020204" pitchFamily="34" charset="0"/>
                <a:cs typeface="Arial" panose="020B0604020202020204" pitchFamily="34" charset="0"/>
              </a:rPr>
              <a:t>Kent Playbook Stakeholder observation</a:t>
            </a:r>
          </a:p>
        </p:txBody>
      </p:sp>
    </p:spTree>
    <p:extLst>
      <p:ext uri="{BB962C8B-B14F-4D97-AF65-F5344CB8AC3E}">
        <p14:creationId xmlns:p14="http://schemas.microsoft.com/office/powerpoint/2010/main" val="1186572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A">
            <a:extLst>
              <a:ext uri="{FF2B5EF4-FFF2-40B4-BE49-F238E27FC236}">
                <a16:creationId xmlns:a16="http://schemas.microsoft.com/office/drawing/2014/main" id="{565886D2-D5E4-A34D-AA3A-44170464F5A5}"/>
              </a:ext>
            </a:extLst>
          </p:cNvPr>
          <p:cNvSpPr txBox="1"/>
          <p:nvPr/>
        </p:nvSpPr>
        <p:spPr>
          <a:xfrm>
            <a:off x="458978" y="2174490"/>
            <a:ext cx="3025367" cy="2509020"/>
          </a:xfrm>
          <a:prstGeom prst="rect">
            <a:avLst/>
          </a:prstGeom>
          <a:solidFill>
            <a:schemeClr val="tx1"/>
          </a:solidFill>
        </p:spPr>
        <p:txBody>
          <a:bodyPr wrap="square" lIns="144000" rIns="108000" rtlCol="0" anchor="ctr">
            <a:noAutofit/>
          </a:bodyPr>
          <a:lstStyle/>
          <a:p>
            <a:r>
              <a:rPr lang="en-GB" sz="2800" b="1" dirty="0">
                <a:solidFill>
                  <a:schemeClr val="bg1"/>
                </a:solidFill>
                <a:latin typeface="Arial" panose="020B0604020202020204" pitchFamily="34" charset="0"/>
                <a:cs typeface="Arial" panose="020B0604020202020204" pitchFamily="34" charset="0"/>
              </a:rPr>
              <a:t>In order to change the emphasis we need to focus on three things:</a:t>
            </a:r>
          </a:p>
        </p:txBody>
      </p:sp>
      <p:sp>
        <p:nvSpPr>
          <p:cNvPr id="21" name="Rectangle 20">
            <a:extLst>
              <a:ext uri="{FF2B5EF4-FFF2-40B4-BE49-F238E27FC236}">
                <a16:creationId xmlns:a16="http://schemas.microsoft.com/office/drawing/2014/main" id="{91E9E685-A717-4A17-8A1B-BB27357A14D9}"/>
              </a:ext>
            </a:extLst>
          </p:cNvPr>
          <p:cNvSpPr/>
          <p:nvPr/>
        </p:nvSpPr>
        <p:spPr>
          <a:xfrm>
            <a:off x="4647948" y="1294018"/>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System consensus and scale</a:t>
            </a:r>
          </a:p>
        </p:txBody>
      </p:sp>
      <p:sp>
        <p:nvSpPr>
          <p:cNvPr id="11" name="Rectangle 10">
            <a:extLst>
              <a:ext uri="{FF2B5EF4-FFF2-40B4-BE49-F238E27FC236}">
                <a16:creationId xmlns:a16="http://schemas.microsoft.com/office/drawing/2014/main" id="{7E404349-CFD1-4E96-9D55-D9CC6AD2CAED}"/>
              </a:ext>
            </a:extLst>
          </p:cNvPr>
          <p:cNvSpPr/>
          <p:nvPr/>
        </p:nvSpPr>
        <p:spPr>
          <a:xfrm>
            <a:off x="4647948" y="2957408"/>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Marginalised population groups</a:t>
            </a:r>
          </a:p>
        </p:txBody>
      </p:sp>
      <p:sp>
        <p:nvSpPr>
          <p:cNvPr id="14" name="Rectangle 13">
            <a:extLst>
              <a:ext uri="{FF2B5EF4-FFF2-40B4-BE49-F238E27FC236}">
                <a16:creationId xmlns:a16="http://schemas.microsoft.com/office/drawing/2014/main" id="{6B4C62B5-2926-4CE1-91DC-4D35296F823B}"/>
              </a:ext>
            </a:extLst>
          </p:cNvPr>
          <p:cNvSpPr/>
          <p:nvPr/>
        </p:nvSpPr>
        <p:spPr>
          <a:xfrm>
            <a:off x="4647948" y="4620798"/>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Understanding prevention</a:t>
            </a:r>
          </a:p>
        </p:txBody>
      </p:sp>
      <p:sp>
        <p:nvSpPr>
          <p:cNvPr id="15" name="Oval 14">
            <a:extLst>
              <a:ext uri="{FF2B5EF4-FFF2-40B4-BE49-F238E27FC236}">
                <a16:creationId xmlns:a16="http://schemas.microsoft.com/office/drawing/2014/main" id="{E27A1177-AC24-48E8-AA20-74C8C7783D99}"/>
              </a:ext>
            </a:extLst>
          </p:cNvPr>
          <p:cNvSpPr/>
          <p:nvPr/>
        </p:nvSpPr>
        <p:spPr>
          <a:xfrm>
            <a:off x="3954544" y="1405691"/>
            <a:ext cx="719838" cy="719838"/>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1</a:t>
            </a:r>
          </a:p>
        </p:txBody>
      </p:sp>
      <p:sp>
        <p:nvSpPr>
          <p:cNvPr id="16" name="Oval 15">
            <a:extLst>
              <a:ext uri="{FF2B5EF4-FFF2-40B4-BE49-F238E27FC236}">
                <a16:creationId xmlns:a16="http://schemas.microsoft.com/office/drawing/2014/main" id="{FEF02DD0-1041-49ED-A631-214715AB8586}"/>
              </a:ext>
            </a:extLst>
          </p:cNvPr>
          <p:cNvSpPr/>
          <p:nvPr/>
        </p:nvSpPr>
        <p:spPr>
          <a:xfrm>
            <a:off x="3954544" y="3069081"/>
            <a:ext cx="719838" cy="719838"/>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2</a:t>
            </a:r>
          </a:p>
        </p:txBody>
      </p:sp>
      <p:sp>
        <p:nvSpPr>
          <p:cNvPr id="17" name="Oval 16">
            <a:extLst>
              <a:ext uri="{FF2B5EF4-FFF2-40B4-BE49-F238E27FC236}">
                <a16:creationId xmlns:a16="http://schemas.microsoft.com/office/drawing/2014/main" id="{433BC48E-5A5A-4A07-BA1D-C4C7AEBE375F}"/>
              </a:ext>
            </a:extLst>
          </p:cNvPr>
          <p:cNvSpPr/>
          <p:nvPr/>
        </p:nvSpPr>
        <p:spPr>
          <a:xfrm>
            <a:off x="3956566" y="4732471"/>
            <a:ext cx="719838" cy="719838"/>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3</a:t>
            </a:r>
          </a:p>
        </p:txBody>
      </p:sp>
      <p:pic>
        <p:nvPicPr>
          <p:cNvPr id="9" name="Picture 8">
            <a:extLst>
              <a:ext uri="{FF2B5EF4-FFF2-40B4-BE49-F238E27FC236}">
                <a16:creationId xmlns:a16="http://schemas.microsoft.com/office/drawing/2014/main" id="{F47AE27C-6DD7-48A6-A1C3-D65FDCDC6F4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204553" y="247551"/>
            <a:ext cx="990332" cy="742200"/>
          </a:xfrm>
          <a:prstGeom prst="rect">
            <a:avLst/>
          </a:prstGeom>
        </p:spPr>
      </p:pic>
      <p:sp>
        <p:nvSpPr>
          <p:cNvPr id="10" name="Content Placeholder 2">
            <a:extLst>
              <a:ext uri="{FF2B5EF4-FFF2-40B4-BE49-F238E27FC236}">
                <a16:creationId xmlns:a16="http://schemas.microsoft.com/office/drawing/2014/main" id="{3F9D0CD0-4B98-49FC-B052-20F735AE6782}"/>
              </a:ext>
            </a:extLst>
          </p:cNvPr>
          <p:cNvSpPr txBox="1">
            <a:spLocks/>
          </p:cNvSpPr>
          <p:nvPr/>
        </p:nvSpPr>
        <p:spPr>
          <a:xfrm>
            <a:off x="1111170" y="224576"/>
            <a:ext cx="10391141" cy="765175"/>
          </a:xfrm>
          <a:prstGeom prst="rect">
            <a:avLst/>
          </a:prstGeom>
          <a:solidFill>
            <a:srgbClr val="D6043B"/>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GB" sz="4400" b="1" dirty="0">
                <a:solidFill>
                  <a:prstClr val="white"/>
                </a:solidFill>
                <a:latin typeface="Arial" panose="020B0604020202020204" pitchFamily="34" charset="0"/>
                <a:cs typeface="Arial" panose="020B0604020202020204" pitchFamily="34" charset="0"/>
              </a:rPr>
              <a:t>Understanding the focus</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20083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1E9E685-A717-4A17-8A1B-BB27357A14D9}"/>
              </a:ext>
            </a:extLst>
          </p:cNvPr>
          <p:cNvSpPr/>
          <p:nvPr/>
        </p:nvSpPr>
        <p:spPr>
          <a:xfrm>
            <a:off x="937082" y="361863"/>
            <a:ext cx="8158792"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Focus on </a:t>
            </a:r>
            <a:r>
              <a:rPr lang="en-US" sz="3100" b="1">
                <a:solidFill>
                  <a:schemeClr val="bg1"/>
                </a:solidFill>
                <a:latin typeface="Arial" panose="020B0604020202020204" pitchFamily="34" charset="0"/>
                <a:cs typeface="Arial" panose="020B0604020202020204" pitchFamily="34" charset="0"/>
              </a:rPr>
              <a:t>prevention- at what </a:t>
            </a:r>
            <a:r>
              <a:rPr lang="en-US" sz="3100" b="1" dirty="0">
                <a:solidFill>
                  <a:schemeClr val="bg1"/>
                </a:solidFill>
                <a:latin typeface="Arial" panose="020B0604020202020204" pitchFamily="34" charset="0"/>
                <a:cs typeface="Arial" panose="020B0604020202020204" pitchFamily="34" charset="0"/>
              </a:rPr>
              <a:t>level?</a:t>
            </a:r>
          </a:p>
        </p:txBody>
      </p:sp>
      <p:sp>
        <p:nvSpPr>
          <p:cNvPr id="15" name="Oval 14">
            <a:extLst>
              <a:ext uri="{FF2B5EF4-FFF2-40B4-BE49-F238E27FC236}">
                <a16:creationId xmlns:a16="http://schemas.microsoft.com/office/drawing/2014/main" id="{E27A1177-AC24-48E8-AA20-74C8C7783D99}"/>
              </a:ext>
            </a:extLst>
          </p:cNvPr>
          <p:cNvSpPr/>
          <p:nvPr/>
        </p:nvSpPr>
        <p:spPr>
          <a:xfrm>
            <a:off x="243678" y="473536"/>
            <a:ext cx="719838" cy="719838"/>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1</a:t>
            </a:r>
          </a:p>
        </p:txBody>
      </p:sp>
      <p:sp>
        <p:nvSpPr>
          <p:cNvPr id="10" name="Rectangle 9">
            <a:extLst>
              <a:ext uri="{FF2B5EF4-FFF2-40B4-BE49-F238E27FC236}">
                <a16:creationId xmlns:a16="http://schemas.microsoft.com/office/drawing/2014/main" id="{C61BEAEB-09FF-4AE3-98FF-A14A1E2328B9}"/>
              </a:ext>
            </a:extLst>
          </p:cNvPr>
          <p:cNvSpPr/>
          <p:nvPr/>
        </p:nvSpPr>
        <p:spPr>
          <a:xfrm>
            <a:off x="371215" y="1590963"/>
            <a:ext cx="3838835" cy="87338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2400" b="1" dirty="0">
                <a:solidFill>
                  <a:schemeClr val="bg1"/>
                </a:solidFill>
                <a:latin typeface="Arial" panose="020B0604020202020204" pitchFamily="34" charset="0"/>
                <a:cs typeface="Arial" panose="020B0604020202020204" pitchFamily="34" charset="0"/>
              </a:rPr>
              <a:t>STP/county scale:  Focus is too high level</a:t>
            </a:r>
          </a:p>
        </p:txBody>
      </p:sp>
      <p:pic>
        <p:nvPicPr>
          <p:cNvPr id="3" name="Picture 2">
            <a:extLst>
              <a:ext uri="{FF2B5EF4-FFF2-40B4-BE49-F238E27FC236}">
                <a16:creationId xmlns:a16="http://schemas.microsoft.com/office/drawing/2014/main" id="{35160C8D-8119-4441-9057-7D6F38100B06}"/>
              </a:ext>
            </a:extLst>
          </p:cNvPr>
          <p:cNvPicPr>
            <a:picLocks noChangeAspect="1"/>
          </p:cNvPicPr>
          <p:nvPr/>
        </p:nvPicPr>
        <p:blipFill>
          <a:blip r:embed="rId3">
            <a:duotone>
              <a:schemeClr val="accent2">
                <a:shade val="45000"/>
                <a:satMod val="135000"/>
              </a:schemeClr>
              <a:prstClr val="white"/>
            </a:duotone>
          </a:blip>
          <a:stretch>
            <a:fillRect/>
          </a:stretch>
        </p:blipFill>
        <p:spPr>
          <a:xfrm>
            <a:off x="4406067" y="1590963"/>
            <a:ext cx="7414718" cy="4699196"/>
          </a:xfrm>
          <a:prstGeom prst="rect">
            <a:avLst/>
          </a:prstGeom>
        </p:spPr>
      </p:pic>
      <p:sp>
        <p:nvSpPr>
          <p:cNvPr id="22" name="Rectangle 21">
            <a:extLst>
              <a:ext uri="{FF2B5EF4-FFF2-40B4-BE49-F238E27FC236}">
                <a16:creationId xmlns:a16="http://schemas.microsoft.com/office/drawing/2014/main" id="{7129158C-A2F0-4AA7-867D-3A83B1B23200}"/>
              </a:ext>
            </a:extLst>
          </p:cNvPr>
          <p:cNvSpPr/>
          <p:nvPr/>
        </p:nvSpPr>
        <p:spPr>
          <a:xfrm>
            <a:off x="371215" y="1580456"/>
            <a:ext cx="3838835" cy="9431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2200" b="1" dirty="0">
                <a:solidFill>
                  <a:schemeClr val="bg1"/>
                </a:solidFill>
                <a:latin typeface="Arial" panose="020B0604020202020204" pitchFamily="34" charset="0"/>
                <a:cs typeface="Arial" panose="020B0604020202020204" pitchFamily="34" charset="0"/>
              </a:rPr>
              <a:t>District Scale: Insufficient focus- but critical player for interventions</a:t>
            </a:r>
          </a:p>
        </p:txBody>
      </p:sp>
      <p:pic>
        <p:nvPicPr>
          <p:cNvPr id="23" name="Picture 22">
            <a:extLst>
              <a:ext uri="{FF2B5EF4-FFF2-40B4-BE49-F238E27FC236}">
                <a16:creationId xmlns:a16="http://schemas.microsoft.com/office/drawing/2014/main" id="{A30584FF-E21C-451C-AB31-46BEB511B0E4}"/>
              </a:ext>
            </a:extLst>
          </p:cNvPr>
          <p:cNvPicPr>
            <a:picLocks noChangeAspect="1"/>
          </p:cNvPicPr>
          <p:nvPr/>
        </p:nvPicPr>
        <p:blipFill>
          <a:blip r:embed="rId4">
            <a:duotone>
              <a:schemeClr val="accent2">
                <a:shade val="45000"/>
                <a:satMod val="135000"/>
              </a:schemeClr>
              <a:prstClr val="white"/>
            </a:duotone>
          </a:blip>
          <a:stretch>
            <a:fillRect/>
          </a:stretch>
        </p:blipFill>
        <p:spPr>
          <a:xfrm>
            <a:off x="4406066" y="1580455"/>
            <a:ext cx="7607773" cy="4915681"/>
          </a:xfrm>
          <a:prstGeom prst="rect">
            <a:avLst/>
          </a:prstGeom>
        </p:spPr>
      </p:pic>
      <p:sp>
        <p:nvSpPr>
          <p:cNvPr id="25" name="Rectangle 24">
            <a:extLst>
              <a:ext uri="{FF2B5EF4-FFF2-40B4-BE49-F238E27FC236}">
                <a16:creationId xmlns:a16="http://schemas.microsoft.com/office/drawing/2014/main" id="{9A66559D-E07B-44D5-A175-BA9D0F33F411}"/>
              </a:ext>
            </a:extLst>
          </p:cNvPr>
          <p:cNvSpPr/>
          <p:nvPr/>
        </p:nvSpPr>
        <p:spPr>
          <a:xfrm>
            <a:off x="371215" y="1580455"/>
            <a:ext cx="3838835" cy="218243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2500" b="1" dirty="0">
                <a:solidFill>
                  <a:schemeClr val="bg1"/>
                </a:solidFill>
                <a:latin typeface="Arial" panose="020B0604020202020204" pitchFamily="34" charset="0"/>
                <a:cs typeface="Arial" panose="020B0604020202020204" pitchFamily="34" charset="0"/>
              </a:rPr>
              <a:t>Parish/neighborhood scale: Where prevention happens but gaps in capacity and availability of required skills</a:t>
            </a:r>
          </a:p>
        </p:txBody>
      </p:sp>
      <p:pic>
        <p:nvPicPr>
          <p:cNvPr id="2" name="Picture 1">
            <a:extLst>
              <a:ext uri="{FF2B5EF4-FFF2-40B4-BE49-F238E27FC236}">
                <a16:creationId xmlns:a16="http://schemas.microsoft.com/office/drawing/2014/main" id="{9EC2CF50-AE63-41C9-B717-52345E75AE77}"/>
              </a:ext>
            </a:extLst>
          </p:cNvPr>
          <p:cNvPicPr>
            <a:picLocks noChangeAspect="1"/>
          </p:cNvPicPr>
          <p:nvPr/>
        </p:nvPicPr>
        <p:blipFill>
          <a:blip r:embed="rId5"/>
          <a:stretch>
            <a:fillRect/>
          </a:stretch>
        </p:blipFill>
        <p:spPr>
          <a:xfrm>
            <a:off x="4781762" y="1590963"/>
            <a:ext cx="7232078" cy="4572695"/>
          </a:xfrm>
          <a:prstGeom prst="rect">
            <a:avLst/>
          </a:prstGeom>
        </p:spPr>
      </p:pic>
      <p:pic>
        <p:nvPicPr>
          <p:cNvPr id="4" name="Picture 3" descr="A picture containing object, light&#10;&#10;Description automatically generated">
            <a:extLst>
              <a:ext uri="{FF2B5EF4-FFF2-40B4-BE49-F238E27FC236}">
                <a16:creationId xmlns:a16="http://schemas.microsoft.com/office/drawing/2014/main" id="{F1254BDE-F80C-476E-899D-F3C4B95DA2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42661065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53" presetClass="entr" presetSubtype="16"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par>
                                <p:cTn id="31" presetID="10" presetClass="exit" presetSubtype="0" fill="hold" nodeType="with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2" grpId="0" animBg="1"/>
      <p:bldP spid="22" grpId="1"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q">
            <a:extLst>
              <a:ext uri="{FF2B5EF4-FFF2-40B4-BE49-F238E27FC236}">
                <a16:creationId xmlns:a16="http://schemas.microsoft.com/office/drawing/2014/main" id="{10EF94B0-2A61-4158-8E3F-F27338A4B6AE}"/>
              </a:ext>
            </a:extLst>
          </p:cNvPr>
          <p:cNvSpPr txBox="1">
            <a:spLocks/>
          </p:cNvSpPr>
          <p:nvPr/>
        </p:nvSpPr>
        <p:spPr>
          <a:xfrm>
            <a:off x="300567" y="2117558"/>
            <a:ext cx="2533742" cy="3118585"/>
          </a:xfrm>
          <a:prstGeom prst="rect">
            <a:avLst/>
          </a:prstGeom>
          <a:solidFill>
            <a:srgbClr val="C00000"/>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kumimoji="0" lang="en-GB"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do we mean by marginalised population groups?</a:t>
            </a:r>
          </a:p>
        </p:txBody>
      </p:sp>
      <p:sp>
        <p:nvSpPr>
          <p:cNvPr id="6" name="Content Placeholder 2">
            <a:extLst>
              <a:ext uri="{FF2B5EF4-FFF2-40B4-BE49-F238E27FC236}">
                <a16:creationId xmlns:a16="http://schemas.microsoft.com/office/drawing/2014/main" id="{33392005-8FE5-44D5-9E5D-A049C016635B}"/>
              </a:ext>
            </a:extLst>
          </p:cNvPr>
          <p:cNvSpPr txBox="1">
            <a:spLocks/>
          </p:cNvSpPr>
          <p:nvPr/>
        </p:nvSpPr>
        <p:spPr>
          <a:xfrm>
            <a:off x="3370335" y="2887386"/>
            <a:ext cx="5940746" cy="797341"/>
          </a:xfrm>
          <a:prstGeom prst="homePlate">
            <a:avLst/>
          </a:prstGeom>
          <a:solidFill>
            <a:srgbClr val="C00000"/>
          </a:solidFill>
        </p:spPr>
        <p:txBody>
          <a:bodyPr vert="horz" lIns="21600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b="1" dirty="0">
                <a:solidFill>
                  <a:schemeClr val="bg1"/>
                </a:solidFill>
                <a:latin typeface="Arial" panose="020B0604020202020204" pitchFamily="34" charset="0"/>
                <a:cs typeface="Arial" panose="020B0604020202020204" pitchFamily="34" charset="0"/>
              </a:rPr>
              <a:t>Formal and informal</a:t>
            </a:r>
          </a:p>
        </p:txBody>
      </p:sp>
      <p:sp>
        <p:nvSpPr>
          <p:cNvPr id="8" name="Content Placeholder 2">
            <a:extLst>
              <a:ext uri="{FF2B5EF4-FFF2-40B4-BE49-F238E27FC236}">
                <a16:creationId xmlns:a16="http://schemas.microsoft.com/office/drawing/2014/main" id="{7FF553C7-7D48-405F-B17B-F6E10441D1C7}"/>
              </a:ext>
            </a:extLst>
          </p:cNvPr>
          <p:cNvSpPr txBox="1">
            <a:spLocks/>
          </p:cNvSpPr>
          <p:nvPr/>
        </p:nvSpPr>
        <p:spPr>
          <a:xfrm>
            <a:off x="3370335" y="2006221"/>
            <a:ext cx="5940746" cy="709516"/>
          </a:xfrm>
          <a:prstGeom prst="homePlate">
            <a:avLst/>
          </a:prstGeom>
          <a:solidFill>
            <a:srgbClr val="C00000"/>
          </a:solidFill>
        </p:spPr>
        <p:txBody>
          <a:bodyPr vert="horz" lIns="21600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b="1" dirty="0">
                <a:solidFill>
                  <a:schemeClr val="bg1"/>
                </a:solidFill>
                <a:latin typeface="Arial" panose="020B0604020202020204" pitchFamily="34" charset="0"/>
                <a:cs typeface="Arial" panose="020B0604020202020204" pitchFamily="34" charset="0"/>
              </a:rPr>
              <a:t>Takes many forms, and these may not always be apparent </a:t>
            </a:r>
          </a:p>
        </p:txBody>
      </p:sp>
      <p:sp>
        <p:nvSpPr>
          <p:cNvPr id="9" name="Content Placeholder 2">
            <a:extLst>
              <a:ext uri="{FF2B5EF4-FFF2-40B4-BE49-F238E27FC236}">
                <a16:creationId xmlns:a16="http://schemas.microsoft.com/office/drawing/2014/main" id="{8FFDF7B7-A9D6-4EA0-99A3-80361CE33ADE}"/>
              </a:ext>
            </a:extLst>
          </p:cNvPr>
          <p:cNvSpPr txBox="1">
            <a:spLocks/>
          </p:cNvSpPr>
          <p:nvPr/>
        </p:nvSpPr>
        <p:spPr>
          <a:xfrm>
            <a:off x="3380802" y="3929464"/>
            <a:ext cx="5940746" cy="644771"/>
          </a:xfrm>
          <a:prstGeom prst="homePlate">
            <a:avLst/>
          </a:prstGeom>
          <a:solidFill>
            <a:srgbClr val="C00000"/>
          </a:solidFill>
        </p:spPr>
        <p:txBody>
          <a:bodyPr vert="horz" lIns="21600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b="1" dirty="0">
                <a:solidFill>
                  <a:schemeClr val="bg1"/>
                </a:solidFill>
                <a:latin typeface="Arial" panose="020B0604020202020204" pitchFamily="34" charset="0"/>
                <a:cs typeface="Arial" panose="020B0604020202020204" pitchFamily="34" charset="0"/>
              </a:rPr>
              <a:t>Situated in time and place </a:t>
            </a:r>
          </a:p>
        </p:txBody>
      </p:sp>
      <p:sp>
        <p:nvSpPr>
          <p:cNvPr id="2" name="Oval 1">
            <a:extLst>
              <a:ext uri="{FF2B5EF4-FFF2-40B4-BE49-F238E27FC236}">
                <a16:creationId xmlns:a16="http://schemas.microsoft.com/office/drawing/2014/main" id="{16153451-4C87-4962-BD52-D799C0D05B1A}"/>
              </a:ext>
            </a:extLst>
          </p:cNvPr>
          <p:cNvSpPr/>
          <p:nvPr/>
        </p:nvSpPr>
        <p:spPr>
          <a:xfrm>
            <a:off x="3125338" y="2183558"/>
            <a:ext cx="354842" cy="35484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62E6163-4459-4F8D-92B9-E1F8A4561234}"/>
              </a:ext>
            </a:extLst>
          </p:cNvPr>
          <p:cNvSpPr/>
          <p:nvPr/>
        </p:nvSpPr>
        <p:spPr>
          <a:xfrm>
            <a:off x="3125338" y="3056511"/>
            <a:ext cx="354842" cy="35484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72D5EAC-E29A-4396-8A4C-5A8B34FE4F13}"/>
              </a:ext>
            </a:extLst>
          </p:cNvPr>
          <p:cNvSpPr/>
          <p:nvPr/>
        </p:nvSpPr>
        <p:spPr>
          <a:xfrm>
            <a:off x="3125338" y="4074428"/>
            <a:ext cx="354842" cy="35484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F8BAD781-3E17-4A11-81BB-3544EC8931B4}"/>
              </a:ext>
            </a:extLst>
          </p:cNvPr>
          <p:cNvSpPr txBox="1">
            <a:spLocks/>
          </p:cNvSpPr>
          <p:nvPr/>
        </p:nvSpPr>
        <p:spPr>
          <a:xfrm>
            <a:off x="9751518" y="3124668"/>
            <a:ext cx="2046972" cy="1199566"/>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kumimoji="0" lang="en-GB"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Traditional typology</a:t>
            </a:r>
          </a:p>
        </p:txBody>
      </p:sp>
      <p:sp>
        <p:nvSpPr>
          <p:cNvPr id="14" name="Rectangle 13">
            <a:extLst>
              <a:ext uri="{FF2B5EF4-FFF2-40B4-BE49-F238E27FC236}">
                <a16:creationId xmlns:a16="http://schemas.microsoft.com/office/drawing/2014/main" id="{9ECB1E66-B491-4DEC-B9AF-90B1DF2E86CC}"/>
              </a:ext>
            </a:extLst>
          </p:cNvPr>
          <p:cNvSpPr/>
          <p:nvPr/>
        </p:nvSpPr>
        <p:spPr>
          <a:xfrm>
            <a:off x="937082" y="361863"/>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Marginalised population groups</a:t>
            </a:r>
          </a:p>
        </p:txBody>
      </p:sp>
      <p:sp>
        <p:nvSpPr>
          <p:cNvPr id="15" name="Oval 14">
            <a:extLst>
              <a:ext uri="{FF2B5EF4-FFF2-40B4-BE49-F238E27FC236}">
                <a16:creationId xmlns:a16="http://schemas.microsoft.com/office/drawing/2014/main" id="{906B60D7-5CD7-4F63-9ACA-80DC25735276}"/>
              </a:ext>
            </a:extLst>
          </p:cNvPr>
          <p:cNvSpPr/>
          <p:nvPr/>
        </p:nvSpPr>
        <p:spPr>
          <a:xfrm>
            <a:off x="243678" y="473536"/>
            <a:ext cx="719838" cy="719838"/>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2</a:t>
            </a:r>
          </a:p>
        </p:txBody>
      </p:sp>
      <p:sp>
        <p:nvSpPr>
          <p:cNvPr id="16" name="Content Placeholder 2">
            <a:extLst>
              <a:ext uri="{FF2B5EF4-FFF2-40B4-BE49-F238E27FC236}">
                <a16:creationId xmlns:a16="http://schemas.microsoft.com/office/drawing/2014/main" id="{551D5516-6356-8B47-9795-D78113AE8C27}"/>
              </a:ext>
            </a:extLst>
          </p:cNvPr>
          <p:cNvSpPr txBox="1">
            <a:spLocks/>
          </p:cNvSpPr>
          <p:nvPr/>
        </p:nvSpPr>
        <p:spPr>
          <a:xfrm>
            <a:off x="3370335" y="4769959"/>
            <a:ext cx="5940746" cy="644771"/>
          </a:xfrm>
          <a:prstGeom prst="homePlate">
            <a:avLst/>
          </a:prstGeom>
          <a:solidFill>
            <a:srgbClr val="C00000"/>
          </a:solidFill>
        </p:spPr>
        <p:txBody>
          <a:bodyPr vert="horz" lIns="21600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b="1" dirty="0">
                <a:solidFill>
                  <a:schemeClr val="bg1"/>
                </a:solidFill>
                <a:latin typeface="Arial" panose="020B0604020202020204" pitchFamily="34" charset="0"/>
                <a:cs typeface="Arial" panose="020B0604020202020204" pitchFamily="34" charset="0"/>
              </a:rPr>
              <a:t>Lived experience (internalised) </a:t>
            </a:r>
          </a:p>
        </p:txBody>
      </p:sp>
      <p:sp>
        <p:nvSpPr>
          <p:cNvPr id="17" name="Oval 16">
            <a:extLst>
              <a:ext uri="{FF2B5EF4-FFF2-40B4-BE49-F238E27FC236}">
                <a16:creationId xmlns:a16="http://schemas.microsoft.com/office/drawing/2014/main" id="{88FAE1D6-4A41-DD42-93A1-7DBA5C7BF052}"/>
              </a:ext>
            </a:extLst>
          </p:cNvPr>
          <p:cNvSpPr/>
          <p:nvPr/>
        </p:nvSpPr>
        <p:spPr>
          <a:xfrm>
            <a:off x="3114871" y="4914923"/>
            <a:ext cx="354842" cy="354842"/>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object, light&#10;&#10;Description automatically generated">
            <a:extLst>
              <a:ext uri="{FF2B5EF4-FFF2-40B4-BE49-F238E27FC236}">
                <a16:creationId xmlns:a16="http://schemas.microsoft.com/office/drawing/2014/main" id="{0C0DDC29-3B3E-4189-B676-C4163F702F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1697406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2" grpId="0" animBg="1"/>
      <p:bldP spid="11" grpId="0" animBg="1"/>
      <p:bldP spid="12" grpId="0" animBg="1"/>
      <p:bldP spid="13"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q">
            <a:extLst>
              <a:ext uri="{FF2B5EF4-FFF2-40B4-BE49-F238E27FC236}">
                <a16:creationId xmlns:a16="http://schemas.microsoft.com/office/drawing/2014/main" id="{10EF94B0-2A61-4158-8E3F-F27338A4B6AE}"/>
              </a:ext>
            </a:extLst>
          </p:cNvPr>
          <p:cNvSpPr txBox="1">
            <a:spLocks/>
          </p:cNvSpPr>
          <p:nvPr/>
        </p:nvSpPr>
        <p:spPr>
          <a:xfrm>
            <a:off x="370014" y="2651728"/>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kumimoji="0" lang="en-GB" sz="2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Socially isolated</a:t>
            </a:r>
          </a:p>
        </p:txBody>
      </p:sp>
      <p:sp>
        <p:nvSpPr>
          <p:cNvPr id="14" name="Rectangle 13">
            <a:extLst>
              <a:ext uri="{FF2B5EF4-FFF2-40B4-BE49-F238E27FC236}">
                <a16:creationId xmlns:a16="http://schemas.microsoft.com/office/drawing/2014/main" id="{F2985EDA-76FD-41C4-AC59-ED57BC6C345E}"/>
              </a:ext>
            </a:extLst>
          </p:cNvPr>
          <p:cNvSpPr/>
          <p:nvPr/>
        </p:nvSpPr>
        <p:spPr>
          <a:xfrm>
            <a:off x="3384145" y="1819892"/>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Characteristics</a:t>
            </a:r>
          </a:p>
        </p:txBody>
      </p:sp>
      <p:sp>
        <p:nvSpPr>
          <p:cNvPr id="15" name="Rectangle 14">
            <a:extLst>
              <a:ext uri="{FF2B5EF4-FFF2-40B4-BE49-F238E27FC236}">
                <a16:creationId xmlns:a16="http://schemas.microsoft.com/office/drawing/2014/main" id="{EC367AC6-C40F-4AA7-AEB6-4E33A04EA55C}"/>
              </a:ext>
            </a:extLst>
          </p:cNvPr>
          <p:cNvSpPr/>
          <p:nvPr/>
        </p:nvSpPr>
        <p:spPr>
          <a:xfrm>
            <a:off x="6470248" y="1821901"/>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Capacities</a:t>
            </a:r>
          </a:p>
        </p:txBody>
      </p:sp>
      <p:sp>
        <p:nvSpPr>
          <p:cNvPr id="16" name="Rectangle 15">
            <a:extLst>
              <a:ext uri="{FF2B5EF4-FFF2-40B4-BE49-F238E27FC236}">
                <a16:creationId xmlns:a16="http://schemas.microsoft.com/office/drawing/2014/main" id="{2D9535FB-2A9B-463A-8C47-2692CC2B9926}"/>
              </a:ext>
            </a:extLst>
          </p:cNvPr>
          <p:cNvSpPr/>
          <p:nvPr/>
        </p:nvSpPr>
        <p:spPr>
          <a:xfrm>
            <a:off x="9380885" y="1821712"/>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Access to Resources</a:t>
            </a:r>
          </a:p>
        </p:txBody>
      </p:sp>
      <p:sp>
        <p:nvSpPr>
          <p:cNvPr id="17" name="Rectangle 16">
            <a:extLst>
              <a:ext uri="{FF2B5EF4-FFF2-40B4-BE49-F238E27FC236}">
                <a16:creationId xmlns:a16="http://schemas.microsoft.com/office/drawing/2014/main" id="{57334AEE-BB37-425C-B392-39574E908D0A}"/>
              </a:ext>
            </a:extLst>
          </p:cNvPr>
          <p:cNvSpPr/>
          <p:nvPr/>
        </p:nvSpPr>
        <p:spPr>
          <a:xfrm>
            <a:off x="3384145"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Lonely; living alone; unemployed  </a:t>
            </a:r>
            <a:endParaRPr lang="en-GB" sz="20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F4AAA61-352B-4054-A7A0-9F92DA7DB196}"/>
              </a:ext>
            </a:extLst>
          </p:cNvPr>
          <p:cNvSpPr/>
          <p:nvPr/>
        </p:nvSpPr>
        <p:spPr>
          <a:xfrm>
            <a:off x="6470248"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Limited social network; physical distance from family</a:t>
            </a:r>
            <a:endParaRPr lang="en-GB" sz="2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2C97FB7-9A12-432E-A21E-B321B5339706}"/>
              </a:ext>
            </a:extLst>
          </p:cNvPr>
          <p:cNvSpPr/>
          <p:nvPr/>
        </p:nvSpPr>
        <p:spPr>
          <a:xfrm>
            <a:off x="9380885"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home ownership, cash poor – mainly over 55</a:t>
            </a:r>
            <a:endParaRPr lang="en-GB" sz="20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20DE636-7174-4FF1-AD5E-9AB6669434E2}"/>
              </a:ext>
            </a:extLst>
          </p:cNvPr>
          <p:cNvSpPr/>
          <p:nvPr/>
        </p:nvSpPr>
        <p:spPr>
          <a:xfrm>
            <a:off x="937082" y="361863"/>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Marginalised population groups</a:t>
            </a:r>
          </a:p>
        </p:txBody>
      </p:sp>
      <p:sp>
        <p:nvSpPr>
          <p:cNvPr id="11" name="Oval 10">
            <a:extLst>
              <a:ext uri="{FF2B5EF4-FFF2-40B4-BE49-F238E27FC236}">
                <a16:creationId xmlns:a16="http://schemas.microsoft.com/office/drawing/2014/main" id="{64AE0233-2333-4147-85E2-B616529BAF5A}"/>
              </a:ext>
            </a:extLst>
          </p:cNvPr>
          <p:cNvSpPr/>
          <p:nvPr/>
        </p:nvSpPr>
        <p:spPr>
          <a:xfrm>
            <a:off x="243678" y="473536"/>
            <a:ext cx="719838" cy="719838"/>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2</a:t>
            </a:r>
          </a:p>
        </p:txBody>
      </p:sp>
      <p:sp>
        <p:nvSpPr>
          <p:cNvPr id="12" name="!!wq">
            <a:extLst>
              <a:ext uri="{FF2B5EF4-FFF2-40B4-BE49-F238E27FC236}">
                <a16:creationId xmlns:a16="http://schemas.microsoft.com/office/drawing/2014/main" id="{334F4885-4C82-4090-91F4-890C338DC4AF}"/>
              </a:ext>
            </a:extLst>
          </p:cNvPr>
          <p:cNvSpPr txBox="1">
            <a:spLocks/>
          </p:cNvSpPr>
          <p:nvPr/>
        </p:nvSpPr>
        <p:spPr>
          <a:xfrm>
            <a:off x="370014" y="4098684"/>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600" b="1" dirty="0">
                <a:solidFill>
                  <a:prstClr val="white"/>
                </a:solidFill>
                <a:latin typeface="Arial" panose="020B0604020202020204" pitchFamily="34" charset="0"/>
                <a:cs typeface="Arial" panose="020B0604020202020204" pitchFamily="34" charset="0"/>
              </a:rPr>
              <a:t>Working poor</a:t>
            </a:r>
          </a:p>
        </p:txBody>
      </p:sp>
      <p:sp>
        <p:nvSpPr>
          <p:cNvPr id="13" name="Rectangle 12">
            <a:extLst>
              <a:ext uri="{FF2B5EF4-FFF2-40B4-BE49-F238E27FC236}">
                <a16:creationId xmlns:a16="http://schemas.microsoft.com/office/drawing/2014/main" id="{F75E87B6-2993-414D-9732-8C9C25C95CAF}"/>
              </a:ext>
            </a:extLst>
          </p:cNvPr>
          <p:cNvSpPr/>
          <p:nvPr/>
        </p:nvSpPr>
        <p:spPr>
          <a:xfrm>
            <a:off x="3384145"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Young families; single parents</a:t>
            </a:r>
            <a:endParaRPr lang="en-GB" sz="20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5296338-B10F-40D3-BF28-E270D21089A3}"/>
              </a:ext>
            </a:extLst>
          </p:cNvPr>
          <p:cNvSpPr/>
          <p:nvPr/>
        </p:nvSpPr>
        <p:spPr>
          <a:xfrm>
            <a:off x="6470248"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a:t>
            </a:r>
            <a:r>
              <a:rPr lang="en-GB" sz="2000">
                <a:latin typeface="Arial" panose="020B0604020202020204" pitchFamily="34" charset="0"/>
                <a:ea typeface="Calibri" panose="020F0502020204030204" pitchFamily="34" charset="0"/>
                <a:cs typeface="Arial" panose="020B0604020202020204" pitchFamily="34" charset="0"/>
              </a:rPr>
              <a:t>Reliance on close family and friends; limited travel capacity</a:t>
            </a:r>
            <a:endParaRPr lang="en-GB" sz="2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1834862-BA15-4218-AED0-9CBAD232880E}"/>
              </a:ext>
            </a:extLst>
          </p:cNvPr>
          <p:cNvSpPr/>
          <p:nvPr/>
        </p:nvSpPr>
        <p:spPr>
          <a:xfrm>
            <a:off x="9380885"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Limited access to leisure, holidays etc.; use of food banks</a:t>
            </a:r>
            <a:endParaRPr lang="en-GB" sz="2000" dirty="0">
              <a:latin typeface="Arial" panose="020B0604020202020204" pitchFamily="34" charset="0"/>
              <a:cs typeface="Arial" panose="020B0604020202020204" pitchFamily="34" charset="0"/>
            </a:endParaRPr>
          </a:p>
        </p:txBody>
      </p:sp>
      <p:sp>
        <p:nvSpPr>
          <p:cNvPr id="22" name="!!wq">
            <a:extLst>
              <a:ext uri="{FF2B5EF4-FFF2-40B4-BE49-F238E27FC236}">
                <a16:creationId xmlns:a16="http://schemas.microsoft.com/office/drawing/2014/main" id="{F2B8EA64-2F07-43AA-B981-59C390BDA2BA}"/>
              </a:ext>
            </a:extLst>
          </p:cNvPr>
          <p:cNvSpPr txBox="1">
            <a:spLocks/>
          </p:cNvSpPr>
          <p:nvPr/>
        </p:nvSpPr>
        <p:spPr>
          <a:xfrm>
            <a:off x="370014" y="5509630"/>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600" b="1">
                <a:solidFill>
                  <a:prstClr val="white"/>
                </a:solidFill>
                <a:latin typeface="Arial" panose="020B0604020202020204" pitchFamily="34" charset="0"/>
                <a:cs typeface="Arial" panose="020B0604020202020204" pitchFamily="34" charset="0"/>
              </a:rPr>
              <a:t>Physical disabled</a:t>
            </a:r>
            <a:endParaRPr lang="en-GB" sz="2600" b="1" dirty="0">
              <a:solidFill>
                <a:prstClr val="white"/>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1F5780B-0A8A-4A90-8D96-115685C905A5}"/>
              </a:ext>
            </a:extLst>
          </p:cNvPr>
          <p:cNvSpPr/>
          <p:nvPr/>
        </p:nvSpPr>
        <p:spPr>
          <a:xfrm>
            <a:off x="3384145"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Visual and auditory impairment</a:t>
            </a:r>
            <a:endParaRPr lang="en-GB" sz="20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A98900F-001E-4DFB-9A88-5F9C90562BCE}"/>
              </a:ext>
            </a:extLst>
          </p:cNvPr>
          <p:cNvSpPr/>
          <p:nvPr/>
        </p:nvSpPr>
        <p:spPr>
          <a:xfrm>
            <a:off x="6470248"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Limited mobility; high communication needs</a:t>
            </a:r>
            <a:endParaRPr lang="en-GB" sz="2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CBCAD67-CE51-4570-B02F-B911CC9EC7BA}"/>
              </a:ext>
            </a:extLst>
          </p:cNvPr>
          <p:cNvSpPr/>
          <p:nvPr/>
        </p:nvSpPr>
        <p:spPr>
          <a:xfrm>
            <a:off x="9380885"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dirty="0">
                <a:latin typeface="Arial" panose="020B0604020202020204" pitchFamily="34" charset="0"/>
                <a:ea typeface="Calibri" panose="020F0502020204030204" pitchFamily="34" charset="0"/>
                <a:cs typeface="Arial" panose="020B0604020202020204" pitchFamily="34" charset="0"/>
              </a:rPr>
              <a:t>e.g. Restricted or inappropriate service access; dependent on benefits; </a:t>
            </a:r>
            <a:endParaRPr lang="en-GB" dirty="0">
              <a:latin typeface="Arial" panose="020B0604020202020204" pitchFamily="34" charset="0"/>
              <a:cs typeface="Arial" panose="020B0604020202020204" pitchFamily="34" charset="0"/>
            </a:endParaRPr>
          </a:p>
        </p:txBody>
      </p:sp>
      <p:pic>
        <p:nvPicPr>
          <p:cNvPr id="2" name="Picture 1" descr="A picture containing object, light&#10;&#10;Description automatically generated">
            <a:extLst>
              <a:ext uri="{FF2B5EF4-FFF2-40B4-BE49-F238E27FC236}">
                <a16:creationId xmlns:a16="http://schemas.microsoft.com/office/drawing/2014/main" id="{416E5A34-5667-4589-A600-848160622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31792738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12" grpId="0" animBg="1"/>
      <p:bldP spid="13"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1D32EB-3657-4421-9457-BA25280AC127}"/>
              </a:ext>
            </a:extLst>
          </p:cNvPr>
          <p:cNvSpPr txBox="1"/>
          <p:nvPr/>
        </p:nvSpPr>
        <p:spPr>
          <a:xfrm>
            <a:off x="972820" y="233680"/>
            <a:ext cx="10246360" cy="5478423"/>
          </a:xfrm>
          <a:prstGeom prst="rect">
            <a:avLst/>
          </a:prstGeom>
          <a:noFill/>
        </p:spPr>
        <p:txBody>
          <a:bodyPr wrap="square" rtlCol="0">
            <a:spAutoFit/>
          </a:bodyPr>
          <a:lstStyle/>
          <a:p>
            <a:pPr algn="ctr"/>
            <a:r>
              <a:rPr lang="en-GB" sz="5000" b="1" dirty="0">
                <a:solidFill>
                  <a:schemeClr val="bg1"/>
                </a:solidFill>
                <a:latin typeface="Arial" panose="020B0604020202020204" pitchFamily="34" charset="0"/>
                <a:cs typeface="Arial" panose="020B0604020202020204" pitchFamily="34" charset="0"/>
              </a:rPr>
              <a:t>This presentation </a:t>
            </a:r>
            <a:r>
              <a:rPr lang="en-GB" sz="5000" b="1">
                <a:solidFill>
                  <a:schemeClr val="bg1"/>
                </a:solidFill>
                <a:latin typeface="Arial" panose="020B0604020202020204" pitchFamily="34" charset="0"/>
                <a:cs typeface="Arial" panose="020B0604020202020204" pitchFamily="34" charset="0"/>
              </a:rPr>
              <a:t>contains animations </a:t>
            </a:r>
            <a:r>
              <a:rPr lang="en-GB" sz="5000" b="1" dirty="0">
                <a:solidFill>
                  <a:schemeClr val="bg1"/>
                </a:solidFill>
                <a:latin typeface="Arial" panose="020B0604020202020204" pitchFamily="34" charset="0"/>
                <a:cs typeface="Arial" panose="020B0604020202020204" pitchFamily="34" charset="0"/>
              </a:rPr>
              <a:t>so please view this in full screen mode. </a:t>
            </a:r>
          </a:p>
          <a:p>
            <a:pPr algn="ctr"/>
            <a:endParaRPr lang="en-GB" sz="5000" b="1" dirty="0">
              <a:solidFill>
                <a:schemeClr val="bg1"/>
              </a:solidFill>
              <a:latin typeface="Arial" panose="020B0604020202020204" pitchFamily="34" charset="0"/>
              <a:cs typeface="Arial" panose="020B0604020202020204" pitchFamily="34" charset="0"/>
            </a:endParaRPr>
          </a:p>
          <a:p>
            <a:pPr algn="ctr"/>
            <a:r>
              <a:rPr lang="en-GB" sz="5000" b="1" dirty="0">
                <a:solidFill>
                  <a:schemeClr val="bg1"/>
                </a:solidFill>
                <a:latin typeface="Arial" panose="020B0604020202020204" pitchFamily="34" charset="0"/>
                <a:cs typeface="Arial" panose="020B0604020202020204" pitchFamily="34" charset="0"/>
              </a:rPr>
              <a:t>If you wish to see a static presentation, please email george.evans-jones@bbi.uk.com </a:t>
            </a:r>
          </a:p>
        </p:txBody>
      </p:sp>
      <p:pic>
        <p:nvPicPr>
          <p:cNvPr id="6" name="Picture 5" descr="DG_Logo_stack_Red.png">
            <a:extLst>
              <a:ext uri="{FF2B5EF4-FFF2-40B4-BE49-F238E27FC236}">
                <a16:creationId xmlns:a16="http://schemas.microsoft.com/office/drawing/2014/main" id="{FC625954-AB24-43FF-9B0B-FA2B7E7F94EB}"/>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1219180" y="6017266"/>
            <a:ext cx="824732" cy="667478"/>
          </a:xfrm>
          <a:prstGeom prst="rect">
            <a:avLst/>
          </a:prstGeom>
        </p:spPr>
      </p:pic>
    </p:spTree>
    <p:extLst>
      <p:ext uri="{BB962C8B-B14F-4D97-AF65-F5344CB8AC3E}">
        <p14:creationId xmlns:p14="http://schemas.microsoft.com/office/powerpoint/2010/main" val="364094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q">
            <a:extLst>
              <a:ext uri="{FF2B5EF4-FFF2-40B4-BE49-F238E27FC236}">
                <a16:creationId xmlns:a16="http://schemas.microsoft.com/office/drawing/2014/main" id="{10EF94B0-2A61-4158-8E3F-F27338A4B6AE}"/>
              </a:ext>
            </a:extLst>
          </p:cNvPr>
          <p:cNvSpPr txBox="1">
            <a:spLocks/>
          </p:cNvSpPr>
          <p:nvPr/>
        </p:nvSpPr>
        <p:spPr>
          <a:xfrm>
            <a:off x="370014" y="2651728"/>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600" b="1" dirty="0">
                <a:solidFill>
                  <a:prstClr val="white"/>
                </a:solidFill>
                <a:latin typeface="Arial" panose="020B0604020202020204" pitchFamily="34" charset="0"/>
                <a:cs typeface="Arial" panose="020B0604020202020204" pitchFamily="34" charset="0"/>
              </a:rPr>
              <a:t>Mental illness</a:t>
            </a:r>
          </a:p>
        </p:txBody>
      </p:sp>
      <p:sp>
        <p:nvSpPr>
          <p:cNvPr id="14" name="Rectangle 13">
            <a:extLst>
              <a:ext uri="{FF2B5EF4-FFF2-40B4-BE49-F238E27FC236}">
                <a16:creationId xmlns:a16="http://schemas.microsoft.com/office/drawing/2014/main" id="{F2985EDA-76FD-41C4-AC59-ED57BC6C345E}"/>
              </a:ext>
            </a:extLst>
          </p:cNvPr>
          <p:cNvSpPr/>
          <p:nvPr/>
        </p:nvSpPr>
        <p:spPr>
          <a:xfrm>
            <a:off x="3384145" y="1819892"/>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Characteristics</a:t>
            </a:r>
          </a:p>
        </p:txBody>
      </p:sp>
      <p:sp>
        <p:nvSpPr>
          <p:cNvPr id="15" name="Rectangle 14">
            <a:extLst>
              <a:ext uri="{FF2B5EF4-FFF2-40B4-BE49-F238E27FC236}">
                <a16:creationId xmlns:a16="http://schemas.microsoft.com/office/drawing/2014/main" id="{EC367AC6-C40F-4AA7-AEB6-4E33A04EA55C}"/>
              </a:ext>
            </a:extLst>
          </p:cNvPr>
          <p:cNvSpPr/>
          <p:nvPr/>
        </p:nvSpPr>
        <p:spPr>
          <a:xfrm>
            <a:off x="6470248" y="1821901"/>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Capacities</a:t>
            </a:r>
          </a:p>
        </p:txBody>
      </p:sp>
      <p:sp>
        <p:nvSpPr>
          <p:cNvPr id="16" name="Rectangle 15">
            <a:extLst>
              <a:ext uri="{FF2B5EF4-FFF2-40B4-BE49-F238E27FC236}">
                <a16:creationId xmlns:a16="http://schemas.microsoft.com/office/drawing/2014/main" id="{2D9535FB-2A9B-463A-8C47-2692CC2B9926}"/>
              </a:ext>
            </a:extLst>
          </p:cNvPr>
          <p:cNvSpPr/>
          <p:nvPr/>
        </p:nvSpPr>
        <p:spPr>
          <a:xfrm>
            <a:off x="9380885" y="1821712"/>
            <a:ext cx="2552700" cy="546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Access to Resources</a:t>
            </a:r>
          </a:p>
        </p:txBody>
      </p:sp>
      <p:sp>
        <p:nvSpPr>
          <p:cNvPr id="17" name="Rectangle 16">
            <a:extLst>
              <a:ext uri="{FF2B5EF4-FFF2-40B4-BE49-F238E27FC236}">
                <a16:creationId xmlns:a16="http://schemas.microsoft.com/office/drawing/2014/main" id="{57334AEE-BB37-425C-B392-39574E908D0A}"/>
              </a:ext>
            </a:extLst>
          </p:cNvPr>
          <p:cNvSpPr/>
          <p:nvPr/>
        </p:nvSpPr>
        <p:spPr>
          <a:xfrm>
            <a:off x="3384145"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Socially isolated; highly medicated</a:t>
            </a:r>
            <a:endParaRPr lang="en-GB" sz="20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F4AAA61-352B-4054-A7A0-9F92DA7DB196}"/>
              </a:ext>
            </a:extLst>
          </p:cNvPr>
          <p:cNvSpPr/>
          <p:nvPr/>
        </p:nvSpPr>
        <p:spPr>
          <a:xfrm>
            <a:off x="6470248"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Under employment; stress at work</a:t>
            </a:r>
            <a:endParaRPr lang="en-GB" sz="2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2C97FB7-9A12-432E-A21E-B321B5339706}"/>
              </a:ext>
            </a:extLst>
          </p:cNvPr>
          <p:cNvSpPr/>
          <p:nvPr/>
        </p:nvSpPr>
        <p:spPr>
          <a:xfrm>
            <a:off x="9380885" y="2527903"/>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dirty="0">
                <a:latin typeface="Arial" panose="020B0604020202020204" pitchFamily="34" charset="0"/>
                <a:ea typeface="Calibri" panose="020F0502020204030204" pitchFamily="34" charset="0"/>
                <a:cs typeface="Arial" panose="020B0604020202020204" pitchFamily="34" charset="0"/>
              </a:rPr>
              <a:t>e.g. High levels of primary and urgent care use; experience of stigma </a:t>
            </a:r>
          </a:p>
        </p:txBody>
      </p:sp>
      <p:sp>
        <p:nvSpPr>
          <p:cNvPr id="10" name="Rectangle 9">
            <a:extLst>
              <a:ext uri="{FF2B5EF4-FFF2-40B4-BE49-F238E27FC236}">
                <a16:creationId xmlns:a16="http://schemas.microsoft.com/office/drawing/2014/main" id="{420DE636-7174-4FF1-AD5E-9AB6669434E2}"/>
              </a:ext>
            </a:extLst>
          </p:cNvPr>
          <p:cNvSpPr/>
          <p:nvPr/>
        </p:nvSpPr>
        <p:spPr>
          <a:xfrm>
            <a:off x="937082" y="361863"/>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Marginalised population groups</a:t>
            </a:r>
          </a:p>
        </p:txBody>
      </p:sp>
      <p:sp>
        <p:nvSpPr>
          <p:cNvPr id="11" name="Oval 10">
            <a:extLst>
              <a:ext uri="{FF2B5EF4-FFF2-40B4-BE49-F238E27FC236}">
                <a16:creationId xmlns:a16="http://schemas.microsoft.com/office/drawing/2014/main" id="{64AE0233-2333-4147-85E2-B616529BAF5A}"/>
              </a:ext>
            </a:extLst>
          </p:cNvPr>
          <p:cNvSpPr/>
          <p:nvPr/>
        </p:nvSpPr>
        <p:spPr>
          <a:xfrm>
            <a:off x="243678" y="473536"/>
            <a:ext cx="719838" cy="719838"/>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2</a:t>
            </a:r>
          </a:p>
        </p:txBody>
      </p:sp>
      <p:sp>
        <p:nvSpPr>
          <p:cNvPr id="12" name="!!wq">
            <a:extLst>
              <a:ext uri="{FF2B5EF4-FFF2-40B4-BE49-F238E27FC236}">
                <a16:creationId xmlns:a16="http://schemas.microsoft.com/office/drawing/2014/main" id="{334F4885-4C82-4090-91F4-890C338DC4AF}"/>
              </a:ext>
            </a:extLst>
          </p:cNvPr>
          <p:cNvSpPr txBox="1">
            <a:spLocks/>
          </p:cNvSpPr>
          <p:nvPr/>
        </p:nvSpPr>
        <p:spPr>
          <a:xfrm>
            <a:off x="370014" y="4098684"/>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600" b="1" dirty="0">
                <a:solidFill>
                  <a:prstClr val="white"/>
                </a:solidFill>
                <a:latin typeface="Arial" panose="020B0604020202020204" pitchFamily="34" charset="0"/>
                <a:cs typeface="Arial" panose="020B0604020202020204" pitchFamily="34" charset="0"/>
              </a:rPr>
              <a:t>Socially vulnerable</a:t>
            </a:r>
          </a:p>
        </p:txBody>
      </p:sp>
      <p:sp>
        <p:nvSpPr>
          <p:cNvPr id="13" name="Rectangle 12">
            <a:extLst>
              <a:ext uri="{FF2B5EF4-FFF2-40B4-BE49-F238E27FC236}">
                <a16:creationId xmlns:a16="http://schemas.microsoft.com/office/drawing/2014/main" id="{F75E87B6-2993-414D-9732-8C9C25C95CAF}"/>
              </a:ext>
            </a:extLst>
          </p:cNvPr>
          <p:cNvSpPr/>
          <p:nvPr/>
        </p:nvSpPr>
        <p:spPr>
          <a:xfrm>
            <a:off x="3384145"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Frail elderly; victims of sexual assault and domestic violence</a:t>
            </a:r>
            <a:endParaRPr lang="en-GB" sz="200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5296338-B10F-40D3-BF28-E270D21089A3}"/>
              </a:ext>
            </a:extLst>
          </p:cNvPr>
          <p:cNvSpPr/>
          <p:nvPr/>
        </p:nvSpPr>
        <p:spPr>
          <a:xfrm>
            <a:off x="6470248"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dirty="0">
                <a:latin typeface="Arial" panose="020B0604020202020204" pitchFamily="34" charset="0"/>
                <a:ea typeface="Calibri" panose="020F0502020204030204" pitchFamily="34" charset="0"/>
                <a:cs typeface="Arial" panose="020B0604020202020204" pitchFamily="34" charset="0"/>
              </a:rPr>
              <a:t>e.g. Early childhood trauma manifesting in adult life; contact with the criminal justice system; </a:t>
            </a:r>
            <a:endParaRPr lang="en-GB"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1834862-BA15-4218-AED0-9CBAD232880E}"/>
              </a:ext>
            </a:extLst>
          </p:cNvPr>
          <p:cNvSpPr/>
          <p:nvPr/>
        </p:nvSpPr>
        <p:spPr>
          <a:xfrm>
            <a:off x="9380885" y="3974859"/>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Failure to meet service access thresholds</a:t>
            </a:r>
            <a:endParaRPr lang="en-GB" sz="2000" dirty="0">
              <a:latin typeface="Arial" panose="020B0604020202020204" pitchFamily="34" charset="0"/>
              <a:cs typeface="Arial" panose="020B0604020202020204" pitchFamily="34" charset="0"/>
            </a:endParaRPr>
          </a:p>
        </p:txBody>
      </p:sp>
      <p:sp>
        <p:nvSpPr>
          <p:cNvPr id="22" name="!!wq">
            <a:extLst>
              <a:ext uri="{FF2B5EF4-FFF2-40B4-BE49-F238E27FC236}">
                <a16:creationId xmlns:a16="http://schemas.microsoft.com/office/drawing/2014/main" id="{F2B8EA64-2F07-43AA-B981-59C390BDA2BA}"/>
              </a:ext>
            </a:extLst>
          </p:cNvPr>
          <p:cNvSpPr txBox="1">
            <a:spLocks/>
          </p:cNvSpPr>
          <p:nvPr/>
        </p:nvSpPr>
        <p:spPr>
          <a:xfrm>
            <a:off x="370014" y="5509630"/>
            <a:ext cx="2656193" cy="104397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600" b="1" dirty="0">
                <a:solidFill>
                  <a:prstClr val="white"/>
                </a:solidFill>
                <a:latin typeface="Arial" panose="020B0604020202020204" pitchFamily="34" charset="0"/>
                <a:cs typeface="Arial" panose="020B0604020202020204" pitchFamily="34" charset="0"/>
              </a:rPr>
              <a:t>BAME</a:t>
            </a:r>
          </a:p>
        </p:txBody>
      </p:sp>
      <p:sp>
        <p:nvSpPr>
          <p:cNvPr id="23" name="Rectangle 22">
            <a:extLst>
              <a:ext uri="{FF2B5EF4-FFF2-40B4-BE49-F238E27FC236}">
                <a16:creationId xmlns:a16="http://schemas.microsoft.com/office/drawing/2014/main" id="{21F5780B-0A8A-4A90-8D96-115685C905A5}"/>
              </a:ext>
            </a:extLst>
          </p:cNvPr>
          <p:cNvSpPr/>
          <p:nvPr/>
        </p:nvSpPr>
        <p:spPr>
          <a:xfrm>
            <a:off x="3384145"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Diverse and heterogenous; marginalisation linked to prejudice </a:t>
            </a:r>
            <a:endParaRPr lang="en-GB" sz="20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AA98900F-001E-4DFB-9A88-5F9C90562BCE}"/>
              </a:ext>
            </a:extLst>
          </p:cNvPr>
          <p:cNvSpPr/>
          <p:nvPr/>
        </p:nvSpPr>
        <p:spPr>
          <a:xfrm>
            <a:off x="6470248"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sz="2000" dirty="0">
                <a:latin typeface="Arial" panose="020B0604020202020204" pitchFamily="34" charset="0"/>
                <a:ea typeface="Calibri" panose="020F0502020204030204" pitchFamily="34" charset="0"/>
                <a:cs typeface="Arial" panose="020B0604020202020204" pitchFamily="34" charset="0"/>
              </a:rPr>
              <a:t>e.g. Faith and culture; close family and neighbourhood ties</a:t>
            </a:r>
            <a:endParaRPr lang="en-GB" sz="2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CBCAD67-CE51-4570-B02F-B911CC9EC7BA}"/>
              </a:ext>
            </a:extLst>
          </p:cNvPr>
          <p:cNvSpPr/>
          <p:nvPr/>
        </p:nvSpPr>
        <p:spPr>
          <a:xfrm>
            <a:off x="9380885" y="5385805"/>
            <a:ext cx="2552700" cy="128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GB" dirty="0">
                <a:latin typeface="Arial" panose="020B0604020202020204" pitchFamily="34" charset="0"/>
                <a:ea typeface="Calibri" panose="020F0502020204030204" pitchFamily="34" charset="0"/>
                <a:cs typeface="Arial" panose="020B0604020202020204" pitchFamily="34" charset="0"/>
              </a:rPr>
              <a:t>e.g. Acculturation; experience of racism and discrimination; unemployment</a:t>
            </a:r>
            <a:endParaRPr lang="en-GB" dirty="0">
              <a:latin typeface="Arial" panose="020B0604020202020204" pitchFamily="34" charset="0"/>
              <a:cs typeface="Arial" panose="020B0604020202020204" pitchFamily="34" charset="0"/>
            </a:endParaRPr>
          </a:p>
        </p:txBody>
      </p:sp>
      <p:pic>
        <p:nvPicPr>
          <p:cNvPr id="2" name="Picture 1" descr="A picture containing object, light&#10;&#10;Description automatically generated">
            <a:extLst>
              <a:ext uri="{FF2B5EF4-FFF2-40B4-BE49-F238E27FC236}">
                <a16:creationId xmlns:a16="http://schemas.microsoft.com/office/drawing/2014/main" id="{4AA06BE5-D668-408D-97FD-1ABF995B5E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5039050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12" grpId="0" animBg="1"/>
      <p:bldP spid="13" grpId="0" animBg="1"/>
      <p:bldP spid="20" grpId="0" animBg="1"/>
      <p:bldP spid="21" grpId="0" animBg="1"/>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q">
            <a:extLst>
              <a:ext uri="{FF2B5EF4-FFF2-40B4-BE49-F238E27FC236}">
                <a16:creationId xmlns:a16="http://schemas.microsoft.com/office/drawing/2014/main" id="{10EF94B0-2A61-4158-8E3F-F27338A4B6AE}"/>
              </a:ext>
            </a:extLst>
          </p:cNvPr>
          <p:cNvSpPr txBox="1">
            <a:spLocks/>
          </p:cNvSpPr>
          <p:nvPr/>
        </p:nvSpPr>
        <p:spPr>
          <a:xfrm>
            <a:off x="9252999" y="2193746"/>
            <a:ext cx="2857376" cy="292726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400" b="1" dirty="0">
                <a:solidFill>
                  <a:schemeClr val="bg1"/>
                </a:solidFill>
              </a:rPr>
              <a:t>An Approach using Informal Marginalisation related to people’s lived experience</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20DE636-7174-4FF1-AD5E-9AB6669434E2}"/>
              </a:ext>
            </a:extLst>
          </p:cNvPr>
          <p:cNvSpPr/>
          <p:nvPr/>
        </p:nvSpPr>
        <p:spPr>
          <a:xfrm>
            <a:off x="937082" y="361863"/>
            <a:ext cx="6458666"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Marginalised population groups</a:t>
            </a:r>
          </a:p>
        </p:txBody>
      </p:sp>
      <p:sp>
        <p:nvSpPr>
          <p:cNvPr id="11" name="Oval 10">
            <a:extLst>
              <a:ext uri="{FF2B5EF4-FFF2-40B4-BE49-F238E27FC236}">
                <a16:creationId xmlns:a16="http://schemas.microsoft.com/office/drawing/2014/main" id="{64AE0233-2333-4147-85E2-B616529BAF5A}"/>
              </a:ext>
            </a:extLst>
          </p:cNvPr>
          <p:cNvSpPr/>
          <p:nvPr/>
        </p:nvSpPr>
        <p:spPr>
          <a:xfrm>
            <a:off x="243678" y="473536"/>
            <a:ext cx="719838" cy="719838"/>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2</a:t>
            </a:r>
          </a:p>
        </p:txBody>
      </p:sp>
      <p:grpSp>
        <p:nvGrpSpPr>
          <p:cNvPr id="2" name="Group 1">
            <a:extLst>
              <a:ext uri="{FF2B5EF4-FFF2-40B4-BE49-F238E27FC236}">
                <a16:creationId xmlns:a16="http://schemas.microsoft.com/office/drawing/2014/main" id="{426C122E-BB04-4ACF-A3CA-E972836C6BF4}"/>
              </a:ext>
            </a:extLst>
          </p:cNvPr>
          <p:cNvGrpSpPr/>
          <p:nvPr/>
        </p:nvGrpSpPr>
        <p:grpSpPr>
          <a:xfrm>
            <a:off x="3432146" y="2089658"/>
            <a:ext cx="5544270" cy="3327292"/>
            <a:chOff x="3432146" y="2089658"/>
            <a:chExt cx="5544270" cy="3327292"/>
          </a:xfrm>
        </p:grpSpPr>
        <p:sp>
          <p:nvSpPr>
            <p:cNvPr id="14" name="Rectangle 13">
              <a:extLst>
                <a:ext uri="{FF2B5EF4-FFF2-40B4-BE49-F238E27FC236}">
                  <a16:creationId xmlns:a16="http://schemas.microsoft.com/office/drawing/2014/main" id="{F2985EDA-76FD-41C4-AC59-ED57BC6C345E}"/>
                </a:ext>
              </a:extLst>
            </p:cNvPr>
            <p:cNvSpPr/>
            <p:nvPr/>
          </p:nvSpPr>
          <p:spPr>
            <a:xfrm>
              <a:off x="3432146" y="2089658"/>
              <a:ext cx="2552700" cy="9431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Socially isolated</a:t>
              </a:r>
            </a:p>
          </p:txBody>
        </p:sp>
        <p:sp>
          <p:nvSpPr>
            <p:cNvPr id="15" name="Rectangle 14">
              <a:extLst>
                <a:ext uri="{FF2B5EF4-FFF2-40B4-BE49-F238E27FC236}">
                  <a16:creationId xmlns:a16="http://schemas.microsoft.com/office/drawing/2014/main" id="{EC367AC6-C40F-4AA7-AEB6-4E33A04EA55C}"/>
                </a:ext>
              </a:extLst>
            </p:cNvPr>
            <p:cNvSpPr/>
            <p:nvPr/>
          </p:nvSpPr>
          <p:spPr>
            <a:xfrm>
              <a:off x="6261429" y="2089658"/>
              <a:ext cx="2714987" cy="9431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Working poor</a:t>
              </a:r>
            </a:p>
          </p:txBody>
        </p:sp>
        <p:sp>
          <p:nvSpPr>
            <p:cNvPr id="16" name="Rectangle 15">
              <a:extLst>
                <a:ext uri="{FF2B5EF4-FFF2-40B4-BE49-F238E27FC236}">
                  <a16:creationId xmlns:a16="http://schemas.microsoft.com/office/drawing/2014/main" id="{2D9535FB-2A9B-463A-8C47-2692CC2B9926}"/>
                </a:ext>
              </a:extLst>
            </p:cNvPr>
            <p:cNvSpPr/>
            <p:nvPr/>
          </p:nvSpPr>
          <p:spPr>
            <a:xfrm>
              <a:off x="3432146" y="4328785"/>
              <a:ext cx="2552700" cy="10881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Physically disability</a:t>
              </a:r>
            </a:p>
          </p:txBody>
        </p:sp>
        <p:sp>
          <p:nvSpPr>
            <p:cNvPr id="12" name="Rectangle 11">
              <a:extLst>
                <a:ext uri="{FF2B5EF4-FFF2-40B4-BE49-F238E27FC236}">
                  <a16:creationId xmlns:a16="http://schemas.microsoft.com/office/drawing/2014/main" id="{AD9D1524-9702-4EFF-A1BA-ACB49B8310FA}"/>
                </a:ext>
              </a:extLst>
            </p:cNvPr>
            <p:cNvSpPr/>
            <p:nvPr/>
          </p:nvSpPr>
          <p:spPr>
            <a:xfrm>
              <a:off x="3432146" y="3185786"/>
              <a:ext cx="2552700" cy="9431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Mental illness</a:t>
              </a:r>
            </a:p>
          </p:txBody>
        </p:sp>
        <p:sp>
          <p:nvSpPr>
            <p:cNvPr id="13" name="Rectangle 12">
              <a:extLst>
                <a:ext uri="{FF2B5EF4-FFF2-40B4-BE49-F238E27FC236}">
                  <a16:creationId xmlns:a16="http://schemas.microsoft.com/office/drawing/2014/main" id="{A5D68027-37CF-46B5-AFBD-7A0AA3345C75}"/>
                </a:ext>
              </a:extLst>
            </p:cNvPr>
            <p:cNvSpPr/>
            <p:nvPr/>
          </p:nvSpPr>
          <p:spPr>
            <a:xfrm>
              <a:off x="6261429" y="3194167"/>
              <a:ext cx="2714987" cy="9431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BAME</a:t>
              </a:r>
            </a:p>
          </p:txBody>
        </p:sp>
        <p:sp>
          <p:nvSpPr>
            <p:cNvPr id="20" name="Rectangle 19">
              <a:extLst>
                <a:ext uri="{FF2B5EF4-FFF2-40B4-BE49-F238E27FC236}">
                  <a16:creationId xmlns:a16="http://schemas.microsoft.com/office/drawing/2014/main" id="{15242BFE-3618-4D10-A650-FC93F0C3F72E}"/>
                </a:ext>
              </a:extLst>
            </p:cNvPr>
            <p:cNvSpPr/>
            <p:nvPr/>
          </p:nvSpPr>
          <p:spPr>
            <a:xfrm>
              <a:off x="6261429" y="4298675"/>
              <a:ext cx="2714987" cy="1088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Socially vulnerable</a:t>
              </a:r>
            </a:p>
          </p:txBody>
        </p:sp>
      </p:grpSp>
      <p:sp>
        <p:nvSpPr>
          <p:cNvPr id="17" name="!!wq">
            <a:extLst>
              <a:ext uri="{FF2B5EF4-FFF2-40B4-BE49-F238E27FC236}">
                <a16:creationId xmlns:a16="http://schemas.microsoft.com/office/drawing/2014/main" id="{61579115-3EF0-4E0E-AC7F-AD762C157D55}"/>
              </a:ext>
            </a:extLst>
          </p:cNvPr>
          <p:cNvSpPr txBox="1">
            <a:spLocks/>
          </p:cNvSpPr>
          <p:nvPr/>
        </p:nvSpPr>
        <p:spPr>
          <a:xfrm>
            <a:off x="341289" y="2193746"/>
            <a:ext cx="2857376" cy="2927262"/>
          </a:xfrm>
          <a:prstGeom prst="homePlate">
            <a:avLst>
              <a:gd name="adj" fmla="val 21927"/>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defRPr/>
            </a:pPr>
            <a:r>
              <a:rPr lang="en-GB" sz="2400" b="1" dirty="0">
                <a:solidFill>
                  <a:schemeClr val="bg1"/>
                </a:solidFill>
              </a:rPr>
              <a:t>Formal Marginalisation</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3" name="Picture 2" descr="A picture containing object, light&#10;&#10;Description automatically generated">
            <a:extLst>
              <a:ext uri="{FF2B5EF4-FFF2-40B4-BE49-F238E27FC236}">
                <a16:creationId xmlns:a16="http://schemas.microsoft.com/office/drawing/2014/main" id="{C3D3E813-278F-4452-8A90-943316700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35432707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A7B1BF5-8A71-4BC9-89E5-095D33DB46AD}"/>
              </a:ext>
            </a:extLst>
          </p:cNvPr>
          <p:cNvSpPr/>
          <p:nvPr/>
        </p:nvSpPr>
        <p:spPr>
          <a:xfrm>
            <a:off x="300569" y="4549676"/>
            <a:ext cx="5169142" cy="1815882"/>
          </a:xfrm>
          <a:prstGeom prst="rect">
            <a:avLst/>
          </a:prstGeom>
          <a:solidFill>
            <a:srgbClr val="C00000"/>
          </a:solidFill>
        </p:spPr>
        <p:txBody>
          <a:bodyPr wrap="square">
            <a:spAutoFit/>
          </a:bodyPr>
          <a:lstStyle/>
          <a:p>
            <a:pPr lvl="0"/>
            <a:r>
              <a:rPr lang="en-GB" sz="2800" b="1" dirty="0">
                <a:solidFill>
                  <a:schemeClr val="bg1"/>
                </a:solidFill>
                <a:latin typeface="Arial" panose="020B0604020202020204" pitchFamily="34" charset="0"/>
                <a:cs typeface="Arial" panose="020B0604020202020204" pitchFamily="34" charset="0"/>
              </a:rPr>
              <a:t>1,600 local people are estimated to die every year from causes considered amenable to healthcare</a:t>
            </a:r>
          </a:p>
        </p:txBody>
      </p:sp>
      <p:sp>
        <p:nvSpPr>
          <p:cNvPr id="18" name="!!cvs">
            <a:extLst>
              <a:ext uri="{FF2B5EF4-FFF2-40B4-BE49-F238E27FC236}">
                <a16:creationId xmlns:a16="http://schemas.microsoft.com/office/drawing/2014/main" id="{48F76EAF-B63A-4BEF-AAEE-F1F04D1AABDF}"/>
              </a:ext>
            </a:extLst>
          </p:cNvPr>
          <p:cNvSpPr/>
          <p:nvPr/>
        </p:nvSpPr>
        <p:spPr>
          <a:xfrm>
            <a:off x="6281036" y="2307473"/>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Obesity and Physical Activity</a:t>
            </a:r>
          </a:p>
        </p:txBody>
      </p:sp>
      <p:sp>
        <p:nvSpPr>
          <p:cNvPr id="21" name="!!jointworking">
            <a:extLst>
              <a:ext uri="{FF2B5EF4-FFF2-40B4-BE49-F238E27FC236}">
                <a16:creationId xmlns:a16="http://schemas.microsoft.com/office/drawing/2014/main" id="{3D645AB7-F966-4184-95C2-FBEFDBBBF2DF}"/>
              </a:ext>
            </a:extLst>
          </p:cNvPr>
          <p:cNvSpPr/>
          <p:nvPr/>
        </p:nvSpPr>
        <p:spPr>
          <a:xfrm>
            <a:off x="6281036" y="1217066"/>
            <a:ext cx="5464424" cy="9712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Interventions</a:t>
            </a:r>
          </a:p>
        </p:txBody>
      </p:sp>
      <p:sp>
        <p:nvSpPr>
          <p:cNvPr id="28" name="!!jointworking">
            <a:extLst>
              <a:ext uri="{FF2B5EF4-FFF2-40B4-BE49-F238E27FC236}">
                <a16:creationId xmlns:a16="http://schemas.microsoft.com/office/drawing/2014/main" id="{B195240B-59E4-44CB-907D-749ECABE1665}"/>
              </a:ext>
            </a:extLst>
          </p:cNvPr>
          <p:cNvSpPr/>
          <p:nvPr/>
        </p:nvSpPr>
        <p:spPr>
          <a:xfrm>
            <a:off x="300569" y="1264361"/>
            <a:ext cx="5169142" cy="9712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Context:</a:t>
            </a:r>
          </a:p>
        </p:txBody>
      </p:sp>
      <p:pic>
        <p:nvPicPr>
          <p:cNvPr id="12" name="Content Placeholder 11">
            <a:extLst>
              <a:ext uri="{FF2B5EF4-FFF2-40B4-BE49-F238E27FC236}">
                <a16:creationId xmlns:a16="http://schemas.microsoft.com/office/drawing/2014/main" id="{2AAC56D2-C2B1-BA4D-A0B4-C53592DEA6E2}"/>
              </a:ext>
            </a:extLst>
          </p:cNvPr>
          <p:cNvPicPr>
            <a:picLocks noGrp="1" noChangeAspect="1"/>
          </p:cNvPicPr>
          <p:nvPr>
            <p:ph idx="1"/>
          </p:nvPr>
        </p:nvPicPr>
        <p:blipFill>
          <a:blip r:embed="rId3"/>
          <a:stretch>
            <a:fillRect/>
          </a:stretch>
        </p:blipFill>
        <p:spPr>
          <a:xfrm>
            <a:off x="701749" y="2527336"/>
            <a:ext cx="4167963" cy="1945116"/>
          </a:xfrm>
          <a:prstGeom prst="rect">
            <a:avLst/>
          </a:prstGeom>
        </p:spPr>
      </p:pic>
      <p:sp>
        <p:nvSpPr>
          <p:cNvPr id="14" name="!!cvs">
            <a:extLst>
              <a:ext uri="{FF2B5EF4-FFF2-40B4-BE49-F238E27FC236}">
                <a16:creationId xmlns:a16="http://schemas.microsoft.com/office/drawing/2014/main" id="{EE1ADC20-957D-F34D-B89A-FB1DE0CCB5F2}"/>
              </a:ext>
            </a:extLst>
          </p:cNvPr>
          <p:cNvSpPr/>
          <p:nvPr/>
        </p:nvSpPr>
        <p:spPr>
          <a:xfrm>
            <a:off x="6281035" y="3423672"/>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Smoking cessation</a:t>
            </a:r>
          </a:p>
        </p:txBody>
      </p:sp>
      <p:sp>
        <p:nvSpPr>
          <p:cNvPr id="15" name="!!cvs">
            <a:extLst>
              <a:ext uri="{FF2B5EF4-FFF2-40B4-BE49-F238E27FC236}">
                <a16:creationId xmlns:a16="http://schemas.microsoft.com/office/drawing/2014/main" id="{69D4ACF9-C470-9A45-8CE1-0F6E5C463F05}"/>
              </a:ext>
            </a:extLst>
          </p:cNvPr>
          <p:cNvSpPr/>
          <p:nvPr/>
        </p:nvSpPr>
        <p:spPr>
          <a:xfrm>
            <a:off x="6281035" y="4539871"/>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Workplace health</a:t>
            </a:r>
          </a:p>
        </p:txBody>
      </p:sp>
      <p:sp>
        <p:nvSpPr>
          <p:cNvPr id="16" name="!!cvs">
            <a:extLst>
              <a:ext uri="{FF2B5EF4-FFF2-40B4-BE49-F238E27FC236}">
                <a16:creationId xmlns:a16="http://schemas.microsoft.com/office/drawing/2014/main" id="{9381F655-80CF-AD4A-A35C-86DFCD28321F}"/>
              </a:ext>
            </a:extLst>
          </p:cNvPr>
          <p:cNvSpPr/>
          <p:nvPr/>
        </p:nvSpPr>
        <p:spPr>
          <a:xfrm>
            <a:off x="6281034" y="5640934"/>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Reduce alcohol-related harms </a:t>
            </a:r>
          </a:p>
        </p:txBody>
      </p:sp>
      <p:sp>
        <p:nvSpPr>
          <p:cNvPr id="17" name="Rectangle 16">
            <a:extLst>
              <a:ext uri="{FF2B5EF4-FFF2-40B4-BE49-F238E27FC236}">
                <a16:creationId xmlns:a16="http://schemas.microsoft.com/office/drawing/2014/main" id="{B334494F-4D6F-411D-AFC2-321B4971599C}"/>
              </a:ext>
            </a:extLst>
          </p:cNvPr>
          <p:cNvSpPr/>
          <p:nvPr/>
        </p:nvSpPr>
        <p:spPr>
          <a:xfrm>
            <a:off x="991950" y="182653"/>
            <a:ext cx="7492293"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How do we understand prevention?</a:t>
            </a:r>
          </a:p>
        </p:txBody>
      </p:sp>
      <p:sp>
        <p:nvSpPr>
          <p:cNvPr id="20" name="Oval 19">
            <a:extLst>
              <a:ext uri="{FF2B5EF4-FFF2-40B4-BE49-F238E27FC236}">
                <a16:creationId xmlns:a16="http://schemas.microsoft.com/office/drawing/2014/main" id="{02534185-C9AE-4CEC-B7B2-1DF9337ADCD5}"/>
              </a:ext>
            </a:extLst>
          </p:cNvPr>
          <p:cNvSpPr/>
          <p:nvPr/>
        </p:nvSpPr>
        <p:spPr>
          <a:xfrm>
            <a:off x="300569" y="294326"/>
            <a:ext cx="719838" cy="719838"/>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3</a:t>
            </a:r>
          </a:p>
        </p:txBody>
      </p:sp>
      <p:pic>
        <p:nvPicPr>
          <p:cNvPr id="2" name="Picture 1" descr="A picture containing object, light&#10;&#10;Description automatically generated">
            <a:extLst>
              <a:ext uri="{FF2B5EF4-FFF2-40B4-BE49-F238E27FC236}">
                <a16:creationId xmlns:a16="http://schemas.microsoft.com/office/drawing/2014/main" id="{95D91115-569D-491F-B0EE-CE64FDEEA6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32822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1" grpId="0" animBg="1"/>
      <p:bldP spid="28"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334494F-4D6F-411D-AFC2-321B4971599C}"/>
              </a:ext>
            </a:extLst>
          </p:cNvPr>
          <p:cNvSpPr/>
          <p:nvPr/>
        </p:nvSpPr>
        <p:spPr>
          <a:xfrm>
            <a:off x="991950" y="182653"/>
            <a:ext cx="8117325" cy="9431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45720" rIns="180000" bIns="45720" rtlCol="0" anchor="ctr">
            <a:noAutofit/>
          </a:bodyPr>
          <a:lstStyle/>
          <a:p>
            <a:pPr>
              <a:lnSpc>
                <a:spcPct val="90000"/>
              </a:lnSpc>
              <a:spcAft>
                <a:spcPts val="600"/>
              </a:spcAft>
            </a:pPr>
            <a:r>
              <a:rPr lang="en-US" sz="3100" b="1" dirty="0">
                <a:solidFill>
                  <a:schemeClr val="bg1"/>
                </a:solidFill>
                <a:latin typeface="Arial" panose="020B0604020202020204" pitchFamily="34" charset="0"/>
                <a:cs typeface="Arial" panose="020B0604020202020204" pitchFamily="34" charset="0"/>
              </a:rPr>
              <a:t>How </a:t>
            </a:r>
            <a:r>
              <a:rPr lang="en-US" sz="3100" b="1" i="1" dirty="0">
                <a:solidFill>
                  <a:schemeClr val="bg1"/>
                </a:solidFill>
                <a:latin typeface="Arial" panose="020B0604020202020204" pitchFamily="34" charset="0"/>
                <a:cs typeface="Arial" panose="020B0604020202020204" pitchFamily="34" charset="0"/>
              </a:rPr>
              <a:t>should</a:t>
            </a:r>
            <a:r>
              <a:rPr lang="en-US" sz="3100" b="1" dirty="0">
                <a:solidFill>
                  <a:schemeClr val="bg1"/>
                </a:solidFill>
                <a:latin typeface="Arial" panose="020B0604020202020204" pitchFamily="34" charset="0"/>
                <a:cs typeface="Arial" panose="020B0604020202020204" pitchFamily="34" charset="0"/>
              </a:rPr>
              <a:t> we understand prevention?</a:t>
            </a:r>
          </a:p>
        </p:txBody>
      </p:sp>
      <p:sp>
        <p:nvSpPr>
          <p:cNvPr id="20" name="Oval 19">
            <a:extLst>
              <a:ext uri="{FF2B5EF4-FFF2-40B4-BE49-F238E27FC236}">
                <a16:creationId xmlns:a16="http://schemas.microsoft.com/office/drawing/2014/main" id="{02534185-C9AE-4CEC-B7B2-1DF9337ADCD5}"/>
              </a:ext>
            </a:extLst>
          </p:cNvPr>
          <p:cNvSpPr/>
          <p:nvPr/>
        </p:nvSpPr>
        <p:spPr>
          <a:xfrm>
            <a:off x="300569" y="294326"/>
            <a:ext cx="719838" cy="719838"/>
          </a:xfrm>
          <a:prstGeom prst="ellipse">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3</a:t>
            </a:r>
          </a:p>
        </p:txBody>
      </p:sp>
      <p:sp>
        <p:nvSpPr>
          <p:cNvPr id="30" name="Rectangle 29">
            <a:extLst>
              <a:ext uri="{FF2B5EF4-FFF2-40B4-BE49-F238E27FC236}">
                <a16:creationId xmlns:a16="http://schemas.microsoft.com/office/drawing/2014/main" id="{C520FE9C-7DE1-42CC-BBC9-62AD29D8F577}"/>
              </a:ext>
            </a:extLst>
          </p:cNvPr>
          <p:cNvSpPr/>
          <p:nvPr/>
        </p:nvSpPr>
        <p:spPr>
          <a:xfrm>
            <a:off x="300569" y="4993474"/>
            <a:ext cx="5169139" cy="1200329"/>
          </a:xfrm>
          <a:prstGeom prst="rect">
            <a:avLst/>
          </a:prstGeom>
          <a:solidFill>
            <a:srgbClr val="C00000"/>
          </a:solidFill>
        </p:spPr>
        <p:txBody>
          <a:bodyPr wrap="square">
            <a:spAutoFit/>
          </a:bodyPr>
          <a:lstStyle/>
          <a:p>
            <a:r>
              <a:rPr lang="en-GB" sz="2400" b="1" dirty="0">
                <a:solidFill>
                  <a:schemeClr val="bg1"/>
                </a:solidFill>
                <a:latin typeface="Arial" panose="020B0604020202020204" pitchFamily="34" charset="0"/>
                <a:cs typeface="Arial" panose="020B0604020202020204" pitchFamily="34" charset="0"/>
              </a:rPr>
              <a:t>The Marmot Review 10 Years On found health inequalities are widening </a:t>
            </a:r>
          </a:p>
        </p:txBody>
      </p:sp>
      <p:sp>
        <p:nvSpPr>
          <p:cNvPr id="31" name="!!cvs">
            <a:extLst>
              <a:ext uri="{FF2B5EF4-FFF2-40B4-BE49-F238E27FC236}">
                <a16:creationId xmlns:a16="http://schemas.microsoft.com/office/drawing/2014/main" id="{D1D75F59-781F-4693-AC3A-42C64EA799CD}"/>
              </a:ext>
            </a:extLst>
          </p:cNvPr>
          <p:cNvSpPr/>
          <p:nvPr/>
        </p:nvSpPr>
        <p:spPr>
          <a:xfrm>
            <a:off x="6327079" y="2335228"/>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Proportionate universalism</a:t>
            </a:r>
          </a:p>
        </p:txBody>
      </p:sp>
      <p:sp>
        <p:nvSpPr>
          <p:cNvPr id="32" name="!!jointworking">
            <a:extLst>
              <a:ext uri="{FF2B5EF4-FFF2-40B4-BE49-F238E27FC236}">
                <a16:creationId xmlns:a16="http://schemas.microsoft.com/office/drawing/2014/main" id="{C256EC65-503B-41CF-B1E9-CCEBD0376B03}"/>
              </a:ext>
            </a:extLst>
          </p:cNvPr>
          <p:cNvSpPr/>
          <p:nvPr/>
        </p:nvSpPr>
        <p:spPr>
          <a:xfrm>
            <a:off x="6327083" y="1264097"/>
            <a:ext cx="5464424" cy="9712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Interventions</a:t>
            </a:r>
          </a:p>
        </p:txBody>
      </p:sp>
      <p:sp>
        <p:nvSpPr>
          <p:cNvPr id="33" name="!!jointworking">
            <a:extLst>
              <a:ext uri="{FF2B5EF4-FFF2-40B4-BE49-F238E27FC236}">
                <a16:creationId xmlns:a16="http://schemas.microsoft.com/office/drawing/2014/main" id="{7735FAA0-D291-4D9A-8A89-A02AC8148CF7}"/>
              </a:ext>
            </a:extLst>
          </p:cNvPr>
          <p:cNvSpPr/>
          <p:nvPr/>
        </p:nvSpPr>
        <p:spPr>
          <a:xfrm>
            <a:off x="300569" y="1264361"/>
            <a:ext cx="5169142" cy="971238"/>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Context:</a:t>
            </a:r>
          </a:p>
        </p:txBody>
      </p:sp>
      <p:sp>
        <p:nvSpPr>
          <p:cNvPr id="34" name="!!cvs">
            <a:extLst>
              <a:ext uri="{FF2B5EF4-FFF2-40B4-BE49-F238E27FC236}">
                <a16:creationId xmlns:a16="http://schemas.microsoft.com/office/drawing/2014/main" id="{4E78F578-36F6-4E66-9382-6BAB02B8D0FF}"/>
              </a:ext>
            </a:extLst>
          </p:cNvPr>
          <p:cNvSpPr/>
          <p:nvPr/>
        </p:nvSpPr>
        <p:spPr>
          <a:xfrm>
            <a:off x="6327078" y="3404954"/>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Social determinants of health</a:t>
            </a:r>
          </a:p>
        </p:txBody>
      </p:sp>
      <p:sp>
        <p:nvSpPr>
          <p:cNvPr id="35" name="!!cvs">
            <a:extLst>
              <a:ext uri="{FF2B5EF4-FFF2-40B4-BE49-F238E27FC236}">
                <a16:creationId xmlns:a16="http://schemas.microsoft.com/office/drawing/2014/main" id="{E90B46D3-2CB9-4755-A102-21C3289636C3}"/>
              </a:ext>
            </a:extLst>
          </p:cNvPr>
          <p:cNvSpPr/>
          <p:nvPr/>
        </p:nvSpPr>
        <p:spPr>
          <a:xfrm>
            <a:off x="6327077" y="4501877"/>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Community empowerment</a:t>
            </a:r>
          </a:p>
        </p:txBody>
      </p:sp>
      <p:sp>
        <p:nvSpPr>
          <p:cNvPr id="36" name="!!cvs">
            <a:extLst>
              <a:ext uri="{FF2B5EF4-FFF2-40B4-BE49-F238E27FC236}">
                <a16:creationId xmlns:a16="http://schemas.microsoft.com/office/drawing/2014/main" id="{571FD3E6-F9B4-40B7-925D-89391F3C9CA5}"/>
              </a:ext>
            </a:extLst>
          </p:cNvPr>
          <p:cNvSpPr/>
          <p:nvPr/>
        </p:nvSpPr>
        <p:spPr>
          <a:xfrm>
            <a:off x="6327076" y="5611000"/>
            <a:ext cx="5464424" cy="997030"/>
          </a:xfrm>
          <a:prstGeom prst="rect">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3200" b="1" dirty="0">
                <a:solidFill>
                  <a:sysClr val="windowText" lastClr="000000"/>
                </a:solidFill>
                <a:latin typeface="Arial" panose="020B0604020202020204" pitchFamily="34" charset="0"/>
                <a:cs typeface="Arial" panose="020B0604020202020204" pitchFamily="34" charset="0"/>
              </a:rPr>
              <a:t>Inclusive economies</a:t>
            </a:r>
          </a:p>
        </p:txBody>
      </p:sp>
      <p:pic>
        <p:nvPicPr>
          <p:cNvPr id="37" name="Picture 2" descr="Michael Marmot - Wikipedia">
            <a:extLst>
              <a:ext uri="{FF2B5EF4-FFF2-40B4-BE49-F238E27FC236}">
                <a16:creationId xmlns:a16="http://schemas.microsoft.com/office/drawing/2014/main" id="{A75665C2-8C06-4336-88B1-FC2966128E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567" y="2340233"/>
            <a:ext cx="5169141" cy="25082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object, light&#10;&#10;Description automatically generated">
            <a:extLst>
              <a:ext uri="{FF2B5EF4-FFF2-40B4-BE49-F238E27FC236}">
                <a16:creationId xmlns:a16="http://schemas.microsoft.com/office/drawing/2014/main" id="{983203A9-6516-474B-9590-CED7EFE91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200208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up)">
                                      <p:cBhvr>
                                        <p:cTn id="10" dur="500"/>
                                        <p:tgtEl>
                                          <p:spTgt spid="3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500"/>
                                        <p:tgtEl>
                                          <p:spTgt spid="3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C2DC1A7-47C6-47E2-A7F3-46BF35A65A01}"/>
              </a:ext>
            </a:extLst>
          </p:cNvPr>
          <p:cNvCxnSpPr>
            <a:cxnSpLocks/>
            <a:stCxn id="28" idx="1"/>
          </p:cNvCxnSpPr>
          <p:nvPr/>
        </p:nvCxnSpPr>
        <p:spPr>
          <a:xfrm flipH="1" flipV="1">
            <a:off x="3064042" y="3681307"/>
            <a:ext cx="5947718" cy="38672"/>
          </a:xfrm>
          <a:prstGeom prst="line">
            <a:avLst/>
          </a:prstGeom>
          <a:ln w="76200">
            <a:solidFill>
              <a:srgbClr val="D6043B"/>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4" descr="Related image">
            <a:extLst>
              <a:ext uri="{FF2B5EF4-FFF2-40B4-BE49-F238E27FC236}">
                <a16:creationId xmlns:a16="http://schemas.microsoft.com/office/drawing/2014/main" id="{4A52C35E-71CF-46D4-8115-51AE42727F5C}"/>
              </a:ext>
            </a:extLst>
          </p:cNvPr>
          <p:cNvPicPr>
            <a:picLocks noChangeAspect="1" noChangeArrowheads="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9901" r="23495"/>
          <a:stretch/>
        </p:blipFill>
        <p:spPr bwMode="auto">
          <a:xfrm>
            <a:off x="4729320" y="2421306"/>
            <a:ext cx="2520000" cy="2520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FFD38059-F364-4C78-8A26-0CBBDE239D00}"/>
              </a:ext>
            </a:extLst>
          </p:cNvPr>
          <p:cNvGrpSpPr/>
          <p:nvPr/>
        </p:nvGrpSpPr>
        <p:grpSpPr>
          <a:xfrm>
            <a:off x="9011760" y="1373392"/>
            <a:ext cx="3012595" cy="672288"/>
            <a:chOff x="609599" y="1505881"/>
            <a:chExt cx="3012595" cy="672288"/>
          </a:xfrm>
        </p:grpSpPr>
        <p:sp>
          <p:nvSpPr>
            <p:cNvPr id="18" name="Rectangle 17">
              <a:extLst>
                <a:ext uri="{FF2B5EF4-FFF2-40B4-BE49-F238E27FC236}">
                  <a16:creationId xmlns:a16="http://schemas.microsoft.com/office/drawing/2014/main" id="{C49818C1-87F1-412B-8275-A423415DEB0F}"/>
                </a:ext>
              </a:extLst>
            </p:cNvPr>
            <p:cNvSpPr/>
            <p:nvPr/>
          </p:nvSpPr>
          <p:spPr>
            <a:xfrm>
              <a:off x="609599" y="1505881"/>
              <a:ext cx="3012595"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Challenge</a:t>
              </a:r>
            </a:p>
          </p:txBody>
        </p:sp>
        <p:cxnSp>
          <p:nvCxnSpPr>
            <p:cNvPr id="19" name="Straight Connector 18">
              <a:extLst>
                <a:ext uri="{FF2B5EF4-FFF2-40B4-BE49-F238E27FC236}">
                  <a16:creationId xmlns:a16="http://schemas.microsoft.com/office/drawing/2014/main" id="{0B9326B8-14F6-4DB2-A334-19F5DCBC36C1}"/>
                </a:ext>
              </a:extLst>
            </p:cNvPr>
            <p:cNvCxnSpPr/>
            <p:nvPr/>
          </p:nvCxnSpPr>
          <p:spPr>
            <a:xfrm>
              <a:off x="609599" y="1616241"/>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DEBE7D16-B2C7-4D69-8CA6-55F438788F93}"/>
              </a:ext>
            </a:extLst>
          </p:cNvPr>
          <p:cNvGrpSpPr/>
          <p:nvPr/>
        </p:nvGrpSpPr>
        <p:grpSpPr>
          <a:xfrm>
            <a:off x="4383536" y="1373392"/>
            <a:ext cx="4250913" cy="672288"/>
            <a:chOff x="609599" y="1505881"/>
            <a:chExt cx="3012595" cy="672288"/>
          </a:xfrm>
        </p:grpSpPr>
        <p:sp>
          <p:nvSpPr>
            <p:cNvPr id="21" name="Rectangle 20">
              <a:extLst>
                <a:ext uri="{FF2B5EF4-FFF2-40B4-BE49-F238E27FC236}">
                  <a16:creationId xmlns:a16="http://schemas.microsoft.com/office/drawing/2014/main" id="{35B4F52F-05EF-484C-B0BE-7D3A1E1DF3BB}"/>
                </a:ext>
              </a:extLst>
            </p:cNvPr>
            <p:cNvSpPr/>
            <p:nvPr/>
          </p:nvSpPr>
          <p:spPr>
            <a:xfrm>
              <a:off x="609599" y="1505881"/>
              <a:ext cx="3012595"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Existing System Approach</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5CEF419F-3F83-4CF8-BC73-BD103EA5CD53}"/>
                </a:ext>
              </a:extLst>
            </p:cNvPr>
            <p:cNvCxnSpPr/>
            <p:nvPr/>
          </p:nvCxnSpPr>
          <p:spPr>
            <a:xfrm>
              <a:off x="609599" y="1616243"/>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99CADC56-4E84-4F2B-AAC4-5CF80A0B56CA}"/>
              </a:ext>
            </a:extLst>
          </p:cNvPr>
          <p:cNvGrpSpPr/>
          <p:nvPr/>
        </p:nvGrpSpPr>
        <p:grpSpPr>
          <a:xfrm>
            <a:off x="477360" y="1373392"/>
            <a:ext cx="3700501" cy="672288"/>
            <a:chOff x="609599" y="1505881"/>
            <a:chExt cx="3700501" cy="672288"/>
          </a:xfrm>
        </p:grpSpPr>
        <p:sp>
          <p:nvSpPr>
            <p:cNvPr id="26" name="Rectangle 25">
              <a:extLst>
                <a:ext uri="{FF2B5EF4-FFF2-40B4-BE49-F238E27FC236}">
                  <a16:creationId xmlns:a16="http://schemas.microsoft.com/office/drawing/2014/main" id="{C9A58819-692F-4ACA-BECF-2BA68908AFB1}"/>
                </a:ext>
              </a:extLst>
            </p:cNvPr>
            <p:cNvSpPr/>
            <p:nvPr/>
          </p:nvSpPr>
          <p:spPr>
            <a:xfrm>
              <a:off x="609599" y="1505881"/>
              <a:ext cx="3700501"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Sustainability Issues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8EFC44FF-0FAE-404E-B79C-FBAE72493569}"/>
                </a:ext>
              </a:extLst>
            </p:cNvPr>
            <p:cNvCxnSpPr/>
            <p:nvPr/>
          </p:nvCxnSpPr>
          <p:spPr>
            <a:xfrm>
              <a:off x="609599" y="1600477"/>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pic>
        <p:nvPicPr>
          <p:cNvPr id="28" name="Picture 2">
            <a:extLst>
              <a:ext uri="{FF2B5EF4-FFF2-40B4-BE49-F238E27FC236}">
                <a16:creationId xmlns:a16="http://schemas.microsoft.com/office/drawing/2014/main" id="{64E7A74C-13F0-4FBD-B988-FEFBAC721A53}"/>
              </a:ext>
            </a:extLst>
          </p:cNvPr>
          <p:cNvPicPr preferRelativeResize="0">
            <a:picLocks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9011760" y="2498652"/>
            <a:ext cx="2520000" cy="24426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rope, looking, sitting, brown&#10;&#10;Description automatically generated">
            <a:extLst>
              <a:ext uri="{FF2B5EF4-FFF2-40B4-BE49-F238E27FC236}">
                <a16:creationId xmlns:a16="http://schemas.microsoft.com/office/drawing/2014/main" id="{F9407922-9CCF-491A-92F6-62D85AD81C8E}"/>
              </a:ext>
            </a:extLst>
          </p:cNvPr>
          <p:cNvPicPr>
            <a:picLocks noChangeAspect="1"/>
          </p:cNvPicPr>
          <p:nvPr/>
        </p:nvPicPr>
        <p:blipFill rotWithShape="1">
          <a:blip r:embed="rId5">
            <a:extLst>
              <a:ext uri="{28A0092B-C50C-407E-A947-70E740481C1C}">
                <a14:useLocalDpi xmlns:a14="http://schemas.microsoft.com/office/drawing/2010/main" val="0"/>
              </a:ext>
            </a:extLst>
          </a:blip>
          <a:srcRect l="11825" t="-1143" r="21635" b="1143"/>
          <a:stretch/>
        </p:blipFill>
        <p:spPr>
          <a:xfrm>
            <a:off x="814008" y="2387891"/>
            <a:ext cx="2520000" cy="2520000"/>
          </a:xfrm>
          <a:prstGeom prst="rect">
            <a:avLst/>
          </a:prstGeom>
        </p:spPr>
      </p:pic>
    </p:spTree>
    <p:extLst>
      <p:ext uri="{BB962C8B-B14F-4D97-AF65-F5344CB8AC3E}">
        <p14:creationId xmlns:p14="http://schemas.microsoft.com/office/powerpoint/2010/main" val="2208409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C2DC1A7-47C6-47E2-A7F3-46BF35A65A01}"/>
              </a:ext>
            </a:extLst>
          </p:cNvPr>
          <p:cNvCxnSpPr>
            <a:cxnSpLocks/>
          </p:cNvCxnSpPr>
          <p:nvPr/>
        </p:nvCxnSpPr>
        <p:spPr>
          <a:xfrm flipH="1">
            <a:off x="3064042" y="3681307"/>
            <a:ext cx="1430956" cy="0"/>
          </a:xfrm>
          <a:prstGeom prst="line">
            <a:avLst/>
          </a:prstGeom>
          <a:ln w="76200">
            <a:solidFill>
              <a:srgbClr val="D6043B"/>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73EBD54-8E32-428E-8778-060E39C1CAA0}"/>
              </a:ext>
            </a:extLst>
          </p:cNvPr>
          <p:cNvSpPr/>
          <p:nvPr/>
        </p:nvSpPr>
        <p:spPr>
          <a:xfrm>
            <a:off x="4652863" y="428956"/>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Challenges</a:t>
            </a:r>
          </a:p>
        </p:txBody>
      </p:sp>
      <p:sp>
        <p:nvSpPr>
          <p:cNvPr id="8" name="Rectangle 7">
            <a:extLst>
              <a:ext uri="{FF2B5EF4-FFF2-40B4-BE49-F238E27FC236}">
                <a16:creationId xmlns:a16="http://schemas.microsoft.com/office/drawing/2014/main" id="{0EDA2600-8AB8-46AE-BC53-1C57A62B47BA}"/>
              </a:ext>
            </a:extLst>
          </p:cNvPr>
          <p:cNvSpPr/>
          <p:nvPr/>
        </p:nvSpPr>
        <p:spPr>
          <a:xfrm>
            <a:off x="4652863" y="125633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Transport</a:t>
            </a:r>
          </a:p>
        </p:txBody>
      </p:sp>
      <p:sp>
        <p:nvSpPr>
          <p:cNvPr id="23" name="Content Placeholder 2">
            <a:extLst>
              <a:ext uri="{FF2B5EF4-FFF2-40B4-BE49-F238E27FC236}">
                <a16:creationId xmlns:a16="http://schemas.microsoft.com/office/drawing/2014/main" id="{D267A079-9AA3-4E15-8788-43BBA7DDFDC3}"/>
              </a:ext>
            </a:extLst>
          </p:cNvPr>
          <p:cNvSpPr txBox="1">
            <a:spLocks/>
          </p:cNvSpPr>
          <p:nvPr/>
        </p:nvSpPr>
        <p:spPr>
          <a:xfrm>
            <a:off x="8014141" y="572390"/>
            <a:ext cx="4086239" cy="5584292"/>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bg1"/>
                </a:solidFill>
                <a:latin typeface="Arial" panose="020B0604020202020204" pitchFamily="34" charset="0"/>
                <a:cs typeface="Arial" panose="020B0604020202020204" pitchFamily="34" charset="0"/>
              </a:rPr>
              <a:t>Spatial planning that:</a:t>
            </a:r>
          </a:p>
          <a:p>
            <a:r>
              <a:rPr lang="en-GB" sz="2400" dirty="0">
                <a:solidFill>
                  <a:schemeClr val="bg1"/>
                </a:solidFill>
                <a:latin typeface="Arial" panose="020B0604020202020204" pitchFamily="34" charset="0"/>
                <a:cs typeface="Arial" panose="020B0604020202020204" pitchFamily="34" charset="0"/>
              </a:rPr>
              <a:t>prioritises reliable and affordable public transport</a:t>
            </a:r>
          </a:p>
          <a:p>
            <a:r>
              <a:rPr lang="en-GB" sz="2400" dirty="0">
                <a:solidFill>
                  <a:schemeClr val="bg1"/>
                </a:solidFill>
                <a:latin typeface="Arial" panose="020B0604020202020204" pitchFamily="34" charset="0"/>
                <a:cs typeface="Arial" panose="020B0604020202020204" pitchFamily="34" charset="0"/>
              </a:rPr>
              <a:t>incentivises support to increase walking and cycling </a:t>
            </a:r>
          </a:p>
          <a:p>
            <a:pPr marL="0" indent="0">
              <a:buNone/>
            </a:pPr>
            <a:r>
              <a:rPr lang="en-GB" sz="2400" dirty="0">
                <a:solidFill>
                  <a:schemeClr val="bg1"/>
                </a:solidFill>
                <a:latin typeface="Arial" panose="020B0604020202020204" pitchFamily="34" charset="0"/>
                <a:cs typeface="Arial" panose="020B0604020202020204" pitchFamily="34" charset="0"/>
              </a:rPr>
              <a:t>will result in greater inclusion, protect the environment, support the economy and improve health and wellbeing. </a:t>
            </a:r>
            <a:endParaRPr lang="en-GB" sz="2000" dirty="0">
              <a:solidFill>
                <a:schemeClr val="bg1"/>
              </a:solidFill>
              <a:latin typeface="Arial" panose="020B0604020202020204" pitchFamily="34" charset="0"/>
              <a:cs typeface="Arial" panose="020B0604020202020204" pitchFamily="34" charset="0"/>
            </a:endParaRPr>
          </a:p>
        </p:txBody>
      </p:sp>
      <p:sp>
        <p:nvSpPr>
          <p:cNvPr id="3" name="Speech Bubble: Rectangle 2">
            <a:extLst>
              <a:ext uri="{FF2B5EF4-FFF2-40B4-BE49-F238E27FC236}">
                <a16:creationId xmlns:a16="http://schemas.microsoft.com/office/drawing/2014/main" id="{3628C518-FB18-42BA-BBB2-47CA0DBA29CB}"/>
              </a:ext>
            </a:extLst>
          </p:cNvPr>
          <p:cNvSpPr/>
          <p:nvPr/>
        </p:nvSpPr>
        <p:spPr>
          <a:xfrm>
            <a:off x="4652862" y="1932681"/>
            <a:ext cx="3171623" cy="4223989"/>
          </a:xfrm>
          <a:prstGeom prst="wedgeRectCallout">
            <a:avLst>
              <a:gd name="adj1" fmla="val -64991"/>
              <a:gd name="adj2" fmla="val -5505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i="1" dirty="0">
                <a:latin typeface="Arial" panose="020B0604020202020204" pitchFamily="34" charset="0"/>
                <a:cs typeface="Arial" panose="020B0604020202020204" pitchFamily="34" charset="0"/>
              </a:rPr>
              <a:t>“Transport is irregular and unreliable; it makes it difficult for the services to reach people – can’t get them in.” </a:t>
            </a:r>
          </a:p>
          <a:p>
            <a:r>
              <a:rPr lang="en-GB" sz="2400" dirty="0">
                <a:latin typeface="Arial" panose="020B0604020202020204" pitchFamily="34" charset="0"/>
                <a:cs typeface="Arial" panose="020B0604020202020204" pitchFamily="34" charset="0"/>
              </a:rPr>
              <a:t>(VCSE respondent)</a:t>
            </a:r>
          </a:p>
        </p:txBody>
      </p:sp>
      <p:grpSp>
        <p:nvGrpSpPr>
          <p:cNvPr id="29" name="Group 28">
            <a:extLst>
              <a:ext uri="{FF2B5EF4-FFF2-40B4-BE49-F238E27FC236}">
                <a16:creationId xmlns:a16="http://schemas.microsoft.com/office/drawing/2014/main" id="{68D0CDBD-DFD3-4BB2-BA49-8CFB144037B1}"/>
              </a:ext>
            </a:extLst>
          </p:cNvPr>
          <p:cNvGrpSpPr/>
          <p:nvPr/>
        </p:nvGrpSpPr>
        <p:grpSpPr>
          <a:xfrm>
            <a:off x="477360" y="1373391"/>
            <a:ext cx="3700501" cy="672288"/>
            <a:chOff x="609599" y="1505880"/>
            <a:chExt cx="3700501" cy="672288"/>
          </a:xfrm>
        </p:grpSpPr>
        <p:sp>
          <p:nvSpPr>
            <p:cNvPr id="30" name="Rectangle 29">
              <a:extLst>
                <a:ext uri="{FF2B5EF4-FFF2-40B4-BE49-F238E27FC236}">
                  <a16:creationId xmlns:a16="http://schemas.microsoft.com/office/drawing/2014/main" id="{CB6D3EFF-118B-4CE4-9AB1-1DBD6D2EC7E8}"/>
                </a:ext>
              </a:extLst>
            </p:cNvPr>
            <p:cNvSpPr/>
            <p:nvPr/>
          </p:nvSpPr>
          <p:spPr>
            <a:xfrm>
              <a:off x="609599" y="1505880"/>
              <a:ext cx="3700501"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Sustainability Issues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A87F7597-F35F-4D17-993F-B74621DB1C2A}"/>
                </a:ext>
              </a:extLst>
            </p:cNvPr>
            <p:cNvCxnSpPr/>
            <p:nvPr/>
          </p:nvCxnSpPr>
          <p:spPr>
            <a:xfrm>
              <a:off x="609599" y="1600477"/>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pic>
        <p:nvPicPr>
          <p:cNvPr id="11" name="Picture 10" descr="A picture containing rope, looking, sitting, brown&#10;&#10;Description automatically generated">
            <a:extLst>
              <a:ext uri="{FF2B5EF4-FFF2-40B4-BE49-F238E27FC236}">
                <a16:creationId xmlns:a16="http://schemas.microsoft.com/office/drawing/2014/main" id="{60246BDE-7C34-4AD3-B1D3-C232FCBF317E}"/>
              </a:ext>
            </a:extLst>
          </p:cNvPr>
          <p:cNvPicPr>
            <a:picLocks noChangeAspect="1"/>
          </p:cNvPicPr>
          <p:nvPr/>
        </p:nvPicPr>
        <p:blipFill rotWithShape="1">
          <a:blip r:embed="rId3">
            <a:extLst>
              <a:ext uri="{28A0092B-C50C-407E-A947-70E740481C1C}">
                <a14:useLocalDpi xmlns:a14="http://schemas.microsoft.com/office/drawing/2010/main" val="0"/>
              </a:ext>
            </a:extLst>
          </a:blip>
          <a:srcRect l="11825" t="-1143" r="21635" b="1143"/>
          <a:stretch/>
        </p:blipFill>
        <p:spPr>
          <a:xfrm>
            <a:off x="793930" y="2483911"/>
            <a:ext cx="2520000" cy="2520000"/>
          </a:xfrm>
          <a:prstGeom prst="rect">
            <a:avLst/>
          </a:prstGeom>
        </p:spPr>
      </p:pic>
    </p:spTree>
    <p:extLst>
      <p:ext uri="{BB962C8B-B14F-4D97-AF65-F5344CB8AC3E}">
        <p14:creationId xmlns:p14="http://schemas.microsoft.com/office/powerpoint/2010/main" val="474075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23"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C2DC1A7-47C6-47E2-A7F3-46BF35A65A01}"/>
              </a:ext>
            </a:extLst>
          </p:cNvPr>
          <p:cNvCxnSpPr>
            <a:cxnSpLocks/>
          </p:cNvCxnSpPr>
          <p:nvPr/>
        </p:nvCxnSpPr>
        <p:spPr>
          <a:xfrm flipH="1">
            <a:off x="3064042" y="3681307"/>
            <a:ext cx="1430956" cy="0"/>
          </a:xfrm>
          <a:prstGeom prst="line">
            <a:avLst/>
          </a:prstGeom>
          <a:ln w="76200">
            <a:solidFill>
              <a:srgbClr val="D6043B"/>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99CADC56-4E84-4F2B-AAC4-5CF80A0B56CA}"/>
              </a:ext>
            </a:extLst>
          </p:cNvPr>
          <p:cNvGrpSpPr/>
          <p:nvPr/>
        </p:nvGrpSpPr>
        <p:grpSpPr>
          <a:xfrm>
            <a:off x="477360" y="1373391"/>
            <a:ext cx="3700501" cy="672288"/>
            <a:chOff x="609599" y="1505880"/>
            <a:chExt cx="3700501" cy="672288"/>
          </a:xfrm>
        </p:grpSpPr>
        <p:sp>
          <p:nvSpPr>
            <p:cNvPr id="26" name="Rectangle 25">
              <a:extLst>
                <a:ext uri="{FF2B5EF4-FFF2-40B4-BE49-F238E27FC236}">
                  <a16:creationId xmlns:a16="http://schemas.microsoft.com/office/drawing/2014/main" id="{C9A58819-692F-4ACA-BECF-2BA68908AFB1}"/>
                </a:ext>
              </a:extLst>
            </p:cNvPr>
            <p:cNvSpPr/>
            <p:nvPr/>
          </p:nvSpPr>
          <p:spPr>
            <a:xfrm>
              <a:off x="609599" y="1505880"/>
              <a:ext cx="3700501"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Sustainability Issues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8EFC44FF-0FAE-404E-B79C-FBAE72493569}"/>
                </a:ext>
              </a:extLst>
            </p:cNvPr>
            <p:cNvCxnSpPr/>
            <p:nvPr/>
          </p:nvCxnSpPr>
          <p:spPr>
            <a:xfrm>
              <a:off x="609599" y="1600477"/>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2" name="Rectangle 1">
            <a:extLst>
              <a:ext uri="{FF2B5EF4-FFF2-40B4-BE49-F238E27FC236}">
                <a16:creationId xmlns:a16="http://schemas.microsoft.com/office/drawing/2014/main" id="{273EBD54-8E32-428E-8778-060E39C1CAA0}"/>
              </a:ext>
            </a:extLst>
          </p:cNvPr>
          <p:cNvSpPr/>
          <p:nvPr/>
        </p:nvSpPr>
        <p:spPr>
          <a:xfrm>
            <a:off x="4652863" y="428956"/>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Challenges</a:t>
            </a:r>
          </a:p>
        </p:txBody>
      </p:sp>
      <p:sp>
        <p:nvSpPr>
          <p:cNvPr id="8" name="Rectangle 7">
            <a:extLst>
              <a:ext uri="{FF2B5EF4-FFF2-40B4-BE49-F238E27FC236}">
                <a16:creationId xmlns:a16="http://schemas.microsoft.com/office/drawing/2014/main" id="{0EDA2600-8AB8-46AE-BC53-1C57A62B47BA}"/>
              </a:ext>
            </a:extLst>
          </p:cNvPr>
          <p:cNvSpPr/>
          <p:nvPr/>
        </p:nvSpPr>
        <p:spPr>
          <a:xfrm>
            <a:off x="4652863" y="125633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Transport</a:t>
            </a:r>
          </a:p>
        </p:txBody>
      </p:sp>
      <p:sp>
        <p:nvSpPr>
          <p:cNvPr id="11" name="Rectangle 10">
            <a:extLst>
              <a:ext uri="{FF2B5EF4-FFF2-40B4-BE49-F238E27FC236}">
                <a16:creationId xmlns:a16="http://schemas.microsoft.com/office/drawing/2014/main" id="{8B8FA4B8-B01E-482E-B5D7-24E7F0E67452}"/>
              </a:ext>
            </a:extLst>
          </p:cNvPr>
          <p:cNvSpPr/>
          <p:nvPr/>
        </p:nvSpPr>
        <p:spPr>
          <a:xfrm>
            <a:off x="4652863" y="1883282"/>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Service access</a:t>
            </a:r>
          </a:p>
        </p:txBody>
      </p:sp>
      <p:sp>
        <p:nvSpPr>
          <p:cNvPr id="16" name="Content Placeholder 2">
            <a:extLst>
              <a:ext uri="{FF2B5EF4-FFF2-40B4-BE49-F238E27FC236}">
                <a16:creationId xmlns:a16="http://schemas.microsoft.com/office/drawing/2014/main" id="{C9628605-02BF-4FE8-BA7A-65A4FE636195}"/>
              </a:ext>
            </a:extLst>
          </p:cNvPr>
          <p:cNvSpPr txBox="1">
            <a:spLocks/>
          </p:cNvSpPr>
          <p:nvPr/>
        </p:nvSpPr>
        <p:spPr>
          <a:xfrm>
            <a:off x="7854869" y="428956"/>
            <a:ext cx="4136503" cy="6284359"/>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solidFill>
                  <a:schemeClr val="bg1"/>
                </a:solidFill>
                <a:latin typeface="Arial" panose="020B0604020202020204" pitchFamily="34" charset="0"/>
                <a:cs typeface="Arial" panose="020B0604020202020204" pitchFamily="34" charset="0"/>
              </a:rPr>
              <a:t>Austerity has three impacts:</a:t>
            </a:r>
          </a:p>
          <a:p>
            <a:r>
              <a:rPr lang="en-GB" sz="2500" dirty="0">
                <a:solidFill>
                  <a:schemeClr val="bg1"/>
                </a:solidFill>
                <a:latin typeface="Arial" panose="020B0604020202020204" pitchFamily="34" charset="0"/>
                <a:cs typeface="Arial" panose="020B0604020202020204" pitchFamily="34" charset="0"/>
              </a:rPr>
              <a:t>Uplift in access criteria </a:t>
            </a:r>
          </a:p>
          <a:p>
            <a:pPr lvl="0"/>
            <a:r>
              <a:rPr lang="en-GB" sz="2500" dirty="0">
                <a:solidFill>
                  <a:schemeClr val="bg1"/>
                </a:solidFill>
                <a:latin typeface="Arial" panose="020B0604020202020204" pitchFamily="34" charset="0"/>
                <a:cs typeface="Arial" panose="020B0604020202020204" pitchFamily="34" charset="0"/>
              </a:rPr>
              <a:t>Increase in the experience of marginalisation resulting from exclusion from or limited access to services.</a:t>
            </a:r>
          </a:p>
          <a:p>
            <a:pPr lvl="0"/>
            <a:r>
              <a:rPr lang="en-GB" sz="2500" dirty="0">
                <a:solidFill>
                  <a:schemeClr val="bg1"/>
                </a:solidFill>
                <a:latin typeface="Arial" panose="020B0604020202020204" pitchFamily="34" charset="0"/>
                <a:cs typeface="Arial" panose="020B0604020202020204" pitchFamily="34" charset="0"/>
              </a:rPr>
              <a:t>Rise in the complexity and needs of service users accessing VCSE respondent services (not included  in historical commissioning arrangements.</a:t>
            </a:r>
            <a:endParaRPr lang="en-GB" sz="2500" b="1" dirty="0">
              <a:solidFill>
                <a:schemeClr val="bg1"/>
              </a:solidFill>
              <a:latin typeface="Arial" panose="020B0604020202020204" pitchFamily="34" charset="0"/>
              <a:cs typeface="Arial" panose="020B0604020202020204" pitchFamily="34" charset="0"/>
            </a:endParaRPr>
          </a:p>
        </p:txBody>
      </p:sp>
      <p:sp>
        <p:nvSpPr>
          <p:cNvPr id="13" name="Speech Bubble: Rectangle 12">
            <a:extLst>
              <a:ext uri="{FF2B5EF4-FFF2-40B4-BE49-F238E27FC236}">
                <a16:creationId xmlns:a16="http://schemas.microsoft.com/office/drawing/2014/main" id="{589D5BE7-E532-4743-BD29-4B7792DBA23C}"/>
              </a:ext>
            </a:extLst>
          </p:cNvPr>
          <p:cNvSpPr/>
          <p:nvPr/>
        </p:nvSpPr>
        <p:spPr>
          <a:xfrm>
            <a:off x="4589121" y="2724226"/>
            <a:ext cx="3171623" cy="3437248"/>
          </a:xfrm>
          <a:prstGeom prst="wedgeRectCallout">
            <a:avLst>
              <a:gd name="adj1" fmla="val -64991"/>
              <a:gd name="adj2" fmla="val -5505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i="1" dirty="0">
                <a:latin typeface="Arial" panose="020B0604020202020204" pitchFamily="34" charset="0"/>
                <a:cs typeface="Arial" panose="020B0604020202020204" pitchFamily="34" charset="0"/>
              </a:rPr>
              <a:t>“You can be left feeling cut off, people are only being seen by the mental health service if they are in crisis, just because you’re not in crisis doesn’t mean you don’t need help.” (Service user respondent)</a:t>
            </a:r>
            <a:endParaRPr lang="en-GB" sz="2000" dirty="0">
              <a:solidFill>
                <a:schemeClr val="bg1"/>
              </a:solidFill>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12" name="Picture 11" descr="A picture containing rope, looking, sitting, brown&#10;&#10;Description automatically generated">
            <a:extLst>
              <a:ext uri="{FF2B5EF4-FFF2-40B4-BE49-F238E27FC236}">
                <a16:creationId xmlns:a16="http://schemas.microsoft.com/office/drawing/2014/main" id="{3AC7E627-7C2F-4335-99B3-0CC83748F7F0}"/>
              </a:ext>
            </a:extLst>
          </p:cNvPr>
          <p:cNvPicPr>
            <a:picLocks noChangeAspect="1"/>
          </p:cNvPicPr>
          <p:nvPr/>
        </p:nvPicPr>
        <p:blipFill rotWithShape="1">
          <a:blip r:embed="rId3">
            <a:extLst>
              <a:ext uri="{28A0092B-C50C-407E-A947-70E740481C1C}">
                <a14:useLocalDpi xmlns:a14="http://schemas.microsoft.com/office/drawing/2010/main" val="0"/>
              </a:ext>
            </a:extLst>
          </a:blip>
          <a:srcRect l="11825" t="-1143" r="21635" b="1143"/>
          <a:stretch/>
        </p:blipFill>
        <p:spPr>
          <a:xfrm>
            <a:off x="793930" y="2483911"/>
            <a:ext cx="2520000" cy="2520000"/>
          </a:xfrm>
          <a:prstGeom prst="rect">
            <a:avLst/>
          </a:prstGeom>
        </p:spPr>
      </p:pic>
    </p:spTree>
    <p:extLst>
      <p:ext uri="{BB962C8B-B14F-4D97-AF65-F5344CB8AC3E}">
        <p14:creationId xmlns:p14="http://schemas.microsoft.com/office/powerpoint/2010/main" val="1865743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C2DC1A7-47C6-47E2-A7F3-46BF35A65A01}"/>
              </a:ext>
            </a:extLst>
          </p:cNvPr>
          <p:cNvCxnSpPr>
            <a:cxnSpLocks/>
          </p:cNvCxnSpPr>
          <p:nvPr/>
        </p:nvCxnSpPr>
        <p:spPr>
          <a:xfrm flipH="1">
            <a:off x="3064042" y="3681307"/>
            <a:ext cx="1430956" cy="0"/>
          </a:xfrm>
          <a:prstGeom prst="line">
            <a:avLst/>
          </a:prstGeom>
          <a:ln w="76200">
            <a:solidFill>
              <a:srgbClr val="D6043B"/>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99CADC56-4E84-4F2B-AAC4-5CF80A0B56CA}"/>
              </a:ext>
            </a:extLst>
          </p:cNvPr>
          <p:cNvGrpSpPr/>
          <p:nvPr/>
        </p:nvGrpSpPr>
        <p:grpSpPr>
          <a:xfrm>
            <a:off x="477360" y="1373391"/>
            <a:ext cx="3700501" cy="672288"/>
            <a:chOff x="609599" y="1505880"/>
            <a:chExt cx="3700501" cy="672288"/>
          </a:xfrm>
        </p:grpSpPr>
        <p:sp>
          <p:nvSpPr>
            <p:cNvPr id="26" name="Rectangle 25">
              <a:extLst>
                <a:ext uri="{FF2B5EF4-FFF2-40B4-BE49-F238E27FC236}">
                  <a16:creationId xmlns:a16="http://schemas.microsoft.com/office/drawing/2014/main" id="{C9A58819-692F-4ACA-BECF-2BA68908AFB1}"/>
                </a:ext>
              </a:extLst>
            </p:cNvPr>
            <p:cNvSpPr/>
            <p:nvPr/>
          </p:nvSpPr>
          <p:spPr>
            <a:xfrm>
              <a:off x="609599" y="1505880"/>
              <a:ext cx="3700501"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Sustainability Issues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8EFC44FF-0FAE-404E-B79C-FBAE72493569}"/>
                </a:ext>
              </a:extLst>
            </p:cNvPr>
            <p:cNvCxnSpPr/>
            <p:nvPr/>
          </p:nvCxnSpPr>
          <p:spPr>
            <a:xfrm>
              <a:off x="609599" y="1600477"/>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2" name="Rectangle 1">
            <a:extLst>
              <a:ext uri="{FF2B5EF4-FFF2-40B4-BE49-F238E27FC236}">
                <a16:creationId xmlns:a16="http://schemas.microsoft.com/office/drawing/2014/main" id="{273EBD54-8E32-428E-8778-060E39C1CAA0}"/>
              </a:ext>
            </a:extLst>
          </p:cNvPr>
          <p:cNvSpPr/>
          <p:nvPr/>
        </p:nvSpPr>
        <p:spPr>
          <a:xfrm>
            <a:off x="4652863" y="428956"/>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Challenges</a:t>
            </a:r>
          </a:p>
        </p:txBody>
      </p:sp>
      <p:sp>
        <p:nvSpPr>
          <p:cNvPr id="8" name="Rectangle 7">
            <a:extLst>
              <a:ext uri="{FF2B5EF4-FFF2-40B4-BE49-F238E27FC236}">
                <a16:creationId xmlns:a16="http://schemas.microsoft.com/office/drawing/2014/main" id="{0EDA2600-8AB8-46AE-BC53-1C57A62B47BA}"/>
              </a:ext>
            </a:extLst>
          </p:cNvPr>
          <p:cNvSpPr/>
          <p:nvPr/>
        </p:nvSpPr>
        <p:spPr>
          <a:xfrm>
            <a:off x="4652863" y="125633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Transport</a:t>
            </a:r>
          </a:p>
        </p:txBody>
      </p:sp>
      <p:sp>
        <p:nvSpPr>
          <p:cNvPr id="11" name="Rectangle 10">
            <a:extLst>
              <a:ext uri="{FF2B5EF4-FFF2-40B4-BE49-F238E27FC236}">
                <a16:creationId xmlns:a16="http://schemas.microsoft.com/office/drawing/2014/main" id="{8B8FA4B8-B01E-482E-B5D7-24E7F0E67452}"/>
              </a:ext>
            </a:extLst>
          </p:cNvPr>
          <p:cNvSpPr/>
          <p:nvPr/>
        </p:nvSpPr>
        <p:spPr>
          <a:xfrm>
            <a:off x="4652863" y="1883282"/>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Service access</a:t>
            </a:r>
          </a:p>
        </p:txBody>
      </p:sp>
      <p:sp>
        <p:nvSpPr>
          <p:cNvPr id="12" name="Rectangle 11">
            <a:extLst>
              <a:ext uri="{FF2B5EF4-FFF2-40B4-BE49-F238E27FC236}">
                <a16:creationId xmlns:a16="http://schemas.microsoft.com/office/drawing/2014/main" id="{B50675FC-3893-4DE6-A731-2643D68F7D61}"/>
              </a:ext>
            </a:extLst>
          </p:cNvPr>
          <p:cNvSpPr/>
          <p:nvPr/>
        </p:nvSpPr>
        <p:spPr>
          <a:xfrm>
            <a:off x="4652863" y="251022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Differential impact</a:t>
            </a:r>
          </a:p>
        </p:txBody>
      </p:sp>
      <p:sp>
        <p:nvSpPr>
          <p:cNvPr id="17" name="Content Placeholder 2">
            <a:extLst>
              <a:ext uri="{FF2B5EF4-FFF2-40B4-BE49-F238E27FC236}">
                <a16:creationId xmlns:a16="http://schemas.microsoft.com/office/drawing/2014/main" id="{CA7F64DA-B61B-479D-B90D-DF433ECCB934}"/>
              </a:ext>
            </a:extLst>
          </p:cNvPr>
          <p:cNvSpPr txBox="1">
            <a:spLocks/>
          </p:cNvSpPr>
          <p:nvPr/>
        </p:nvSpPr>
        <p:spPr>
          <a:xfrm>
            <a:off x="7854868" y="428956"/>
            <a:ext cx="4263825" cy="6145464"/>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bg1"/>
                </a:solidFill>
                <a:latin typeface="Arial" panose="020B0604020202020204" pitchFamily="34" charset="0"/>
                <a:cs typeface="Arial" panose="020B0604020202020204" pitchFamily="34" charset="0"/>
              </a:rPr>
              <a:t>Covid-19 and the differential impacts by gender and ethnicity</a:t>
            </a:r>
          </a:p>
          <a:p>
            <a:r>
              <a:rPr lang="en-GB" sz="2400" dirty="0">
                <a:solidFill>
                  <a:schemeClr val="bg1"/>
                </a:solidFill>
                <a:latin typeface="Arial" panose="020B0604020202020204" pitchFamily="34" charset="0"/>
                <a:cs typeface="Arial" panose="020B0604020202020204" pitchFamily="34" charset="0"/>
              </a:rPr>
              <a:t>Some BAME groups have around twice the risk of death when compared to people of White British ethnicity.</a:t>
            </a:r>
          </a:p>
          <a:p>
            <a:r>
              <a:rPr lang="en-GB" sz="2400" dirty="0">
                <a:solidFill>
                  <a:schemeClr val="bg1"/>
                </a:solidFill>
                <a:latin typeface="Arial" panose="020B0604020202020204" pitchFamily="34" charset="0"/>
                <a:cs typeface="Arial" panose="020B0604020202020204" pitchFamily="34" charset="0"/>
              </a:rPr>
              <a:t>All-cause mortality was almost 4 times higher than expected among Black males for this period, almost 3 times higher in Asian males and almost 2 times higher in White males.</a:t>
            </a:r>
            <a:endParaRPr lang="en-GB" sz="2400" b="1" dirty="0">
              <a:solidFill>
                <a:schemeClr val="bg1"/>
              </a:solidFill>
              <a:latin typeface="Arial" panose="020B0604020202020204" pitchFamily="34" charset="0"/>
              <a:cs typeface="Arial" panose="020B0604020202020204" pitchFamily="34" charset="0"/>
            </a:endParaRPr>
          </a:p>
        </p:txBody>
      </p:sp>
      <p:sp>
        <p:nvSpPr>
          <p:cNvPr id="28" name="Speech Bubble: Rectangle 27">
            <a:extLst>
              <a:ext uri="{FF2B5EF4-FFF2-40B4-BE49-F238E27FC236}">
                <a16:creationId xmlns:a16="http://schemas.microsoft.com/office/drawing/2014/main" id="{3899CD51-82B7-4CAC-AD7C-3EF1482473D4}"/>
              </a:ext>
            </a:extLst>
          </p:cNvPr>
          <p:cNvSpPr/>
          <p:nvPr/>
        </p:nvSpPr>
        <p:spPr>
          <a:xfrm>
            <a:off x="4604313" y="3222682"/>
            <a:ext cx="3171623" cy="3437248"/>
          </a:xfrm>
          <a:prstGeom prst="wedgeRectCallout">
            <a:avLst>
              <a:gd name="adj1" fmla="val -64991"/>
              <a:gd name="adj2" fmla="val -55056"/>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i="1" dirty="0">
                <a:solidFill>
                  <a:prstClr val="white"/>
                </a:solidFill>
                <a:latin typeface="Arial" panose="020B0604020202020204" pitchFamily="34" charset="0"/>
                <a:cs typeface="Arial" panose="020B0604020202020204" pitchFamily="34" charset="0"/>
              </a:rPr>
              <a:t>How people experience place is very localised, it operates at the level of the street and neighbourhood</a:t>
            </a:r>
          </a:p>
          <a:p>
            <a:endParaRPr lang="en-GB" sz="2000" dirty="0">
              <a:latin typeface="Arial" panose="020B0604020202020204" pitchFamily="34" charset="0"/>
              <a:cs typeface="Arial" panose="020B0604020202020204" pitchFamily="34" charset="0"/>
            </a:endParaRPr>
          </a:p>
        </p:txBody>
      </p:sp>
      <p:pic>
        <p:nvPicPr>
          <p:cNvPr id="13" name="Picture 12" descr="A picture containing rope, looking, sitting, brown&#10;&#10;Description automatically generated">
            <a:extLst>
              <a:ext uri="{FF2B5EF4-FFF2-40B4-BE49-F238E27FC236}">
                <a16:creationId xmlns:a16="http://schemas.microsoft.com/office/drawing/2014/main" id="{5402C4A0-CA6F-4EA3-A30E-85852019EEF1}"/>
              </a:ext>
            </a:extLst>
          </p:cNvPr>
          <p:cNvPicPr>
            <a:picLocks noChangeAspect="1"/>
          </p:cNvPicPr>
          <p:nvPr/>
        </p:nvPicPr>
        <p:blipFill rotWithShape="1">
          <a:blip r:embed="rId3">
            <a:extLst>
              <a:ext uri="{28A0092B-C50C-407E-A947-70E740481C1C}">
                <a14:useLocalDpi xmlns:a14="http://schemas.microsoft.com/office/drawing/2010/main" val="0"/>
              </a:ext>
            </a:extLst>
          </a:blip>
          <a:srcRect l="11825" t="-1143" r="21635" b="1143"/>
          <a:stretch/>
        </p:blipFill>
        <p:spPr>
          <a:xfrm>
            <a:off x="793930" y="2483911"/>
            <a:ext cx="2520000" cy="2520000"/>
          </a:xfrm>
          <a:prstGeom prst="rect">
            <a:avLst/>
          </a:prstGeom>
        </p:spPr>
      </p:pic>
    </p:spTree>
    <p:extLst>
      <p:ext uri="{BB962C8B-B14F-4D97-AF65-F5344CB8AC3E}">
        <p14:creationId xmlns:p14="http://schemas.microsoft.com/office/powerpoint/2010/main" val="2352266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C2DC1A7-47C6-47E2-A7F3-46BF35A65A01}"/>
              </a:ext>
            </a:extLst>
          </p:cNvPr>
          <p:cNvCxnSpPr>
            <a:cxnSpLocks/>
          </p:cNvCxnSpPr>
          <p:nvPr/>
        </p:nvCxnSpPr>
        <p:spPr>
          <a:xfrm flipH="1">
            <a:off x="3064042" y="3681307"/>
            <a:ext cx="1430956" cy="0"/>
          </a:xfrm>
          <a:prstGeom prst="line">
            <a:avLst/>
          </a:prstGeom>
          <a:ln w="76200">
            <a:solidFill>
              <a:srgbClr val="D6043B"/>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99CADC56-4E84-4F2B-AAC4-5CF80A0B56CA}"/>
              </a:ext>
            </a:extLst>
          </p:cNvPr>
          <p:cNvGrpSpPr/>
          <p:nvPr/>
        </p:nvGrpSpPr>
        <p:grpSpPr>
          <a:xfrm>
            <a:off x="477360" y="1373391"/>
            <a:ext cx="3700501" cy="672288"/>
            <a:chOff x="609599" y="1505880"/>
            <a:chExt cx="3700501" cy="672288"/>
          </a:xfrm>
        </p:grpSpPr>
        <p:sp>
          <p:nvSpPr>
            <p:cNvPr id="26" name="Rectangle 25">
              <a:extLst>
                <a:ext uri="{FF2B5EF4-FFF2-40B4-BE49-F238E27FC236}">
                  <a16:creationId xmlns:a16="http://schemas.microsoft.com/office/drawing/2014/main" id="{C9A58819-692F-4ACA-BECF-2BA68908AFB1}"/>
                </a:ext>
              </a:extLst>
            </p:cNvPr>
            <p:cNvSpPr/>
            <p:nvPr/>
          </p:nvSpPr>
          <p:spPr>
            <a:xfrm>
              <a:off x="609599" y="1505880"/>
              <a:ext cx="3700501" cy="6722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Sustainability Issues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8EFC44FF-0FAE-404E-B79C-FBAE72493569}"/>
                </a:ext>
              </a:extLst>
            </p:cNvPr>
            <p:cNvCxnSpPr/>
            <p:nvPr/>
          </p:nvCxnSpPr>
          <p:spPr>
            <a:xfrm>
              <a:off x="609599" y="1600477"/>
              <a:ext cx="0" cy="4680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2" name="Rectangle 1">
            <a:extLst>
              <a:ext uri="{FF2B5EF4-FFF2-40B4-BE49-F238E27FC236}">
                <a16:creationId xmlns:a16="http://schemas.microsoft.com/office/drawing/2014/main" id="{273EBD54-8E32-428E-8778-060E39C1CAA0}"/>
              </a:ext>
            </a:extLst>
          </p:cNvPr>
          <p:cNvSpPr/>
          <p:nvPr/>
        </p:nvSpPr>
        <p:spPr>
          <a:xfrm>
            <a:off x="4652863" y="428956"/>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Challenges</a:t>
            </a:r>
          </a:p>
        </p:txBody>
      </p:sp>
      <p:sp>
        <p:nvSpPr>
          <p:cNvPr id="8" name="Rectangle 7">
            <a:extLst>
              <a:ext uri="{FF2B5EF4-FFF2-40B4-BE49-F238E27FC236}">
                <a16:creationId xmlns:a16="http://schemas.microsoft.com/office/drawing/2014/main" id="{0EDA2600-8AB8-46AE-BC53-1C57A62B47BA}"/>
              </a:ext>
            </a:extLst>
          </p:cNvPr>
          <p:cNvSpPr/>
          <p:nvPr/>
        </p:nvSpPr>
        <p:spPr>
          <a:xfrm>
            <a:off x="4652863" y="125633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Transport</a:t>
            </a:r>
          </a:p>
        </p:txBody>
      </p:sp>
      <p:sp>
        <p:nvSpPr>
          <p:cNvPr id="11" name="Rectangle 10">
            <a:extLst>
              <a:ext uri="{FF2B5EF4-FFF2-40B4-BE49-F238E27FC236}">
                <a16:creationId xmlns:a16="http://schemas.microsoft.com/office/drawing/2014/main" id="{8B8FA4B8-B01E-482E-B5D7-24E7F0E67452}"/>
              </a:ext>
            </a:extLst>
          </p:cNvPr>
          <p:cNvSpPr/>
          <p:nvPr/>
        </p:nvSpPr>
        <p:spPr>
          <a:xfrm>
            <a:off x="4652863" y="1883282"/>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Service access</a:t>
            </a:r>
          </a:p>
        </p:txBody>
      </p:sp>
      <p:sp>
        <p:nvSpPr>
          <p:cNvPr id="12" name="Rectangle 11">
            <a:extLst>
              <a:ext uri="{FF2B5EF4-FFF2-40B4-BE49-F238E27FC236}">
                <a16:creationId xmlns:a16="http://schemas.microsoft.com/office/drawing/2014/main" id="{B50675FC-3893-4DE6-A731-2643D68F7D61}"/>
              </a:ext>
            </a:extLst>
          </p:cNvPr>
          <p:cNvSpPr/>
          <p:nvPr/>
        </p:nvSpPr>
        <p:spPr>
          <a:xfrm>
            <a:off x="4652863" y="2510227"/>
            <a:ext cx="3044141" cy="531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Differential impact</a:t>
            </a:r>
          </a:p>
        </p:txBody>
      </p:sp>
      <p:sp>
        <p:nvSpPr>
          <p:cNvPr id="16" name="Rectangle 15">
            <a:extLst>
              <a:ext uri="{FF2B5EF4-FFF2-40B4-BE49-F238E27FC236}">
                <a16:creationId xmlns:a16="http://schemas.microsoft.com/office/drawing/2014/main" id="{465D8071-07D8-42E0-9AFD-88E4B1BF9F14}"/>
              </a:ext>
            </a:extLst>
          </p:cNvPr>
          <p:cNvSpPr/>
          <p:nvPr/>
        </p:nvSpPr>
        <p:spPr>
          <a:xfrm>
            <a:off x="4652863" y="3474452"/>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Local impact</a:t>
            </a:r>
          </a:p>
        </p:txBody>
      </p:sp>
      <p:sp>
        <p:nvSpPr>
          <p:cNvPr id="30" name="MIP!">
            <a:extLst>
              <a:ext uri="{FF2B5EF4-FFF2-40B4-BE49-F238E27FC236}">
                <a16:creationId xmlns:a16="http://schemas.microsoft.com/office/drawing/2014/main" id="{9200C781-B885-4737-A2B2-B4275F8110E9}"/>
              </a:ext>
            </a:extLst>
          </p:cNvPr>
          <p:cNvSpPr/>
          <p:nvPr/>
        </p:nvSpPr>
        <p:spPr>
          <a:xfrm>
            <a:off x="4652862" y="4337594"/>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Marginalisation in place</a:t>
            </a:r>
          </a:p>
        </p:txBody>
      </p:sp>
      <p:sp>
        <p:nvSpPr>
          <p:cNvPr id="31" name="Rectangle 30">
            <a:extLst>
              <a:ext uri="{FF2B5EF4-FFF2-40B4-BE49-F238E27FC236}">
                <a16:creationId xmlns:a16="http://schemas.microsoft.com/office/drawing/2014/main" id="{DF40638D-C475-4D44-86F5-567F130D9B0E}"/>
              </a:ext>
            </a:extLst>
          </p:cNvPr>
          <p:cNvSpPr/>
          <p:nvPr/>
        </p:nvSpPr>
        <p:spPr>
          <a:xfrm>
            <a:off x="4652862" y="5250031"/>
            <a:ext cx="3044141" cy="6829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Marginalisation in people</a:t>
            </a:r>
          </a:p>
        </p:txBody>
      </p:sp>
      <p:sp>
        <p:nvSpPr>
          <p:cNvPr id="32" name="Rectangle 31">
            <a:extLst>
              <a:ext uri="{FF2B5EF4-FFF2-40B4-BE49-F238E27FC236}">
                <a16:creationId xmlns:a16="http://schemas.microsoft.com/office/drawing/2014/main" id="{DB2676D7-B35A-45D1-AD20-2CA88F87B67E}"/>
              </a:ext>
            </a:extLst>
          </p:cNvPr>
          <p:cNvSpPr/>
          <p:nvPr/>
        </p:nvSpPr>
        <p:spPr>
          <a:xfrm>
            <a:off x="8310622" y="1788206"/>
            <a:ext cx="3565003" cy="3649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BBI focussed its analysis on two wards. The more </a:t>
            </a:r>
            <a:r>
              <a:rPr lang="en-GB" sz="2800" b="1" i="1" dirty="0">
                <a:latin typeface="Arial" panose="020B0604020202020204" pitchFamily="34" charset="0"/>
                <a:cs typeface="Arial" panose="020B0604020202020204" pitchFamily="34" charset="0"/>
              </a:rPr>
              <a:t>urban</a:t>
            </a:r>
            <a:r>
              <a:rPr lang="en-GB" sz="2800" b="1" dirty="0">
                <a:latin typeface="Arial" panose="020B0604020202020204" pitchFamily="34" charset="0"/>
                <a:cs typeface="Arial" panose="020B0604020202020204" pitchFamily="34" charset="0"/>
              </a:rPr>
              <a:t> Northfleet and the more </a:t>
            </a:r>
            <a:r>
              <a:rPr lang="en-GB" sz="2800" b="1" i="1" dirty="0">
                <a:latin typeface="Arial" panose="020B0604020202020204" pitchFamily="34" charset="0"/>
                <a:cs typeface="Arial" panose="020B0604020202020204" pitchFamily="34" charset="0"/>
              </a:rPr>
              <a:t>rural </a:t>
            </a:r>
            <a:r>
              <a:rPr lang="en-GB" sz="2800" b="1" dirty="0">
                <a:latin typeface="Arial" panose="020B0604020202020204" pitchFamily="34" charset="0"/>
                <a:cs typeface="Arial" panose="020B0604020202020204" pitchFamily="34" charset="0"/>
              </a:rPr>
              <a:t>Isle of Sheppey</a:t>
            </a:r>
            <a:endParaRPr lang="en-GB" sz="2800" b="1" dirty="0">
              <a:latin typeface="Gadugi" panose="020B0502040204020203" pitchFamily="34" charset="0"/>
            </a:endParaRPr>
          </a:p>
        </p:txBody>
      </p:sp>
      <p:pic>
        <p:nvPicPr>
          <p:cNvPr id="17" name="Picture 16" descr="A picture containing rope, looking, sitting, brown&#10;&#10;Description automatically generated">
            <a:extLst>
              <a:ext uri="{FF2B5EF4-FFF2-40B4-BE49-F238E27FC236}">
                <a16:creationId xmlns:a16="http://schemas.microsoft.com/office/drawing/2014/main" id="{B3AAA6B0-80E2-4F5A-93D6-7F37018862CF}"/>
              </a:ext>
            </a:extLst>
          </p:cNvPr>
          <p:cNvPicPr>
            <a:picLocks noChangeAspect="1"/>
          </p:cNvPicPr>
          <p:nvPr/>
        </p:nvPicPr>
        <p:blipFill rotWithShape="1">
          <a:blip r:embed="rId3">
            <a:extLst>
              <a:ext uri="{28A0092B-C50C-407E-A947-70E740481C1C}">
                <a14:useLocalDpi xmlns:a14="http://schemas.microsoft.com/office/drawing/2010/main" val="0"/>
              </a:ext>
            </a:extLst>
          </a:blip>
          <a:srcRect l="11825" t="-1143" r="21635" b="1143"/>
          <a:stretch/>
        </p:blipFill>
        <p:spPr>
          <a:xfrm>
            <a:off x="793930" y="2483911"/>
            <a:ext cx="2520000" cy="2520000"/>
          </a:xfrm>
          <a:prstGeom prst="rect">
            <a:avLst/>
          </a:prstGeom>
        </p:spPr>
      </p:pic>
    </p:spTree>
    <p:extLst>
      <p:ext uri="{BB962C8B-B14F-4D97-AF65-F5344CB8AC3E}">
        <p14:creationId xmlns:p14="http://schemas.microsoft.com/office/powerpoint/2010/main" val="3045162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A163CF-4464-4CB6-BA19-677F57AB6D43}"/>
              </a:ext>
            </a:extLst>
          </p:cNvPr>
          <p:cNvSpPr/>
          <p:nvPr/>
        </p:nvSpPr>
        <p:spPr>
          <a:xfrm>
            <a:off x="300567" y="1213360"/>
            <a:ext cx="3738997" cy="377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Arial" panose="020B0604020202020204" pitchFamily="34" charset="0"/>
                <a:cs typeface="Arial" panose="020B0604020202020204" pitchFamily="34" charset="0"/>
              </a:rPr>
              <a:t>Northfleet North (2019)</a:t>
            </a:r>
          </a:p>
        </p:txBody>
      </p:sp>
      <p:pic>
        <p:nvPicPr>
          <p:cNvPr id="13" name="Picture 12">
            <a:extLst>
              <a:ext uri="{FF2B5EF4-FFF2-40B4-BE49-F238E27FC236}">
                <a16:creationId xmlns:a16="http://schemas.microsoft.com/office/drawing/2014/main" id="{DD2638AE-653F-A64C-AD8F-2C96D87ACD26}"/>
              </a:ext>
            </a:extLst>
          </p:cNvPr>
          <p:cNvPicPr>
            <a:picLocks noChangeAspect="1"/>
          </p:cNvPicPr>
          <p:nvPr/>
        </p:nvPicPr>
        <p:blipFill>
          <a:blip r:embed="rId2"/>
          <a:stretch>
            <a:fillRect/>
          </a:stretch>
        </p:blipFill>
        <p:spPr>
          <a:xfrm>
            <a:off x="190500" y="1769398"/>
            <a:ext cx="11811000" cy="4324350"/>
          </a:xfrm>
          <a:prstGeom prst="rect">
            <a:avLst/>
          </a:prstGeom>
        </p:spPr>
      </p:pic>
      <p:sp>
        <p:nvSpPr>
          <p:cNvPr id="9" name="MIP!">
            <a:extLst>
              <a:ext uri="{FF2B5EF4-FFF2-40B4-BE49-F238E27FC236}">
                <a16:creationId xmlns:a16="http://schemas.microsoft.com/office/drawing/2014/main" id="{276F0CD6-D86A-46F2-9C84-A0B933904A37}"/>
              </a:ext>
            </a:extLst>
          </p:cNvPr>
          <p:cNvSpPr/>
          <p:nvPr/>
        </p:nvSpPr>
        <p:spPr>
          <a:xfrm>
            <a:off x="300566" y="193858"/>
            <a:ext cx="10429165" cy="84101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latin typeface="Arial" panose="020B0604020202020204" pitchFamily="34" charset="0"/>
                <a:cs typeface="Arial" panose="020B0604020202020204" pitchFamily="34" charset="0"/>
              </a:rPr>
              <a:t>Local impact: Marginalisation in place</a:t>
            </a:r>
          </a:p>
        </p:txBody>
      </p:sp>
    </p:spTree>
    <p:extLst>
      <p:ext uri="{BB962C8B-B14F-4D97-AF65-F5344CB8AC3E}">
        <p14:creationId xmlns:p14="http://schemas.microsoft.com/office/powerpoint/2010/main" val="28419193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dirty="0">
                <a:latin typeface="Arial" panose="020B0604020202020204" pitchFamily="34" charset="0"/>
                <a:cs typeface="Arial" panose="020B0604020202020204" pitchFamily="34" charset="0"/>
              </a:rPr>
              <a:t>The Playbook</a:t>
            </a:r>
          </a:p>
        </p:txBody>
      </p:sp>
      <p:sp>
        <p:nvSpPr>
          <p:cNvPr id="15" name="Rectangle 14"/>
          <p:cNvSpPr/>
          <p:nvPr/>
        </p:nvSpPr>
        <p:spPr>
          <a:xfrm>
            <a:off x="9986079" y="2974174"/>
            <a:ext cx="1947492" cy="2337413"/>
          </a:xfrm>
          <a:prstGeom prst="rect">
            <a:avLst/>
          </a:prstGeom>
          <a:solidFill>
            <a:srgbClr val="D6043B"/>
          </a:solidFill>
          <a:ln w="28575" cap="flat" cmpd="sng" algn="ctr">
            <a:noFill/>
            <a:prstDash val="solid"/>
            <a:miter lim="800000"/>
          </a:ln>
          <a:effectLst/>
        </p:spPr>
        <p:txBody>
          <a:bodyPr lIns="108000" rIns="10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sm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Place-based approach that delivers</a:t>
            </a:r>
            <a:endParaRPr kumimoji="0" lang="en-GB"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a:off x="5885410" y="2373069"/>
            <a:ext cx="1438131" cy="601105"/>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Short Term Priorities </a:t>
            </a:r>
          </a:p>
        </p:txBody>
      </p:sp>
      <p:sp>
        <p:nvSpPr>
          <p:cNvPr id="21" name="Rectangle 20"/>
          <p:cNvSpPr/>
          <p:nvPr/>
        </p:nvSpPr>
        <p:spPr>
          <a:xfrm>
            <a:off x="5885410" y="3133192"/>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Blueprint</a:t>
            </a:r>
          </a:p>
        </p:txBody>
      </p:sp>
      <p:sp>
        <p:nvSpPr>
          <p:cNvPr id="22" name="Rectangle 21"/>
          <p:cNvSpPr/>
          <p:nvPr/>
        </p:nvSpPr>
        <p:spPr>
          <a:xfrm>
            <a:off x="5885410" y="3878408"/>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 Systems</a:t>
            </a:r>
          </a:p>
        </p:txBody>
      </p:sp>
      <p:sp>
        <p:nvSpPr>
          <p:cNvPr id="23" name="Rectangle 22"/>
          <p:cNvSpPr/>
          <p:nvPr/>
        </p:nvSpPr>
        <p:spPr>
          <a:xfrm>
            <a:off x="5885410" y="4611043"/>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Siloed Budgets</a:t>
            </a:r>
          </a:p>
        </p:txBody>
      </p:sp>
      <p:sp>
        <p:nvSpPr>
          <p:cNvPr id="24" name="Rectangle 23"/>
          <p:cNvSpPr/>
          <p:nvPr/>
        </p:nvSpPr>
        <p:spPr>
          <a:xfrm>
            <a:off x="5885410" y="5390661"/>
            <a:ext cx="1438131" cy="592816"/>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Fear &amp; Risk of Failure</a:t>
            </a:r>
          </a:p>
        </p:txBody>
      </p:sp>
      <p:sp>
        <p:nvSpPr>
          <p:cNvPr id="26" name="Rectangle 25"/>
          <p:cNvSpPr/>
          <p:nvPr/>
        </p:nvSpPr>
        <p:spPr>
          <a:xfrm>
            <a:off x="490842" y="1769863"/>
            <a:ext cx="1720344" cy="637202"/>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 Government</a:t>
            </a:r>
          </a:p>
        </p:txBody>
      </p:sp>
      <p:sp>
        <p:nvSpPr>
          <p:cNvPr id="27" name="Rectangle 26"/>
          <p:cNvSpPr/>
          <p:nvPr/>
        </p:nvSpPr>
        <p:spPr>
          <a:xfrm>
            <a:off x="493696" y="2449845"/>
            <a:ext cx="1720344" cy="636693"/>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NHS CCGs, Trusts &amp; GPs</a:t>
            </a:r>
          </a:p>
        </p:txBody>
      </p:sp>
      <p:sp>
        <p:nvSpPr>
          <p:cNvPr id="28" name="Rectangle 27"/>
          <p:cNvSpPr/>
          <p:nvPr/>
        </p:nvSpPr>
        <p:spPr>
          <a:xfrm>
            <a:off x="490842" y="385960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Residents &amp; Third Sector</a:t>
            </a:r>
          </a:p>
        </p:txBody>
      </p:sp>
      <p:sp>
        <p:nvSpPr>
          <p:cNvPr id="29" name="Rectangle 28"/>
          <p:cNvSpPr/>
          <p:nvPr/>
        </p:nvSpPr>
        <p:spPr>
          <a:xfrm>
            <a:off x="490841" y="6005670"/>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 Private Sector Housing</a:t>
            </a:r>
          </a:p>
        </p:txBody>
      </p:sp>
      <p:sp>
        <p:nvSpPr>
          <p:cNvPr id="30" name="Rectangle 29"/>
          <p:cNvSpPr/>
          <p:nvPr/>
        </p:nvSpPr>
        <p:spPr>
          <a:xfrm>
            <a:off x="490842" y="3129272"/>
            <a:ext cx="1720344" cy="657665"/>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Housing Associations</a:t>
            </a:r>
          </a:p>
        </p:txBody>
      </p:sp>
      <p:sp>
        <p:nvSpPr>
          <p:cNvPr id="31" name="Rectangle 30"/>
          <p:cNvSpPr/>
          <p:nvPr/>
        </p:nvSpPr>
        <p:spPr>
          <a:xfrm>
            <a:off x="490842" y="5287013"/>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 Government</a:t>
            </a:r>
          </a:p>
        </p:txBody>
      </p:sp>
      <p:sp>
        <p:nvSpPr>
          <p:cNvPr id="32" name="Rectangle 31"/>
          <p:cNvSpPr/>
          <p:nvPr/>
        </p:nvSpPr>
        <p:spPr>
          <a:xfrm>
            <a:off x="490842" y="4571411"/>
            <a:ext cx="1720344" cy="658804"/>
          </a:xfrm>
          <a:prstGeom prst="rect">
            <a:avLst/>
          </a:prstGeom>
          <a:solidFill>
            <a:schemeClr val="bg1">
              <a:lumMod val="85000"/>
            </a:scheme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sm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Education Providers</a:t>
            </a:r>
          </a:p>
        </p:txBody>
      </p:sp>
      <p:sp>
        <p:nvSpPr>
          <p:cNvPr id="25" name="Rectangle 24"/>
          <p:cNvSpPr/>
          <p:nvPr/>
        </p:nvSpPr>
        <p:spPr>
          <a:xfrm>
            <a:off x="359001" y="1114081"/>
            <a:ext cx="2057400"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Stakeholders</a:t>
            </a:r>
          </a:p>
        </p:txBody>
      </p:sp>
      <p:sp>
        <p:nvSpPr>
          <p:cNvPr id="33" name="Rectangle 32"/>
          <p:cNvSpPr/>
          <p:nvPr/>
        </p:nvSpPr>
        <p:spPr>
          <a:xfrm>
            <a:off x="9647702" y="1114208"/>
            <a:ext cx="2057400"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Goal</a:t>
            </a:r>
          </a:p>
        </p:txBody>
      </p:sp>
      <p:sp>
        <p:nvSpPr>
          <p:cNvPr id="34" name="Rectangle 33"/>
          <p:cNvSpPr/>
          <p:nvPr/>
        </p:nvSpPr>
        <p:spPr>
          <a:xfrm>
            <a:off x="5774014" y="1146739"/>
            <a:ext cx="1622983"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Barriers</a:t>
            </a:r>
          </a:p>
        </p:txBody>
      </p:sp>
      <p:sp>
        <p:nvSpPr>
          <p:cNvPr id="35" name="Rectangle 34"/>
          <p:cNvSpPr/>
          <p:nvPr/>
        </p:nvSpPr>
        <p:spPr>
          <a:xfrm>
            <a:off x="2749241" y="1142342"/>
            <a:ext cx="2057400"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Building Blocks</a:t>
            </a:r>
          </a:p>
        </p:txBody>
      </p:sp>
      <p:sp>
        <p:nvSpPr>
          <p:cNvPr id="36" name="Rectangle 35"/>
          <p:cNvSpPr/>
          <p:nvPr/>
        </p:nvSpPr>
        <p:spPr>
          <a:xfrm>
            <a:off x="7749739" y="1146889"/>
            <a:ext cx="1755041" cy="694056"/>
          </a:xfrm>
          <a:prstGeom prst="rect">
            <a:avLst/>
          </a:prstGeom>
          <a:no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Aims</a:t>
            </a:r>
          </a:p>
        </p:txBody>
      </p:sp>
    </p:spTree>
    <p:extLst>
      <p:ext uri="{BB962C8B-B14F-4D97-AF65-F5344CB8AC3E}">
        <p14:creationId xmlns:p14="http://schemas.microsoft.com/office/powerpoint/2010/main" val="320115772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A163CF-4464-4CB6-BA19-677F57AB6D43}"/>
              </a:ext>
            </a:extLst>
          </p:cNvPr>
          <p:cNvSpPr/>
          <p:nvPr/>
        </p:nvSpPr>
        <p:spPr>
          <a:xfrm>
            <a:off x="300567" y="1213360"/>
            <a:ext cx="3738997" cy="377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Arial" panose="020B0604020202020204" pitchFamily="34" charset="0"/>
                <a:cs typeface="Arial" panose="020B0604020202020204" pitchFamily="34" charset="0"/>
              </a:rPr>
              <a:t>Northfleet South (2019)</a:t>
            </a:r>
          </a:p>
        </p:txBody>
      </p:sp>
      <p:pic>
        <p:nvPicPr>
          <p:cNvPr id="14" name="Picture 13">
            <a:extLst>
              <a:ext uri="{FF2B5EF4-FFF2-40B4-BE49-F238E27FC236}">
                <a16:creationId xmlns:a16="http://schemas.microsoft.com/office/drawing/2014/main" id="{B991F0ED-1496-364B-B220-3C52D1B371DB}"/>
              </a:ext>
            </a:extLst>
          </p:cNvPr>
          <p:cNvPicPr>
            <a:picLocks noChangeAspect="1"/>
          </p:cNvPicPr>
          <p:nvPr/>
        </p:nvPicPr>
        <p:blipFill>
          <a:blip r:embed="rId2"/>
          <a:stretch>
            <a:fillRect/>
          </a:stretch>
        </p:blipFill>
        <p:spPr>
          <a:xfrm>
            <a:off x="300567" y="1699700"/>
            <a:ext cx="11528989" cy="4862871"/>
          </a:xfrm>
          <a:prstGeom prst="rect">
            <a:avLst/>
          </a:prstGeom>
        </p:spPr>
      </p:pic>
      <p:grpSp>
        <p:nvGrpSpPr>
          <p:cNvPr id="8" name="Group 7">
            <a:extLst>
              <a:ext uri="{FF2B5EF4-FFF2-40B4-BE49-F238E27FC236}">
                <a16:creationId xmlns:a16="http://schemas.microsoft.com/office/drawing/2014/main" id="{8E8D71DE-B421-4F91-8749-2767653FCD4E}"/>
              </a:ext>
            </a:extLst>
          </p:cNvPr>
          <p:cNvGrpSpPr/>
          <p:nvPr/>
        </p:nvGrpSpPr>
        <p:grpSpPr>
          <a:xfrm>
            <a:off x="300567" y="269693"/>
            <a:ext cx="10252915" cy="765175"/>
            <a:chOff x="300567" y="269693"/>
            <a:chExt cx="10252915" cy="765175"/>
          </a:xfrm>
        </p:grpSpPr>
        <p:sp>
          <p:nvSpPr>
            <p:cNvPr id="9" name="Content Placeholder 2">
              <a:extLst>
                <a:ext uri="{FF2B5EF4-FFF2-40B4-BE49-F238E27FC236}">
                  <a16:creationId xmlns:a16="http://schemas.microsoft.com/office/drawing/2014/main" id="{9F780E45-C44A-4894-9E51-7C3B0606E3E6}"/>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3" name="Content Placeholder 2">
              <a:extLst>
                <a:ext uri="{FF2B5EF4-FFF2-40B4-BE49-F238E27FC236}">
                  <a16:creationId xmlns:a16="http://schemas.microsoft.com/office/drawing/2014/main" id="{3D6892C6-E9D3-4970-979F-CF79F8D3C8BD}"/>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place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73153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C59894-D46B-5D41-B9CE-8D384DEAD4EC}"/>
              </a:ext>
            </a:extLst>
          </p:cNvPr>
          <p:cNvSpPr/>
          <p:nvPr/>
        </p:nvSpPr>
        <p:spPr>
          <a:xfrm>
            <a:off x="300568" y="1408744"/>
            <a:ext cx="4049683" cy="1200329"/>
          </a:xfrm>
          <a:prstGeom prst="rect">
            <a:avLst/>
          </a:prstGeom>
          <a:solidFill>
            <a:schemeClr val="tx1"/>
          </a:solidFill>
        </p:spPr>
        <p:txBody>
          <a:bodyPr wrap="square">
            <a:spAutoFit/>
          </a:bodyPr>
          <a:lstStyle/>
          <a:p>
            <a:r>
              <a:rPr lang="en-GB" sz="7200" b="1" dirty="0">
                <a:solidFill>
                  <a:schemeClr val="bg1"/>
                </a:solidFill>
                <a:latin typeface="Arial" panose="020B0604020202020204" pitchFamily="34" charset="0"/>
                <a:ea typeface="Calibri" panose="020F0502020204030204" pitchFamily="34" charset="0"/>
                <a:cs typeface="Arial" panose="020B0604020202020204" pitchFamily="34" charset="0"/>
              </a:rPr>
              <a:t>Ethnicity </a:t>
            </a:r>
            <a:endParaRPr lang="en-GB" sz="72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7D87BC7-E55D-D245-8055-C0F9CB6F47C5}"/>
              </a:ext>
            </a:extLst>
          </p:cNvPr>
          <p:cNvSpPr/>
          <p:nvPr/>
        </p:nvSpPr>
        <p:spPr>
          <a:xfrm>
            <a:off x="300568" y="2910100"/>
            <a:ext cx="4049683" cy="3539430"/>
          </a:xfrm>
          <a:prstGeom prst="rect">
            <a:avLst/>
          </a:prstGeom>
          <a:solidFill>
            <a:schemeClr val="tx1"/>
          </a:solidFill>
        </p:spPr>
        <p:txBody>
          <a:bodyPr wrap="square">
            <a:spAutoFit/>
          </a:bodyPr>
          <a:lstStyle/>
          <a:p>
            <a: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t>Important variations in ethnic breakdown in Northfleet, an area with a much higher density of BAME population groups</a:t>
            </a:r>
            <a:endParaRPr lang="en-GB" sz="3200" b="1" dirty="0">
              <a:solidFill>
                <a:schemeClr val="bg1"/>
              </a:solidFill>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264B7EE8-8A1C-C84A-90D8-84DE63964581}"/>
              </a:ext>
            </a:extLst>
          </p:cNvPr>
          <p:cNvGraphicFramePr/>
          <p:nvPr/>
        </p:nvGraphicFramePr>
        <p:xfrm>
          <a:off x="4606675" y="1518434"/>
          <a:ext cx="6470151" cy="4931096"/>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458DE66D-DD1A-4164-940A-43771DBBF93C}"/>
              </a:ext>
            </a:extLst>
          </p:cNvPr>
          <p:cNvGrpSpPr/>
          <p:nvPr/>
        </p:nvGrpSpPr>
        <p:grpSpPr>
          <a:xfrm>
            <a:off x="300567" y="269693"/>
            <a:ext cx="10252915" cy="765175"/>
            <a:chOff x="300567" y="269693"/>
            <a:chExt cx="10252915" cy="765175"/>
          </a:xfrm>
        </p:grpSpPr>
        <p:sp>
          <p:nvSpPr>
            <p:cNvPr id="15" name="Content Placeholder 2">
              <a:extLst>
                <a:ext uri="{FF2B5EF4-FFF2-40B4-BE49-F238E27FC236}">
                  <a16:creationId xmlns:a16="http://schemas.microsoft.com/office/drawing/2014/main" id="{D8636284-E615-47C6-B06A-5181678EE82C}"/>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6" name="Content Placeholder 2">
              <a:extLst>
                <a:ext uri="{FF2B5EF4-FFF2-40B4-BE49-F238E27FC236}">
                  <a16:creationId xmlns:a16="http://schemas.microsoft.com/office/drawing/2014/main" id="{F2280459-9A2F-4325-9476-C1A1296A82E5}"/>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place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28236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FB09321-1400-F242-A819-31E54280560C}"/>
              </a:ext>
            </a:extLst>
          </p:cNvPr>
          <p:cNvSpPr/>
          <p:nvPr/>
        </p:nvSpPr>
        <p:spPr>
          <a:xfrm>
            <a:off x="300568" y="1408744"/>
            <a:ext cx="4049683" cy="1446550"/>
          </a:xfrm>
          <a:prstGeom prst="rect">
            <a:avLst/>
          </a:prstGeom>
          <a:solidFill>
            <a:schemeClr val="tx1"/>
          </a:solidFill>
        </p:spPr>
        <p:txBody>
          <a:bodyPr wrap="square">
            <a:spAutoFit/>
          </a:bodyPr>
          <a:lstStyle/>
          <a:p>
            <a:r>
              <a:rPr lang="en-GB" sz="4400" b="1" dirty="0">
                <a:solidFill>
                  <a:schemeClr val="bg1"/>
                </a:solidFill>
                <a:latin typeface="Arial" panose="020B0604020202020204" pitchFamily="34" charset="0"/>
                <a:ea typeface="Calibri" panose="020F0502020204030204" pitchFamily="34" charset="0"/>
                <a:cs typeface="Arial" panose="020B0604020202020204" pitchFamily="34" charset="0"/>
              </a:rPr>
              <a:t>Economic disadvantage</a:t>
            </a:r>
            <a:endParaRPr lang="en-GB" sz="44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D7601FB-6959-DC44-A341-270287FD0841}"/>
              </a:ext>
            </a:extLst>
          </p:cNvPr>
          <p:cNvSpPr/>
          <p:nvPr/>
        </p:nvSpPr>
        <p:spPr>
          <a:xfrm>
            <a:off x="300568" y="3144553"/>
            <a:ext cx="4049683" cy="3416320"/>
          </a:xfrm>
          <a:prstGeom prst="rect">
            <a:avLst/>
          </a:prstGeom>
          <a:solidFill>
            <a:schemeClr val="tx1"/>
          </a:solidFill>
        </p:spPr>
        <p:txBody>
          <a:bodyPr wrap="square">
            <a:spAutoFit/>
          </a:bodyPr>
          <a:lstStyle/>
          <a:p>
            <a:r>
              <a:rPr lang="en-GB" sz="3600" b="1" dirty="0">
                <a:solidFill>
                  <a:schemeClr val="bg1"/>
                </a:solidFill>
                <a:latin typeface="Arial" panose="020B0604020202020204" pitchFamily="34" charset="0"/>
                <a:ea typeface="Calibri" panose="020F0502020204030204" pitchFamily="34" charset="0"/>
                <a:cs typeface="Arial" panose="020B0604020202020204" pitchFamily="34" charset="0"/>
              </a:rPr>
              <a:t>Two wards in Swale have moved to within the most deprived decile from 2015-2019</a:t>
            </a:r>
            <a:endParaRPr lang="en-GB"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84BB833-1C38-534D-B04E-C7B906E0A817}"/>
              </a:ext>
            </a:extLst>
          </p:cNvPr>
          <p:cNvSpPr/>
          <p:nvPr/>
        </p:nvSpPr>
        <p:spPr>
          <a:xfrm>
            <a:off x="4609331" y="1408744"/>
            <a:ext cx="6346844" cy="1569660"/>
          </a:xfrm>
          <a:prstGeom prst="rect">
            <a:avLst/>
          </a:prstGeom>
          <a:solidFill>
            <a:schemeClr val="tx1"/>
          </a:solidFill>
        </p:spPr>
        <p:txBody>
          <a:bodyPr wrap="square">
            <a:spAutoFit/>
          </a:bodyPr>
          <a:lstStyle/>
          <a:p>
            <a: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t>Swale has the second highest number of LSOAs to remain with the 10% most deprived </a:t>
            </a:r>
            <a:endParaRPr lang="en-GB" sz="3200" b="1" dirty="0">
              <a:solidFill>
                <a:schemeClr val="bg1"/>
              </a:solidFill>
              <a:latin typeface="Arial" panose="020B0604020202020204" pitchFamily="34" charset="0"/>
              <a:cs typeface="Arial" panose="020B0604020202020204" pitchFamily="34" charset="0"/>
            </a:endParaRPr>
          </a:p>
        </p:txBody>
      </p:sp>
      <p:pic>
        <p:nvPicPr>
          <p:cNvPr id="16" name="Picture 15" descr="A picture containing text, map&#10;&#10;Description automatically generated">
            <a:extLst>
              <a:ext uri="{FF2B5EF4-FFF2-40B4-BE49-F238E27FC236}">
                <a16:creationId xmlns:a16="http://schemas.microsoft.com/office/drawing/2014/main" id="{C81BCBAF-8026-BE4B-88D8-4F9B411E7780}"/>
              </a:ext>
            </a:extLst>
          </p:cNvPr>
          <p:cNvPicPr/>
          <p:nvPr/>
        </p:nvPicPr>
        <p:blipFill>
          <a:blip r:embed="rId2"/>
          <a:stretch>
            <a:fillRect/>
          </a:stretch>
        </p:blipFill>
        <p:spPr>
          <a:xfrm>
            <a:off x="4350251" y="3011223"/>
            <a:ext cx="7396480" cy="3549650"/>
          </a:xfrm>
          <a:prstGeom prst="rect">
            <a:avLst/>
          </a:prstGeom>
        </p:spPr>
      </p:pic>
      <p:grpSp>
        <p:nvGrpSpPr>
          <p:cNvPr id="17" name="Group 16">
            <a:extLst>
              <a:ext uri="{FF2B5EF4-FFF2-40B4-BE49-F238E27FC236}">
                <a16:creationId xmlns:a16="http://schemas.microsoft.com/office/drawing/2014/main" id="{B672C8A6-444F-41CC-9645-A1F8B3E409CE}"/>
              </a:ext>
            </a:extLst>
          </p:cNvPr>
          <p:cNvGrpSpPr/>
          <p:nvPr/>
        </p:nvGrpSpPr>
        <p:grpSpPr>
          <a:xfrm>
            <a:off x="300567" y="269693"/>
            <a:ext cx="10252915" cy="765175"/>
            <a:chOff x="300567" y="269693"/>
            <a:chExt cx="10252915" cy="765175"/>
          </a:xfrm>
        </p:grpSpPr>
        <p:sp>
          <p:nvSpPr>
            <p:cNvPr id="18" name="Content Placeholder 2">
              <a:extLst>
                <a:ext uri="{FF2B5EF4-FFF2-40B4-BE49-F238E27FC236}">
                  <a16:creationId xmlns:a16="http://schemas.microsoft.com/office/drawing/2014/main" id="{8FB75B3E-96CD-49BF-8869-74DDE76FDAD8}"/>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9" name="Content Placeholder 2">
              <a:extLst>
                <a:ext uri="{FF2B5EF4-FFF2-40B4-BE49-F238E27FC236}">
                  <a16:creationId xmlns:a16="http://schemas.microsoft.com/office/drawing/2014/main" id="{07AC2DD6-7323-4A85-8873-4A032B8F6284}"/>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place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56864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D59C5A-43D4-F643-B2D8-2E6645EAFFFA}"/>
              </a:ext>
            </a:extLst>
          </p:cNvPr>
          <p:cNvSpPr/>
          <p:nvPr/>
        </p:nvSpPr>
        <p:spPr>
          <a:xfrm>
            <a:off x="300568" y="1408744"/>
            <a:ext cx="4049683" cy="1446550"/>
          </a:xfrm>
          <a:prstGeom prst="rect">
            <a:avLst/>
          </a:prstGeom>
          <a:solidFill>
            <a:schemeClr val="tx1"/>
          </a:solidFill>
        </p:spPr>
        <p:txBody>
          <a:bodyPr wrap="square">
            <a:spAutoFit/>
          </a:bodyPr>
          <a:lstStyle/>
          <a:p>
            <a:r>
              <a:rPr lang="en-GB" sz="4400" b="1" dirty="0">
                <a:solidFill>
                  <a:schemeClr val="bg1"/>
                </a:solidFill>
                <a:latin typeface="Arial" panose="020B0604020202020204" pitchFamily="34" charset="0"/>
                <a:ea typeface="Calibri" panose="020F0502020204030204" pitchFamily="34" charset="0"/>
                <a:cs typeface="Arial" panose="020B0604020202020204" pitchFamily="34" charset="0"/>
              </a:rPr>
              <a:t>Income deprivation</a:t>
            </a:r>
            <a:endParaRPr lang="en-GB" sz="4400" b="1" dirty="0">
              <a:solidFill>
                <a:schemeClr val="bg1"/>
              </a:solidFill>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185AFAA5-EAF0-B046-821A-02F88F6F1EFE}"/>
              </a:ext>
            </a:extLst>
          </p:cNvPr>
          <p:cNvGraphicFramePr/>
          <p:nvPr/>
        </p:nvGraphicFramePr>
        <p:xfrm>
          <a:off x="5290455" y="1922106"/>
          <a:ext cx="6341687" cy="426554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0CFDFB90-300B-E146-95B2-384163C9E182}"/>
              </a:ext>
            </a:extLst>
          </p:cNvPr>
          <p:cNvSpPr/>
          <p:nvPr/>
        </p:nvSpPr>
        <p:spPr>
          <a:xfrm>
            <a:off x="300568" y="3195423"/>
            <a:ext cx="4770196" cy="2862322"/>
          </a:xfrm>
          <a:prstGeom prst="rect">
            <a:avLst/>
          </a:prstGeom>
          <a:solidFill>
            <a:schemeClr val="tx1"/>
          </a:solidFill>
        </p:spPr>
        <p:txBody>
          <a:bodyPr wrap="square">
            <a:spAutoFit/>
          </a:bodyPr>
          <a:lstStyle/>
          <a:p>
            <a:r>
              <a:rPr lang="en-GB" sz="3600" b="1" dirty="0">
                <a:solidFill>
                  <a:schemeClr val="bg1"/>
                </a:solidFill>
                <a:latin typeface="Arial" panose="020B0604020202020204" pitchFamily="34" charset="0"/>
                <a:ea typeface="Calibri" panose="020F0502020204030204" pitchFamily="34" charset="0"/>
                <a:cs typeface="Arial" panose="020B0604020202020204" pitchFamily="34" charset="0"/>
              </a:rPr>
              <a:t>Sheppey East has the highest % of those claiming UC while not being in employment</a:t>
            </a:r>
            <a:endParaRPr lang="en-GB" sz="3600" b="1" dirty="0">
              <a:solidFill>
                <a:schemeClr val="bg1"/>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A2FC66BA-C6E0-4148-BE0F-FE93789A2191}"/>
              </a:ext>
            </a:extLst>
          </p:cNvPr>
          <p:cNvGrpSpPr/>
          <p:nvPr/>
        </p:nvGrpSpPr>
        <p:grpSpPr>
          <a:xfrm>
            <a:off x="300567" y="269693"/>
            <a:ext cx="10252915" cy="765175"/>
            <a:chOff x="300567" y="269693"/>
            <a:chExt cx="10252915" cy="765175"/>
          </a:xfrm>
        </p:grpSpPr>
        <p:sp>
          <p:nvSpPr>
            <p:cNvPr id="14" name="Content Placeholder 2">
              <a:extLst>
                <a:ext uri="{FF2B5EF4-FFF2-40B4-BE49-F238E27FC236}">
                  <a16:creationId xmlns:a16="http://schemas.microsoft.com/office/drawing/2014/main" id="{65944A68-099E-4151-966D-04FA83A36E82}"/>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5" name="Content Placeholder 2">
              <a:extLst>
                <a:ext uri="{FF2B5EF4-FFF2-40B4-BE49-F238E27FC236}">
                  <a16:creationId xmlns:a16="http://schemas.microsoft.com/office/drawing/2014/main" id="{A458D562-60BC-42CF-904B-CD0167D450EC}"/>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place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16114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9BD984-DD67-3544-86F2-434535683129}"/>
              </a:ext>
            </a:extLst>
          </p:cNvPr>
          <p:cNvSpPr/>
          <p:nvPr/>
        </p:nvSpPr>
        <p:spPr>
          <a:xfrm>
            <a:off x="300568" y="1408744"/>
            <a:ext cx="4049683" cy="1015663"/>
          </a:xfrm>
          <a:prstGeom prst="rect">
            <a:avLst/>
          </a:prstGeom>
          <a:solidFill>
            <a:schemeClr val="tx1"/>
          </a:solidFill>
        </p:spPr>
        <p:txBody>
          <a:bodyPr wrap="square">
            <a:spAutoFit/>
          </a:bodyPr>
          <a:lstStyle/>
          <a:p>
            <a:r>
              <a:rPr lang="en-GB" sz="6000" b="1" dirty="0">
                <a:solidFill>
                  <a:schemeClr val="bg1"/>
                </a:solidFill>
                <a:latin typeface="Arial" panose="020B0604020202020204" pitchFamily="34" charset="0"/>
                <a:ea typeface="Calibri" panose="020F0502020204030204" pitchFamily="34" charset="0"/>
                <a:cs typeface="Arial" panose="020B0604020202020204" pitchFamily="34" charset="0"/>
              </a:rPr>
              <a:t>Caring</a:t>
            </a:r>
            <a:endParaRPr lang="en-GB" sz="6000" b="1" dirty="0">
              <a:solidFill>
                <a:schemeClr val="bg1"/>
              </a:solidFill>
              <a:latin typeface="Arial" panose="020B060402020202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8D067EEE-F661-D642-8696-A29D59DD61F1}"/>
              </a:ext>
            </a:extLst>
          </p:cNvPr>
          <p:cNvGraphicFramePr/>
          <p:nvPr/>
        </p:nvGraphicFramePr>
        <p:xfrm>
          <a:off x="5406043" y="2306782"/>
          <a:ext cx="6215149" cy="3844636"/>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AD3F8547-D5F6-FE45-9629-DEFC9E500690}"/>
              </a:ext>
            </a:extLst>
          </p:cNvPr>
          <p:cNvSpPr/>
          <p:nvPr/>
        </p:nvSpPr>
        <p:spPr>
          <a:xfrm>
            <a:off x="300568" y="2617712"/>
            <a:ext cx="4770196" cy="1815882"/>
          </a:xfrm>
          <a:prstGeom prst="rect">
            <a:avLst/>
          </a:prstGeom>
          <a:solidFill>
            <a:schemeClr val="tx1"/>
          </a:solid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37.8% of carers in Sheerness are providing 50 hours or more of unpaid care per week </a:t>
            </a:r>
          </a:p>
        </p:txBody>
      </p:sp>
      <p:sp>
        <p:nvSpPr>
          <p:cNvPr id="15" name="Rectangle 14">
            <a:extLst>
              <a:ext uri="{FF2B5EF4-FFF2-40B4-BE49-F238E27FC236}">
                <a16:creationId xmlns:a16="http://schemas.microsoft.com/office/drawing/2014/main" id="{D0E3FF4C-3837-D54E-AE0D-FFEDFAF7B71D}"/>
              </a:ext>
            </a:extLst>
          </p:cNvPr>
          <p:cNvSpPr/>
          <p:nvPr/>
        </p:nvSpPr>
        <p:spPr>
          <a:xfrm>
            <a:off x="300568" y="4648547"/>
            <a:ext cx="4770196" cy="1384995"/>
          </a:xfrm>
          <a:prstGeom prst="rect">
            <a:avLst/>
          </a:prstGeom>
          <a:solidFill>
            <a:schemeClr val="tx1"/>
          </a:solid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It is the younger people of working age who are bearing the brunt of this </a:t>
            </a:r>
          </a:p>
        </p:txBody>
      </p:sp>
      <p:grpSp>
        <p:nvGrpSpPr>
          <p:cNvPr id="16" name="Group 15">
            <a:extLst>
              <a:ext uri="{FF2B5EF4-FFF2-40B4-BE49-F238E27FC236}">
                <a16:creationId xmlns:a16="http://schemas.microsoft.com/office/drawing/2014/main" id="{E73AE54D-CF3F-476B-A4E7-0665F976E6FF}"/>
              </a:ext>
            </a:extLst>
          </p:cNvPr>
          <p:cNvGrpSpPr/>
          <p:nvPr/>
        </p:nvGrpSpPr>
        <p:grpSpPr>
          <a:xfrm>
            <a:off x="300567" y="269693"/>
            <a:ext cx="10252915" cy="765175"/>
            <a:chOff x="300567" y="269693"/>
            <a:chExt cx="10252915" cy="765175"/>
          </a:xfrm>
        </p:grpSpPr>
        <p:sp>
          <p:nvSpPr>
            <p:cNvPr id="17" name="Content Placeholder 2">
              <a:extLst>
                <a:ext uri="{FF2B5EF4-FFF2-40B4-BE49-F238E27FC236}">
                  <a16:creationId xmlns:a16="http://schemas.microsoft.com/office/drawing/2014/main" id="{EF42E810-20D8-4B1D-8A93-22385244A328}"/>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8" name="Content Placeholder 2">
              <a:extLst>
                <a:ext uri="{FF2B5EF4-FFF2-40B4-BE49-F238E27FC236}">
                  <a16:creationId xmlns:a16="http://schemas.microsoft.com/office/drawing/2014/main" id="{79909AE7-0653-49BC-8B2F-D6D39D64D31B}"/>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place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73340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6C236AC-65EF-40CF-888B-EBBE2B3F66A6}"/>
              </a:ext>
            </a:extLst>
          </p:cNvPr>
          <p:cNvGrpSpPr/>
          <p:nvPr/>
        </p:nvGrpSpPr>
        <p:grpSpPr>
          <a:xfrm>
            <a:off x="300567" y="269693"/>
            <a:ext cx="10252915" cy="765175"/>
            <a:chOff x="300567" y="269693"/>
            <a:chExt cx="10252915" cy="765175"/>
          </a:xfrm>
        </p:grpSpPr>
        <p:sp>
          <p:nvSpPr>
            <p:cNvPr id="18" name="Content Placeholder 2">
              <a:extLst>
                <a:ext uri="{FF2B5EF4-FFF2-40B4-BE49-F238E27FC236}">
                  <a16:creationId xmlns:a16="http://schemas.microsoft.com/office/drawing/2014/main" id="{E64821C9-CBF8-4B87-BF46-FD884861BC1F}"/>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9" name="Content Placeholder 2">
              <a:extLst>
                <a:ext uri="{FF2B5EF4-FFF2-40B4-BE49-F238E27FC236}">
                  <a16:creationId xmlns:a16="http://schemas.microsoft.com/office/drawing/2014/main" id="{EB74B44D-FCD3-4762-BB17-94C0825C02DE}"/>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people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1026" name="Picture 2" descr="The Neuroscience of Trust | Psychology Today UK">
            <a:extLst>
              <a:ext uri="{FF2B5EF4-FFF2-40B4-BE49-F238E27FC236}">
                <a16:creationId xmlns:a16="http://schemas.microsoft.com/office/drawing/2014/main" id="{E3B43641-C726-4481-AEEA-863A7C1BA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89" y="1147039"/>
            <a:ext cx="1910197" cy="12711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B7070A-B1D6-4483-848A-AF2F89CB81E5}"/>
              </a:ext>
            </a:extLst>
          </p:cNvPr>
          <p:cNvSpPr/>
          <p:nvPr/>
        </p:nvSpPr>
        <p:spPr>
          <a:xfrm>
            <a:off x="474189" y="2418188"/>
            <a:ext cx="1910198" cy="5236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Arial" panose="020B0604020202020204" pitchFamily="34" charset="0"/>
                <a:cs typeface="Arial" panose="020B0604020202020204" pitchFamily="34" charset="0"/>
              </a:rPr>
              <a:t>Trust</a:t>
            </a:r>
          </a:p>
        </p:txBody>
      </p:sp>
      <p:sp>
        <p:nvSpPr>
          <p:cNvPr id="21" name="Rectangle 20">
            <a:extLst>
              <a:ext uri="{FF2B5EF4-FFF2-40B4-BE49-F238E27FC236}">
                <a16:creationId xmlns:a16="http://schemas.microsoft.com/office/drawing/2014/main" id="{0918D3B5-2E7A-42C1-9CBC-6856A3B601D0}"/>
              </a:ext>
            </a:extLst>
          </p:cNvPr>
          <p:cNvSpPr/>
          <p:nvPr/>
        </p:nvSpPr>
        <p:spPr>
          <a:xfrm>
            <a:off x="2629992" y="1147039"/>
            <a:ext cx="7923490" cy="1569660"/>
          </a:xfrm>
          <a:prstGeom prst="rect">
            <a:avLst/>
          </a:prstGeom>
          <a:solidFill>
            <a:schemeClr val="tx1"/>
          </a:solidFill>
        </p:spPr>
        <p:txBody>
          <a:bodyPr wrap="square">
            <a:spAutoFit/>
          </a:bodyPr>
          <a:lstStyle/>
          <a:p>
            <a:r>
              <a:rPr lang="en-GB" sz="3200" b="1" dirty="0">
                <a:solidFill>
                  <a:schemeClr val="bg1"/>
                </a:solidFill>
                <a:latin typeface="Arial" panose="020B0604020202020204" pitchFamily="34" charset="0"/>
                <a:cs typeface="Arial" panose="020B0604020202020204" pitchFamily="34" charset="0"/>
              </a:rPr>
              <a:t>Poor service experience affects a person’s willingness to engage in the future before a ‘crisis’ point</a:t>
            </a:r>
          </a:p>
        </p:txBody>
      </p:sp>
      <p:sp>
        <p:nvSpPr>
          <p:cNvPr id="29" name="Rectangle 28">
            <a:extLst>
              <a:ext uri="{FF2B5EF4-FFF2-40B4-BE49-F238E27FC236}">
                <a16:creationId xmlns:a16="http://schemas.microsoft.com/office/drawing/2014/main" id="{13F8BCD8-BECD-4A0B-8588-50032C539E5B}"/>
              </a:ext>
            </a:extLst>
          </p:cNvPr>
          <p:cNvSpPr/>
          <p:nvPr/>
        </p:nvSpPr>
        <p:spPr>
          <a:xfrm>
            <a:off x="474188" y="4325186"/>
            <a:ext cx="1910197" cy="5236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Arial" panose="020B0604020202020204" pitchFamily="34" charset="0"/>
                <a:cs typeface="Arial" panose="020B0604020202020204" pitchFamily="34" charset="0"/>
              </a:rPr>
              <a:t>Exclusion</a:t>
            </a:r>
          </a:p>
        </p:txBody>
      </p:sp>
      <p:pic>
        <p:nvPicPr>
          <p:cNvPr id="1028" name="Picture 4" descr="Exclusions in English schools should be used as a last resort ...">
            <a:extLst>
              <a:ext uri="{FF2B5EF4-FFF2-40B4-BE49-F238E27FC236}">
                <a16:creationId xmlns:a16="http://schemas.microsoft.com/office/drawing/2014/main" id="{6D366913-54CB-4444-B05B-C5F64C236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9" y="3054037"/>
            <a:ext cx="1910196" cy="127114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FC5D705A-3BF6-4660-9253-386BD1840BF6}"/>
              </a:ext>
            </a:extLst>
          </p:cNvPr>
          <p:cNvSpPr/>
          <p:nvPr/>
        </p:nvSpPr>
        <p:spPr>
          <a:xfrm>
            <a:off x="2629992" y="3054037"/>
            <a:ext cx="7923490" cy="1446550"/>
          </a:xfrm>
          <a:prstGeom prst="rect">
            <a:avLst/>
          </a:prstGeom>
          <a:solidFill>
            <a:schemeClr val="tx1"/>
          </a:solidFill>
        </p:spPr>
        <p:txBody>
          <a:bodyPr wrap="square">
            <a:spAutoFit/>
          </a:bodyPr>
          <a:lstStyle/>
          <a:p>
            <a:r>
              <a:rPr lang="en-GB" sz="4400" b="1" dirty="0">
                <a:solidFill>
                  <a:schemeClr val="bg1"/>
                </a:solidFill>
                <a:latin typeface="Arial" panose="020B0604020202020204" pitchFamily="34" charset="0"/>
                <a:cs typeface="Arial" panose="020B0604020202020204" pitchFamily="34" charset="0"/>
              </a:rPr>
              <a:t>People feel discriminated against on basis of place</a:t>
            </a:r>
          </a:p>
        </p:txBody>
      </p:sp>
      <p:sp>
        <p:nvSpPr>
          <p:cNvPr id="31" name="Rectangle 30">
            <a:extLst>
              <a:ext uri="{FF2B5EF4-FFF2-40B4-BE49-F238E27FC236}">
                <a16:creationId xmlns:a16="http://schemas.microsoft.com/office/drawing/2014/main" id="{F9ED1278-22E4-4C81-9846-56BBC9D832D3}"/>
              </a:ext>
            </a:extLst>
          </p:cNvPr>
          <p:cNvSpPr/>
          <p:nvPr/>
        </p:nvSpPr>
        <p:spPr>
          <a:xfrm>
            <a:off x="474188" y="6217243"/>
            <a:ext cx="1910197" cy="5236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Arial" panose="020B0604020202020204" pitchFamily="34" charset="0"/>
                <a:cs typeface="Arial" panose="020B0604020202020204" pitchFamily="34" charset="0"/>
              </a:rPr>
              <a:t>Stigma</a:t>
            </a:r>
          </a:p>
        </p:txBody>
      </p:sp>
      <p:pic>
        <p:nvPicPr>
          <p:cNvPr id="1030" name="Picture 6" descr="Stigma of Addiction | Reducing the Stigma of Substance Abuse">
            <a:extLst>
              <a:ext uri="{FF2B5EF4-FFF2-40B4-BE49-F238E27FC236}">
                <a16:creationId xmlns:a16="http://schemas.microsoft.com/office/drawing/2014/main" id="{24EE5CBF-B60A-4521-8D16-54941052B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88" y="4946094"/>
            <a:ext cx="1910197" cy="127114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7D64590F-D8CD-4A89-8569-66D4410D291E}"/>
              </a:ext>
            </a:extLst>
          </p:cNvPr>
          <p:cNvSpPr/>
          <p:nvPr/>
        </p:nvSpPr>
        <p:spPr>
          <a:xfrm>
            <a:off x="2546698" y="5018647"/>
            <a:ext cx="8006784" cy="1569660"/>
          </a:xfrm>
          <a:prstGeom prst="rect">
            <a:avLst/>
          </a:prstGeom>
          <a:solidFill>
            <a:schemeClr val="tx1"/>
          </a:solidFill>
        </p:spPr>
        <p:txBody>
          <a:bodyPr wrap="square">
            <a:spAutoFit/>
          </a:bodyPr>
          <a:lstStyle/>
          <a:p>
            <a:r>
              <a:rPr lang="en-GB" sz="3200" b="1" dirty="0">
                <a:solidFill>
                  <a:schemeClr val="bg1"/>
                </a:solidFill>
                <a:latin typeface="Arial" panose="020B0604020202020204" pitchFamily="34" charset="0"/>
                <a:cs typeface="Arial" panose="020B0604020202020204" pitchFamily="34" charset="0"/>
              </a:rPr>
              <a:t>Internalised stigma and discrimination can result in people being more withdrawn and less willing to engage</a:t>
            </a:r>
          </a:p>
        </p:txBody>
      </p:sp>
    </p:spTree>
    <p:extLst>
      <p:ext uri="{BB962C8B-B14F-4D97-AF65-F5344CB8AC3E}">
        <p14:creationId xmlns:p14="http://schemas.microsoft.com/office/powerpoint/2010/main" val="406860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6C236AC-65EF-40CF-888B-EBBE2B3F66A6}"/>
              </a:ext>
            </a:extLst>
          </p:cNvPr>
          <p:cNvGrpSpPr/>
          <p:nvPr/>
        </p:nvGrpSpPr>
        <p:grpSpPr>
          <a:xfrm>
            <a:off x="300567" y="269693"/>
            <a:ext cx="10252915" cy="765175"/>
            <a:chOff x="300567" y="269693"/>
            <a:chExt cx="10252915" cy="765175"/>
          </a:xfrm>
        </p:grpSpPr>
        <p:sp>
          <p:nvSpPr>
            <p:cNvPr id="18" name="Content Placeholder 2">
              <a:extLst>
                <a:ext uri="{FF2B5EF4-FFF2-40B4-BE49-F238E27FC236}">
                  <a16:creationId xmlns:a16="http://schemas.microsoft.com/office/drawing/2014/main" id="{E64821C9-CBF8-4B87-BF46-FD884861BC1F}"/>
                </a:ext>
              </a:extLst>
            </p:cNvPr>
            <p:cNvSpPr txBox="1">
              <a:spLocks/>
            </p:cNvSpPr>
            <p:nvPr/>
          </p:nvSpPr>
          <p:spPr>
            <a:xfrm>
              <a:off x="300567" y="269693"/>
              <a:ext cx="3512013"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1" dirty="0">
                  <a:solidFill>
                    <a:prstClr val="white"/>
                  </a:solidFill>
                  <a:latin typeface="Arial" panose="020B0604020202020204" pitchFamily="34" charset="0"/>
                  <a:cs typeface="Arial" panose="020B0604020202020204" pitchFamily="34" charset="0"/>
                </a:rPr>
                <a:t>Local Impact</a:t>
              </a:r>
              <a:r>
                <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9" name="Content Placeholder 2">
              <a:extLst>
                <a:ext uri="{FF2B5EF4-FFF2-40B4-BE49-F238E27FC236}">
                  <a16:creationId xmlns:a16="http://schemas.microsoft.com/office/drawing/2014/main" id="{EB74B44D-FCD3-4762-BB17-94C0825C02DE}"/>
                </a:ext>
              </a:extLst>
            </p:cNvPr>
            <p:cNvSpPr txBox="1">
              <a:spLocks/>
            </p:cNvSpPr>
            <p:nvPr/>
          </p:nvSpPr>
          <p:spPr>
            <a:xfrm>
              <a:off x="3624340" y="269693"/>
              <a:ext cx="6929142" cy="765175"/>
            </a:xfrm>
            <a:prstGeom prst="rect">
              <a:avLst/>
            </a:prstGeom>
            <a:solidFill>
              <a:schemeClr val="tx1"/>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0"/>
                </a:spcAft>
                <a:buNone/>
                <a:defRPr/>
              </a:pPr>
              <a:r>
                <a:rPr lang="en-GB" sz="4000" b="1" dirty="0">
                  <a:solidFill>
                    <a:prstClr val="white"/>
                  </a:solidFill>
                  <a:latin typeface="Arial" panose="020B0604020202020204" pitchFamily="34" charset="0"/>
                  <a:cs typeface="Arial" panose="020B0604020202020204" pitchFamily="34" charset="0"/>
                </a:rPr>
                <a:t>Marginalisation in people</a:t>
              </a: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9" name="Rectangle 28">
            <a:extLst>
              <a:ext uri="{FF2B5EF4-FFF2-40B4-BE49-F238E27FC236}">
                <a16:creationId xmlns:a16="http://schemas.microsoft.com/office/drawing/2014/main" id="{13F8BCD8-BECD-4A0B-8588-50032C539E5B}"/>
              </a:ext>
            </a:extLst>
          </p:cNvPr>
          <p:cNvSpPr/>
          <p:nvPr/>
        </p:nvSpPr>
        <p:spPr>
          <a:xfrm>
            <a:off x="474188" y="5107432"/>
            <a:ext cx="1910197" cy="5236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Arial" panose="020B0604020202020204" pitchFamily="34" charset="0"/>
                <a:cs typeface="Arial" panose="020B0604020202020204" pitchFamily="34" charset="0"/>
              </a:rPr>
              <a:t>Poverty</a:t>
            </a:r>
          </a:p>
        </p:txBody>
      </p:sp>
      <p:pic>
        <p:nvPicPr>
          <p:cNvPr id="12290" name="Picture 2" descr="Social inequality - Wikipedia">
            <a:extLst>
              <a:ext uri="{FF2B5EF4-FFF2-40B4-BE49-F238E27FC236}">
                <a16:creationId xmlns:a16="http://schemas.microsoft.com/office/drawing/2014/main" id="{F840BCAD-ABD4-4845-8385-773D741E2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89" y="1106212"/>
            <a:ext cx="1910196" cy="22624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B7070A-B1D6-4483-848A-AF2F89CB81E5}"/>
              </a:ext>
            </a:extLst>
          </p:cNvPr>
          <p:cNvSpPr/>
          <p:nvPr/>
        </p:nvSpPr>
        <p:spPr>
          <a:xfrm>
            <a:off x="474188" y="2844983"/>
            <a:ext cx="1910198" cy="5236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Disparities</a:t>
            </a:r>
          </a:p>
        </p:txBody>
      </p:sp>
      <p:sp>
        <p:nvSpPr>
          <p:cNvPr id="15" name="Rectangle 14">
            <a:extLst>
              <a:ext uri="{FF2B5EF4-FFF2-40B4-BE49-F238E27FC236}">
                <a16:creationId xmlns:a16="http://schemas.microsoft.com/office/drawing/2014/main" id="{7EC4D82D-5B02-4AF4-9F02-8A33838DBDBE}"/>
              </a:ext>
            </a:extLst>
          </p:cNvPr>
          <p:cNvSpPr/>
          <p:nvPr/>
        </p:nvSpPr>
        <p:spPr>
          <a:xfrm>
            <a:off x="2629992" y="1252061"/>
            <a:ext cx="7923490" cy="1754326"/>
          </a:xfrm>
          <a:prstGeom prst="rect">
            <a:avLst/>
          </a:prstGeom>
          <a:solidFill>
            <a:schemeClr val="tx1"/>
          </a:solidFill>
        </p:spPr>
        <p:txBody>
          <a:bodyPr wrap="square">
            <a:spAutoFit/>
          </a:bodyPr>
          <a:lstStyle/>
          <a:p>
            <a:r>
              <a:rPr lang="en-GB" sz="3600" b="1" dirty="0">
                <a:solidFill>
                  <a:schemeClr val="bg1"/>
                </a:solidFill>
                <a:latin typeface="Arial" panose="020B0604020202020204" pitchFamily="34" charset="0"/>
                <a:cs typeface="Arial" panose="020B0604020202020204" pitchFamily="34" charset="0"/>
              </a:rPr>
              <a:t>Protected characteristics remain significant factors in marginalisation</a:t>
            </a:r>
          </a:p>
        </p:txBody>
      </p:sp>
      <p:pic>
        <p:nvPicPr>
          <p:cNvPr id="12292" name="Picture 4" descr="Every Kent district and exactly how many children are living in ...">
            <a:extLst>
              <a:ext uri="{FF2B5EF4-FFF2-40B4-BE49-F238E27FC236}">
                <a16:creationId xmlns:a16="http://schemas.microsoft.com/office/drawing/2014/main" id="{D692D800-2E70-46AB-B473-5AE0A2FE0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8" y="3907627"/>
            <a:ext cx="1910196" cy="127114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CB521F7-C6CB-441C-9F31-91CCD0344AC7}"/>
              </a:ext>
            </a:extLst>
          </p:cNvPr>
          <p:cNvSpPr/>
          <p:nvPr/>
        </p:nvSpPr>
        <p:spPr>
          <a:xfrm>
            <a:off x="2629992" y="4202533"/>
            <a:ext cx="7923490" cy="1200329"/>
          </a:xfrm>
          <a:prstGeom prst="rect">
            <a:avLst/>
          </a:prstGeom>
          <a:solidFill>
            <a:schemeClr val="tx1"/>
          </a:solidFill>
        </p:spPr>
        <p:txBody>
          <a:bodyPr wrap="square">
            <a:spAutoFit/>
          </a:bodyPr>
          <a:lstStyle/>
          <a:p>
            <a:r>
              <a:rPr lang="en-GB" sz="3600" b="1" dirty="0">
                <a:solidFill>
                  <a:schemeClr val="bg1"/>
                </a:solidFill>
                <a:latin typeface="Arial" panose="020B0604020202020204" pitchFamily="34" charset="0"/>
                <a:cs typeface="Arial" panose="020B0604020202020204" pitchFamily="34" charset="0"/>
              </a:rPr>
              <a:t>Struggling at the margins – food, transport and access to services </a:t>
            </a:r>
          </a:p>
        </p:txBody>
      </p:sp>
    </p:spTree>
    <p:extLst>
      <p:ext uri="{BB962C8B-B14F-4D97-AF65-F5344CB8AC3E}">
        <p14:creationId xmlns:p14="http://schemas.microsoft.com/office/powerpoint/2010/main" val="316684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AD48132-8E4D-48C6-8E94-4B20DC159F16}"/>
              </a:ext>
            </a:extLst>
          </p:cNvPr>
          <p:cNvSpPr txBox="1">
            <a:spLocks/>
          </p:cNvSpPr>
          <p:nvPr/>
        </p:nvSpPr>
        <p:spPr>
          <a:xfrm>
            <a:off x="369430" y="227677"/>
            <a:ext cx="9582290" cy="782542"/>
          </a:xfrm>
          <a:prstGeom prst="rect">
            <a:avLst/>
          </a:prstGeom>
          <a:solidFill>
            <a:srgbClr val="C00000"/>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200"/>
              </a:spcBef>
              <a:spcAft>
                <a:spcPts val="1200"/>
              </a:spcAft>
              <a:buFont typeface="Arial" panose="020B0604020202020204" pitchFamily="34" charset="0"/>
              <a:buChar char="•"/>
              <a:defRPr sz="2800" kern="120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Summary</a:t>
            </a: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2" name="Rectangle 21">
            <a:extLst>
              <a:ext uri="{FF2B5EF4-FFF2-40B4-BE49-F238E27FC236}">
                <a16:creationId xmlns:a16="http://schemas.microsoft.com/office/drawing/2014/main" id="{F15F3DC2-9CE1-43A9-A859-E919B768FD63}"/>
              </a:ext>
            </a:extLst>
          </p:cNvPr>
          <p:cNvSpPr/>
          <p:nvPr/>
        </p:nvSpPr>
        <p:spPr>
          <a:xfrm>
            <a:off x="1219196" y="2431644"/>
            <a:ext cx="10234449" cy="1221948"/>
          </a:xfrm>
          <a:prstGeom prst="rect">
            <a:avLst/>
          </a:prstGeom>
          <a:solidFill>
            <a:srgbClr val="C00000"/>
          </a:solidFill>
          <a:ln>
            <a:noFill/>
          </a:ln>
        </p:spPr>
        <p:txBody>
          <a:bodyPr vert="horz" lIns="91440" tIns="45720" rIns="91440" bIns="45720" rtlCol="0" anchor="ctr" anchorCtr="0">
            <a:noAutofit/>
          </a:bodyPr>
          <a:lstStyle/>
          <a:p>
            <a:pPr lvl="0">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Achieving consensus on </a:t>
            </a:r>
            <a:r>
              <a:rPr lang="en-GB" sz="2400" b="1" dirty="0">
                <a:solidFill>
                  <a:prstClr val="white"/>
                </a:solidFill>
                <a:latin typeface="Arial" panose="020B0604020202020204" pitchFamily="34" charset="0"/>
                <a:cs typeface="Arial" panose="020B0604020202020204" pitchFamily="34" charset="0"/>
              </a:rPr>
              <a:t>definitions of prevention and marginalisation is important for the system to be able to operate at a place based level</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23D8F3A6-8D95-4EE2-BD72-84B423D53F96}"/>
              </a:ext>
            </a:extLst>
          </p:cNvPr>
          <p:cNvSpPr/>
          <p:nvPr/>
        </p:nvSpPr>
        <p:spPr>
          <a:xfrm>
            <a:off x="1219200" y="1309543"/>
            <a:ext cx="10234447" cy="874858"/>
          </a:xfrm>
          <a:prstGeom prst="rect">
            <a:avLst/>
          </a:prstGeom>
          <a:solidFill>
            <a:srgbClr val="C00000"/>
          </a:solidFill>
          <a:ln>
            <a:noFill/>
          </a:ln>
        </p:spPr>
        <p:txBody>
          <a:bodyPr vert="horz" lIns="91440" tIns="45720" rIns="91440" bIns="45720" rtlCol="0" anchor="ctr" anchorCtr="0">
            <a:noAutofit/>
          </a:bodyPr>
          <a:lstStyle/>
          <a:p>
            <a:pPr lvl="0">
              <a:defRPr/>
            </a:pPr>
            <a:r>
              <a:rPr lang="en-GB" sz="2800" b="1" dirty="0">
                <a:solidFill>
                  <a:prstClr val="white"/>
                </a:solidFill>
                <a:latin typeface="Arial" panose="020B0604020202020204" pitchFamily="34" charset="0"/>
                <a:cs typeface="Arial" panose="020B0604020202020204" pitchFamily="34" charset="0"/>
              </a:rPr>
              <a:t>Prevention needs to be viewed from a highly localised level </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04834F46-B2F0-4092-9432-7FF8A90DFF0D}"/>
              </a:ext>
            </a:extLst>
          </p:cNvPr>
          <p:cNvSpPr/>
          <p:nvPr/>
        </p:nvSpPr>
        <p:spPr>
          <a:xfrm>
            <a:off x="1219196" y="3900835"/>
            <a:ext cx="10234447" cy="1122100"/>
          </a:xfrm>
          <a:prstGeom prst="rect">
            <a:avLst/>
          </a:prstGeom>
          <a:solidFill>
            <a:srgbClr val="C00000"/>
          </a:solidFill>
          <a:ln>
            <a:noFill/>
          </a:ln>
        </p:spPr>
        <p:txBody>
          <a:bodyPr vert="horz" lIns="91440" tIns="45720" rIns="91440" bIns="45720" rtlCol="0" anchor="ctr" anchorCtr="0">
            <a:noAutofit/>
          </a:bodyPr>
          <a:lstStyle/>
          <a:p>
            <a:pPr lvl="0">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Marginalisation is too complex to be defined in ‘formal’ terms</a:t>
            </a:r>
          </a:p>
        </p:txBody>
      </p:sp>
      <p:sp>
        <p:nvSpPr>
          <p:cNvPr id="25" name="Oval 24">
            <a:extLst>
              <a:ext uri="{FF2B5EF4-FFF2-40B4-BE49-F238E27FC236}">
                <a16:creationId xmlns:a16="http://schemas.microsoft.com/office/drawing/2014/main" id="{E02B6615-2E34-48C2-8FA0-BE3B9537F9A9}"/>
              </a:ext>
            </a:extLst>
          </p:cNvPr>
          <p:cNvSpPr/>
          <p:nvPr/>
        </p:nvSpPr>
        <p:spPr>
          <a:xfrm>
            <a:off x="306669" y="1327468"/>
            <a:ext cx="768816" cy="768816"/>
          </a:xfrm>
          <a:prstGeom prst="ellipse">
            <a:avLst/>
          </a:prstGeom>
          <a:solidFill>
            <a:srgbClr val="C00000"/>
          </a:solidFill>
          <a:ln>
            <a:no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6" name="Oval 25">
            <a:extLst>
              <a:ext uri="{FF2B5EF4-FFF2-40B4-BE49-F238E27FC236}">
                <a16:creationId xmlns:a16="http://schemas.microsoft.com/office/drawing/2014/main" id="{77B12971-B689-454F-914D-ACBA17EB08A4}"/>
              </a:ext>
            </a:extLst>
          </p:cNvPr>
          <p:cNvSpPr/>
          <p:nvPr/>
        </p:nvSpPr>
        <p:spPr>
          <a:xfrm>
            <a:off x="295129" y="2660184"/>
            <a:ext cx="768816" cy="768816"/>
          </a:xfrm>
          <a:prstGeom prst="ellipse">
            <a:avLst/>
          </a:prstGeom>
          <a:solidFill>
            <a:srgbClr val="C00000"/>
          </a:solidFill>
          <a:ln>
            <a:no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7" name="Oval 26">
            <a:extLst>
              <a:ext uri="{FF2B5EF4-FFF2-40B4-BE49-F238E27FC236}">
                <a16:creationId xmlns:a16="http://schemas.microsoft.com/office/drawing/2014/main" id="{54B3F891-44DC-426B-BF60-8B72DFFC21E6}"/>
              </a:ext>
            </a:extLst>
          </p:cNvPr>
          <p:cNvSpPr/>
          <p:nvPr/>
        </p:nvSpPr>
        <p:spPr>
          <a:xfrm>
            <a:off x="306669" y="4077477"/>
            <a:ext cx="768816" cy="768816"/>
          </a:xfrm>
          <a:prstGeom prst="ellipse">
            <a:avLst/>
          </a:prstGeom>
          <a:solidFill>
            <a:srgbClr val="C00000"/>
          </a:solidFill>
          <a:ln>
            <a:no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Arial" panose="020B0604020202020204" pitchFamily="34" charset="0"/>
                <a:cs typeface="Arial" panose="020B0604020202020204" pitchFamily="34" charset="0"/>
              </a:rPr>
              <a:t>3</a:t>
            </a:r>
            <a:endParaRPr kumimoji="0" lang="en-GB"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992B3127-3F05-4546-B4CA-D2DAAB707001}"/>
              </a:ext>
            </a:extLst>
          </p:cNvPr>
          <p:cNvSpPr/>
          <p:nvPr/>
        </p:nvSpPr>
        <p:spPr>
          <a:xfrm>
            <a:off x="1219196" y="5270178"/>
            <a:ext cx="10234447" cy="1122100"/>
          </a:xfrm>
          <a:prstGeom prst="rect">
            <a:avLst/>
          </a:prstGeom>
          <a:solidFill>
            <a:srgbClr val="C00000"/>
          </a:solidFill>
          <a:ln>
            <a:noFill/>
          </a:ln>
        </p:spPr>
        <p:txBody>
          <a:bodyPr vert="horz" lIns="91440" tIns="45720" rIns="91440" bIns="45720" rtlCol="0" anchor="ctr" anchorCtr="0">
            <a:noAutofit/>
          </a:bodyPr>
          <a:lstStyle/>
          <a:p>
            <a:pPr lvl="0">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 engagement and co-production </a:t>
            </a:r>
            <a:r>
              <a:rPr lang="en-GB" sz="2400" b="1" dirty="0">
                <a:solidFill>
                  <a:prstClr val="white"/>
                </a:solidFill>
                <a:latin typeface="Arial" panose="020B0604020202020204" pitchFamily="34" charset="0"/>
                <a:cs typeface="Arial" panose="020B0604020202020204" pitchFamily="34" charset="0"/>
              </a:rPr>
              <a:t>are</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key to embedding this approach – not just a one off project</a:t>
            </a:r>
          </a:p>
        </p:txBody>
      </p:sp>
      <p:sp>
        <p:nvSpPr>
          <p:cNvPr id="29" name="Oval 28">
            <a:extLst>
              <a:ext uri="{FF2B5EF4-FFF2-40B4-BE49-F238E27FC236}">
                <a16:creationId xmlns:a16="http://schemas.microsoft.com/office/drawing/2014/main" id="{3189E254-8643-4F77-AFD4-C89A864B4C15}"/>
              </a:ext>
            </a:extLst>
          </p:cNvPr>
          <p:cNvSpPr/>
          <p:nvPr/>
        </p:nvSpPr>
        <p:spPr>
          <a:xfrm>
            <a:off x="306669" y="5403928"/>
            <a:ext cx="768816" cy="768816"/>
          </a:xfrm>
          <a:prstGeom prst="ellipse">
            <a:avLst/>
          </a:prstGeom>
          <a:solidFill>
            <a:srgbClr val="C00000"/>
          </a:solidFill>
          <a:ln>
            <a:noFill/>
          </a:ln>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pic>
        <p:nvPicPr>
          <p:cNvPr id="2" name="Picture 1" descr="A picture containing object, light&#10;&#10;Description automatically generated">
            <a:extLst>
              <a:ext uri="{FF2B5EF4-FFF2-40B4-BE49-F238E27FC236}">
                <a16:creationId xmlns:a16="http://schemas.microsoft.com/office/drawing/2014/main" id="{4F1BD717-FD57-4216-9819-2D94FA54D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6316" y="129270"/>
            <a:ext cx="2025225" cy="604813"/>
          </a:xfrm>
          <a:prstGeom prst="rect">
            <a:avLst/>
          </a:prstGeom>
        </p:spPr>
      </p:pic>
    </p:spTree>
    <p:extLst>
      <p:ext uri="{BB962C8B-B14F-4D97-AF65-F5344CB8AC3E}">
        <p14:creationId xmlns:p14="http://schemas.microsoft.com/office/powerpoint/2010/main" val="287782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14" name="Rectangle 13"/>
          <p:cNvSpPr/>
          <p:nvPr/>
        </p:nvSpPr>
        <p:spPr>
          <a:xfrm>
            <a:off x="7810341" y="3690780"/>
            <a:ext cx="1840489"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86400" y="3648701"/>
            <a:ext cx="230591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6" name="Rectangular Callout 15"/>
          <p:cNvSpPr/>
          <p:nvPr/>
        </p:nvSpPr>
        <p:spPr>
          <a:xfrm>
            <a:off x="5015345" y="900544"/>
            <a:ext cx="6761019" cy="5772971"/>
          </a:xfrm>
          <a:prstGeom prst="wedgeRectCallout">
            <a:avLst>
              <a:gd name="adj1" fmla="val -60837"/>
              <a:gd name="adj2" fmla="val -5106"/>
            </a:avLst>
          </a:prstGeom>
          <a:solidFill>
            <a:schemeClr val="bg1"/>
          </a:solidFill>
          <a:ln w="28575" cap="flat" cmpd="sng" algn="ctr">
            <a:solidFill>
              <a:srgbClr val="FF0000"/>
            </a:solidFill>
            <a:prstDash val="solid"/>
            <a:miter lim="800000"/>
          </a:ln>
          <a:effectLst/>
        </p:spPr>
        <p:txBody>
          <a:bodyPr lIns="216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0B63151D-64E5-4065-8009-2F496A68E1E3}"/>
              </a:ext>
            </a:extLst>
          </p:cNvPr>
          <p:cNvSpPr/>
          <p:nvPr/>
        </p:nvSpPr>
        <p:spPr>
          <a:xfrm>
            <a:off x="5663522" y="4929139"/>
            <a:ext cx="5628738" cy="7436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Evidence-based, not ideological</a:t>
            </a:r>
          </a:p>
        </p:txBody>
      </p:sp>
      <p:sp>
        <p:nvSpPr>
          <p:cNvPr id="32" name="Oval 31">
            <a:extLst>
              <a:ext uri="{FF2B5EF4-FFF2-40B4-BE49-F238E27FC236}">
                <a16:creationId xmlns:a16="http://schemas.microsoft.com/office/drawing/2014/main" id="{3557A4AE-B687-4610-A837-0764FD35D581}"/>
              </a:ext>
            </a:extLst>
          </p:cNvPr>
          <p:cNvSpPr/>
          <p:nvPr/>
        </p:nvSpPr>
        <p:spPr>
          <a:xfrm>
            <a:off x="5164721" y="1855741"/>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3" name="Oval 32">
            <a:extLst>
              <a:ext uri="{FF2B5EF4-FFF2-40B4-BE49-F238E27FC236}">
                <a16:creationId xmlns:a16="http://schemas.microsoft.com/office/drawing/2014/main" id="{140AE0D0-2099-4E4B-A0A3-3EF82EE2D831}"/>
              </a:ext>
            </a:extLst>
          </p:cNvPr>
          <p:cNvSpPr/>
          <p:nvPr/>
        </p:nvSpPr>
        <p:spPr>
          <a:xfrm>
            <a:off x="5192323" y="5118394"/>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4" name="Rectangle 33">
            <a:extLst>
              <a:ext uri="{FF2B5EF4-FFF2-40B4-BE49-F238E27FC236}">
                <a16:creationId xmlns:a16="http://schemas.microsoft.com/office/drawing/2014/main" id="{ADB6E528-22C4-4E8F-AECC-A296D2E6E7AA}"/>
              </a:ext>
            </a:extLst>
          </p:cNvPr>
          <p:cNvSpPr/>
          <p:nvPr/>
        </p:nvSpPr>
        <p:spPr>
          <a:xfrm>
            <a:off x="5663522" y="3014362"/>
            <a:ext cx="5628738" cy="18116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Sector Leaders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NHS CCGs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Health and Wellbeing Boards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Sustainability and Transformation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Integrated Care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Local Authorities</a:t>
            </a:r>
          </a:p>
        </p:txBody>
      </p:sp>
      <p:sp>
        <p:nvSpPr>
          <p:cNvPr id="35" name="Oval 34">
            <a:extLst>
              <a:ext uri="{FF2B5EF4-FFF2-40B4-BE49-F238E27FC236}">
                <a16:creationId xmlns:a16="http://schemas.microsoft.com/office/drawing/2014/main" id="{39E24BE8-3E07-4B4A-85F9-D208F3607793}"/>
              </a:ext>
            </a:extLst>
          </p:cNvPr>
          <p:cNvSpPr/>
          <p:nvPr/>
        </p:nvSpPr>
        <p:spPr>
          <a:xfrm>
            <a:off x="5192323" y="3580746"/>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9" name="Rectangle 28">
            <a:extLst>
              <a:ext uri="{FF2B5EF4-FFF2-40B4-BE49-F238E27FC236}">
                <a16:creationId xmlns:a16="http://schemas.microsoft.com/office/drawing/2014/main" id="{54D81478-6369-42FF-A709-D94AE7B286E4}"/>
              </a:ext>
            </a:extLst>
          </p:cNvPr>
          <p:cNvSpPr/>
          <p:nvPr/>
        </p:nvSpPr>
        <p:spPr>
          <a:xfrm>
            <a:off x="5663522" y="5783181"/>
            <a:ext cx="5628738" cy="7436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Translation into culture and practice</a:t>
            </a:r>
          </a:p>
        </p:txBody>
      </p:sp>
      <p:sp>
        <p:nvSpPr>
          <p:cNvPr id="31" name="Oval 30">
            <a:extLst>
              <a:ext uri="{FF2B5EF4-FFF2-40B4-BE49-F238E27FC236}">
                <a16:creationId xmlns:a16="http://schemas.microsoft.com/office/drawing/2014/main" id="{C0B47F41-9724-41D5-A32C-965203901E96}"/>
              </a:ext>
            </a:extLst>
          </p:cNvPr>
          <p:cNvSpPr/>
          <p:nvPr/>
        </p:nvSpPr>
        <p:spPr>
          <a:xfrm>
            <a:off x="5192323" y="5972436"/>
            <a:ext cx="349425" cy="365182"/>
          </a:xfrm>
          <a:prstGeom prst="ellipse">
            <a:avLst/>
          </a:prstGeom>
          <a:solidFill>
            <a:srgbClr val="FF000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25" name="TextBox 24">
            <a:extLst>
              <a:ext uri="{FF2B5EF4-FFF2-40B4-BE49-F238E27FC236}">
                <a16:creationId xmlns:a16="http://schemas.microsoft.com/office/drawing/2014/main" id="{04A297F5-9CDE-43A4-842A-05822C2F972B}"/>
              </a:ext>
            </a:extLst>
          </p:cNvPr>
          <p:cNvSpPr txBox="1"/>
          <p:nvPr/>
        </p:nvSpPr>
        <p:spPr>
          <a:xfrm>
            <a:off x="5345836" y="979388"/>
            <a:ext cx="14903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NHS Long Term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Plan (2019)</a:t>
            </a:r>
          </a:p>
        </p:txBody>
      </p:sp>
      <p:sp>
        <p:nvSpPr>
          <p:cNvPr id="28" name="TextBox 27">
            <a:extLst>
              <a:ext uri="{FF2B5EF4-FFF2-40B4-BE49-F238E27FC236}">
                <a16:creationId xmlns:a16="http://schemas.microsoft.com/office/drawing/2014/main" id="{B01F82A3-DE3C-4E2F-95F0-E05F995B10D5}"/>
              </a:ext>
            </a:extLst>
          </p:cNvPr>
          <p:cNvSpPr txBox="1"/>
          <p:nvPr/>
        </p:nvSpPr>
        <p:spPr>
          <a:xfrm>
            <a:off x="8523958" y="990669"/>
            <a:ext cx="14903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Tw Cen MT" panose="020B0602020104020603"/>
                <a:ea typeface="+mn-ea"/>
                <a:cs typeface="+mn-cs"/>
              </a:rPr>
              <a:t>Covid</a:t>
            </a: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 Recovery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plan</a:t>
            </a:r>
          </a:p>
        </p:txBody>
      </p:sp>
      <p:sp>
        <p:nvSpPr>
          <p:cNvPr id="30" name="TextBox 29">
            <a:extLst>
              <a:ext uri="{FF2B5EF4-FFF2-40B4-BE49-F238E27FC236}">
                <a16:creationId xmlns:a16="http://schemas.microsoft.com/office/drawing/2014/main" id="{EB870D2C-209A-4840-B03B-8578BE060F72}"/>
              </a:ext>
            </a:extLst>
          </p:cNvPr>
          <p:cNvSpPr txBox="1"/>
          <p:nvPr/>
        </p:nvSpPr>
        <p:spPr>
          <a:xfrm>
            <a:off x="6903441" y="973793"/>
            <a:ext cx="14903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HEE Topol Review (2019)</a:t>
            </a:r>
          </a:p>
        </p:txBody>
      </p:sp>
      <p:pic>
        <p:nvPicPr>
          <p:cNvPr id="3" name="Picture 2">
            <a:extLst>
              <a:ext uri="{FF2B5EF4-FFF2-40B4-BE49-F238E27FC236}">
                <a16:creationId xmlns:a16="http://schemas.microsoft.com/office/drawing/2014/main" id="{46DB9370-41AC-44FD-AC43-BBA11979FD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1099" y="1463208"/>
            <a:ext cx="934521" cy="1323705"/>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C23CDF0B-8307-4C1C-BB62-58F1DC7211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8277" y="1456194"/>
            <a:ext cx="981633" cy="1375982"/>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D4DC864-9801-4511-9B0E-D9D5E1AF45C2}"/>
              </a:ext>
            </a:extLst>
          </p:cNvPr>
          <p:cNvPicPr>
            <a:picLocks noChangeAspect="1"/>
          </p:cNvPicPr>
          <p:nvPr/>
        </p:nvPicPr>
        <p:blipFill>
          <a:blip r:embed="rId5"/>
          <a:stretch>
            <a:fillRect/>
          </a:stretch>
        </p:blipFill>
        <p:spPr>
          <a:xfrm>
            <a:off x="8795856" y="1451379"/>
            <a:ext cx="981634" cy="1392203"/>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4AA3ABD9-96A6-4808-973E-617193124F06}"/>
              </a:ext>
            </a:extLst>
          </p:cNvPr>
          <p:cNvPicPr>
            <a:picLocks noChangeAspect="1"/>
          </p:cNvPicPr>
          <p:nvPr/>
        </p:nvPicPr>
        <p:blipFill>
          <a:blip r:embed="rId6"/>
          <a:stretch>
            <a:fillRect/>
          </a:stretch>
        </p:blipFill>
        <p:spPr>
          <a:xfrm>
            <a:off x="10277734" y="1428198"/>
            <a:ext cx="1048949" cy="1403978"/>
          </a:xfrm>
          <a:prstGeom prst="rect">
            <a:avLst/>
          </a:prstGeom>
          <a:effectLst>
            <a:outerShdw blurRad="63500" sx="102000" sy="102000" algn="ctr" rotWithShape="0">
              <a:prstClr val="black">
                <a:alpha val="40000"/>
              </a:prstClr>
            </a:outerShdw>
          </a:effectLst>
        </p:spPr>
      </p:pic>
      <p:sp>
        <p:nvSpPr>
          <p:cNvPr id="36" name="TextBox 35">
            <a:extLst>
              <a:ext uri="{FF2B5EF4-FFF2-40B4-BE49-F238E27FC236}">
                <a16:creationId xmlns:a16="http://schemas.microsoft.com/office/drawing/2014/main" id="{8CDD17A2-06DD-4006-88D1-A8333A21494A}"/>
              </a:ext>
            </a:extLst>
          </p:cNvPr>
          <p:cNvSpPr txBox="1"/>
          <p:nvPr/>
        </p:nvSpPr>
        <p:spPr>
          <a:xfrm>
            <a:off x="10054028" y="973793"/>
            <a:ext cx="14903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Levelling 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strategy</a:t>
            </a:r>
          </a:p>
        </p:txBody>
      </p:sp>
    </p:spTree>
    <p:extLst>
      <p:ext uri="{BB962C8B-B14F-4D97-AF65-F5344CB8AC3E}">
        <p14:creationId xmlns:p14="http://schemas.microsoft.com/office/powerpoint/2010/main" val="4880558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14" name="Rectangle 13"/>
          <p:cNvSpPr/>
          <p:nvPr/>
        </p:nvSpPr>
        <p:spPr>
          <a:xfrm>
            <a:off x="7810341" y="3690780"/>
            <a:ext cx="1840489"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86400" y="3648701"/>
            <a:ext cx="230591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4719169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16" name="Rectangular Callout 15">
            <a:extLst>
              <a:ext uri="{FF2B5EF4-FFF2-40B4-BE49-F238E27FC236}">
                <a16:creationId xmlns:a16="http://schemas.microsoft.com/office/drawing/2014/main" id="{84ED86CF-15FE-465C-8D85-601B459A970A}"/>
              </a:ext>
            </a:extLst>
          </p:cNvPr>
          <p:cNvSpPr/>
          <p:nvPr/>
        </p:nvSpPr>
        <p:spPr>
          <a:xfrm>
            <a:off x="5130414" y="1274618"/>
            <a:ext cx="6761019" cy="3338946"/>
          </a:xfrm>
          <a:prstGeom prst="wedgeRectCallout">
            <a:avLst>
              <a:gd name="adj1" fmla="val -53255"/>
              <a:gd name="adj2" fmla="val -7860"/>
            </a:avLst>
          </a:prstGeom>
          <a:solidFill>
            <a:schemeClr val="bg1"/>
          </a:solidFill>
          <a:ln w="28575" cap="flat" cmpd="sng" algn="ctr">
            <a:solidFill>
              <a:schemeClr val="accent1">
                <a:lumMod val="75000"/>
              </a:schemeClr>
            </a:solidFill>
            <a:prstDash val="solid"/>
            <a:miter lim="800000"/>
          </a:ln>
          <a:effectLst/>
        </p:spPr>
        <p:txBody>
          <a:bodyPr lIns="216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Oval 17">
            <a:extLst>
              <a:ext uri="{FF2B5EF4-FFF2-40B4-BE49-F238E27FC236}">
                <a16:creationId xmlns:a16="http://schemas.microsoft.com/office/drawing/2014/main" id="{08C262DF-41A7-4FDB-B92A-2C30A18F586D}"/>
              </a:ext>
            </a:extLst>
          </p:cNvPr>
          <p:cNvSpPr/>
          <p:nvPr/>
        </p:nvSpPr>
        <p:spPr>
          <a:xfrm>
            <a:off x="5279790" y="2017498"/>
            <a:ext cx="349425" cy="365182"/>
          </a:xfrm>
          <a:prstGeom prst="ellipse">
            <a:avLst/>
          </a:prstGeom>
          <a:solidFill>
            <a:schemeClr val="accent1">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29" name="Rectangle 28">
            <a:extLst>
              <a:ext uri="{FF2B5EF4-FFF2-40B4-BE49-F238E27FC236}">
                <a16:creationId xmlns:a16="http://schemas.microsoft.com/office/drawing/2014/main" id="{F6292FD1-EC07-4D2A-94CB-B9CA02AF87CB}"/>
              </a:ext>
            </a:extLst>
          </p:cNvPr>
          <p:cNvSpPr/>
          <p:nvPr/>
        </p:nvSpPr>
        <p:spPr>
          <a:xfrm>
            <a:off x="5778591" y="1823211"/>
            <a:ext cx="5628738" cy="7436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Inclusion and empowerment </a:t>
            </a:r>
          </a:p>
        </p:txBody>
      </p:sp>
      <p:sp>
        <p:nvSpPr>
          <p:cNvPr id="30" name="Oval 29">
            <a:extLst>
              <a:ext uri="{FF2B5EF4-FFF2-40B4-BE49-F238E27FC236}">
                <a16:creationId xmlns:a16="http://schemas.microsoft.com/office/drawing/2014/main" id="{628AADC0-24F5-4C93-9AEF-6F246EA2B463}"/>
              </a:ext>
            </a:extLst>
          </p:cNvPr>
          <p:cNvSpPr/>
          <p:nvPr/>
        </p:nvSpPr>
        <p:spPr>
          <a:xfrm>
            <a:off x="5294157" y="2920208"/>
            <a:ext cx="349425" cy="365182"/>
          </a:xfrm>
          <a:prstGeom prst="ellipse">
            <a:avLst/>
          </a:prstGeom>
          <a:solidFill>
            <a:schemeClr val="accent1">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1" name="Rectangle 30">
            <a:extLst>
              <a:ext uri="{FF2B5EF4-FFF2-40B4-BE49-F238E27FC236}">
                <a16:creationId xmlns:a16="http://schemas.microsoft.com/office/drawing/2014/main" id="{FC4260CC-49C4-4E22-8D20-1571D5E777B1}"/>
              </a:ext>
            </a:extLst>
          </p:cNvPr>
          <p:cNvSpPr/>
          <p:nvPr/>
        </p:nvSpPr>
        <p:spPr>
          <a:xfrm>
            <a:off x="5792958" y="2725921"/>
            <a:ext cx="5628738" cy="7436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Sustainability </a:t>
            </a:r>
          </a:p>
        </p:txBody>
      </p:sp>
      <p:sp>
        <p:nvSpPr>
          <p:cNvPr id="32" name="Oval 31">
            <a:extLst>
              <a:ext uri="{FF2B5EF4-FFF2-40B4-BE49-F238E27FC236}">
                <a16:creationId xmlns:a16="http://schemas.microsoft.com/office/drawing/2014/main" id="{AD546A18-AB4B-4C6F-AC33-07B4A5BC52CB}"/>
              </a:ext>
            </a:extLst>
          </p:cNvPr>
          <p:cNvSpPr/>
          <p:nvPr/>
        </p:nvSpPr>
        <p:spPr>
          <a:xfrm>
            <a:off x="5294157" y="3834895"/>
            <a:ext cx="349425" cy="365182"/>
          </a:xfrm>
          <a:prstGeom prst="ellipse">
            <a:avLst/>
          </a:prstGeom>
          <a:solidFill>
            <a:schemeClr val="accent1">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3" name="Rectangle 32">
            <a:extLst>
              <a:ext uri="{FF2B5EF4-FFF2-40B4-BE49-F238E27FC236}">
                <a16:creationId xmlns:a16="http://schemas.microsoft.com/office/drawing/2014/main" id="{719BC7BC-683C-40A7-A20A-F293D364381D}"/>
              </a:ext>
            </a:extLst>
          </p:cNvPr>
          <p:cNvSpPr/>
          <p:nvPr/>
        </p:nvSpPr>
        <p:spPr>
          <a:xfrm>
            <a:off x="5792958" y="3640608"/>
            <a:ext cx="5628738" cy="7436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 support</a:t>
            </a:r>
          </a:p>
        </p:txBody>
      </p:sp>
    </p:spTree>
    <p:extLst>
      <p:ext uri="{BB962C8B-B14F-4D97-AF65-F5344CB8AC3E}">
        <p14:creationId xmlns:p14="http://schemas.microsoft.com/office/powerpoint/2010/main" val="13625889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Tree>
    <p:extLst>
      <p:ext uri="{BB962C8B-B14F-4D97-AF65-F5344CB8AC3E}">
        <p14:creationId xmlns:p14="http://schemas.microsoft.com/office/powerpoint/2010/main" val="25961615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2" y="4758780"/>
            <a:ext cx="221593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3" name="Rectangular Callout 22"/>
          <p:cNvSpPr/>
          <p:nvPr/>
        </p:nvSpPr>
        <p:spPr>
          <a:xfrm>
            <a:off x="5896323" y="2194741"/>
            <a:ext cx="5867487" cy="3677810"/>
          </a:xfrm>
          <a:prstGeom prst="wedgeRectCallout">
            <a:avLst>
              <a:gd name="adj1" fmla="val -65405"/>
              <a:gd name="adj2" fmla="val 34399"/>
            </a:avLst>
          </a:prstGeom>
          <a:solidFill>
            <a:schemeClr val="bg1"/>
          </a:solidFill>
          <a:ln w="28575" cap="flat" cmpd="sng" algn="ctr">
            <a:solidFill>
              <a:srgbClr val="00B050"/>
            </a:solidFill>
            <a:prstDash val="solid"/>
            <a:miter lim="800000"/>
          </a:ln>
          <a:effectLst/>
        </p:spPr>
        <p:txBody>
          <a:bodyPr lIns="216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5" name="Oval 34">
            <a:extLst>
              <a:ext uri="{FF2B5EF4-FFF2-40B4-BE49-F238E27FC236}">
                <a16:creationId xmlns:a16="http://schemas.microsoft.com/office/drawing/2014/main" id="{BEF20E8E-914B-4B60-81C7-4096E16167D3}"/>
              </a:ext>
            </a:extLst>
          </p:cNvPr>
          <p:cNvSpPr/>
          <p:nvPr/>
        </p:nvSpPr>
        <p:spPr>
          <a:xfrm>
            <a:off x="6048305" y="2898967"/>
            <a:ext cx="349425" cy="365182"/>
          </a:xfrm>
          <a:prstGeom prst="ellipse">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36" name="Rectangle 35">
            <a:extLst>
              <a:ext uri="{FF2B5EF4-FFF2-40B4-BE49-F238E27FC236}">
                <a16:creationId xmlns:a16="http://schemas.microsoft.com/office/drawing/2014/main" id="{88887A1C-E1CC-42FE-826A-4064BF21C6BA}"/>
              </a:ext>
            </a:extLst>
          </p:cNvPr>
          <p:cNvSpPr/>
          <p:nvPr/>
        </p:nvSpPr>
        <p:spPr>
          <a:xfrm>
            <a:off x="6547106" y="2704680"/>
            <a:ext cx="4937965" cy="7436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Recruitment and retention </a:t>
            </a:r>
          </a:p>
        </p:txBody>
      </p:sp>
      <p:sp>
        <p:nvSpPr>
          <p:cNvPr id="37" name="Oval 36">
            <a:extLst>
              <a:ext uri="{FF2B5EF4-FFF2-40B4-BE49-F238E27FC236}">
                <a16:creationId xmlns:a16="http://schemas.microsoft.com/office/drawing/2014/main" id="{8DB2633B-2E87-4874-8A13-98EAB9FE8242}"/>
              </a:ext>
            </a:extLst>
          </p:cNvPr>
          <p:cNvSpPr/>
          <p:nvPr/>
        </p:nvSpPr>
        <p:spPr>
          <a:xfrm>
            <a:off x="6062672" y="3801677"/>
            <a:ext cx="349425" cy="365182"/>
          </a:xfrm>
          <a:prstGeom prst="ellipse">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8" name="Rectangle 37">
            <a:extLst>
              <a:ext uri="{FF2B5EF4-FFF2-40B4-BE49-F238E27FC236}">
                <a16:creationId xmlns:a16="http://schemas.microsoft.com/office/drawing/2014/main" id="{46921F18-D388-4C63-92B9-6E6AEC1FEEA3}"/>
              </a:ext>
            </a:extLst>
          </p:cNvPr>
          <p:cNvSpPr/>
          <p:nvPr/>
        </p:nvSpPr>
        <p:spPr>
          <a:xfrm>
            <a:off x="6561473" y="3607390"/>
            <a:ext cx="4937965" cy="7436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Learning networks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cross-professional</a:t>
            </a:r>
          </a:p>
        </p:txBody>
      </p:sp>
      <p:sp>
        <p:nvSpPr>
          <p:cNvPr id="39" name="Oval 38">
            <a:extLst>
              <a:ext uri="{FF2B5EF4-FFF2-40B4-BE49-F238E27FC236}">
                <a16:creationId xmlns:a16="http://schemas.microsoft.com/office/drawing/2014/main" id="{F91E2E19-ABBF-4A5D-9872-8C74C807C577}"/>
              </a:ext>
            </a:extLst>
          </p:cNvPr>
          <p:cNvSpPr/>
          <p:nvPr/>
        </p:nvSpPr>
        <p:spPr>
          <a:xfrm>
            <a:off x="6062672" y="4716364"/>
            <a:ext cx="349425" cy="365182"/>
          </a:xfrm>
          <a:prstGeom prst="ellipse">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40" name="Rectangle 39">
            <a:extLst>
              <a:ext uri="{FF2B5EF4-FFF2-40B4-BE49-F238E27FC236}">
                <a16:creationId xmlns:a16="http://schemas.microsoft.com/office/drawing/2014/main" id="{304419A7-4A8E-4147-9E1F-1E317F573D8A}"/>
              </a:ext>
            </a:extLst>
          </p:cNvPr>
          <p:cNvSpPr/>
          <p:nvPr/>
        </p:nvSpPr>
        <p:spPr>
          <a:xfrm>
            <a:off x="6561473" y="4522077"/>
            <a:ext cx="4937965" cy="7436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ladders and competency based learning </a:t>
            </a:r>
          </a:p>
        </p:txBody>
      </p:sp>
    </p:spTree>
    <p:extLst>
      <p:ext uri="{BB962C8B-B14F-4D97-AF65-F5344CB8AC3E}">
        <p14:creationId xmlns:p14="http://schemas.microsoft.com/office/powerpoint/2010/main" val="39021132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120227" y="4729181"/>
            <a:ext cx="2282428" cy="735860"/>
            <a:chOff x="2563992" y="4136125"/>
            <a:chExt cx="2282428" cy="735860"/>
          </a:xfrm>
        </p:grpSpPr>
        <p:sp>
          <p:nvSpPr>
            <p:cNvPr id="31" name="Freeform 30"/>
            <p:cNvSpPr/>
            <p:nvPr/>
          </p:nvSpPr>
          <p:spPr>
            <a:xfrm>
              <a:off x="2789020" y="4136125"/>
              <a:ext cx="2057400" cy="735860"/>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Competence, &amp; Culture</a:t>
              </a:r>
            </a:p>
          </p:txBody>
        </p:sp>
        <p:sp>
          <p:nvSpPr>
            <p:cNvPr id="32" name="Oval 31"/>
            <p:cNvSpPr/>
            <p:nvPr/>
          </p:nvSpPr>
          <p:spPr>
            <a:xfrm>
              <a:off x="2563992" y="4309384"/>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27" name="Bent Arrow 26"/>
          <p:cNvSpPr/>
          <p:nvPr/>
        </p:nvSpPr>
        <p:spPr>
          <a:xfrm>
            <a:off x="2377059" y="2366871"/>
            <a:ext cx="837070" cy="117670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Playbook</a:t>
            </a:r>
          </a:p>
        </p:txBody>
      </p:sp>
      <p:sp>
        <p:nvSpPr>
          <p:cNvPr id="26" name="Rectangle 25"/>
          <p:cNvSpPr/>
          <p:nvPr/>
        </p:nvSpPr>
        <p:spPr>
          <a:xfrm>
            <a:off x="7823899" y="2048380"/>
            <a:ext cx="1861968" cy="803523"/>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Co-Design</a:t>
            </a:r>
          </a:p>
        </p:txBody>
      </p:sp>
      <p:sp>
        <p:nvSpPr>
          <p:cNvPr id="14" name="Rectangle 13"/>
          <p:cNvSpPr/>
          <p:nvPr/>
        </p:nvSpPr>
        <p:spPr>
          <a:xfrm>
            <a:off x="7823899" y="3690780"/>
            <a:ext cx="1861968" cy="659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Agree Dominant Strategy</a:t>
            </a:r>
          </a:p>
        </p:txBody>
      </p:sp>
      <p:grpSp>
        <p:nvGrpSpPr>
          <p:cNvPr id="11" name="Group 10"/>
          <p:cNvGrpSpPr/>
          <p:nvPr/>
        </p:nvGrpSpPr>
        <p:grpSpPr>
          <a:xfrm>
            <a:off x="2306672" y="3679893"/>
            <a:ext cx="2115699" cy="659584"/>
            <a:chOff x="2556054" y="2150351"/>
            <a:chExt cx="2282428" cy="659584"/>
          </a:xfrm>
        </p:grpSpPr>
        <p:sp>
          <p:nvSpPr>
            <p:cNvPr id="12" name="Freeform 11"/>
            <p:cNvSpPr/>
            <p:nvPr/>
          </p:nvSpPr>
          <p:spPr>
            <a:xfrm>
              <a:off x="2781082" y="2150351"/>
              <a:ext cx="2057400" cy="659584"/>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Strategic Alignment</a:t>
              </a:r>
            </a:p>
          </p:txBody>
        </p:sp>
        <p:sp>
          <p:nvSpPr>
            <p:cNvPr id="13" name="Oval 12"/>
            <p:cNvSpPr/>
            <p:nvPr/>
          </p:nvSpPr>
          <p:spPr>
            <a:xfrm>
              <a:off x="2556054" y="2308439"/>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5" name="Right Arrow 14"/>
          <p:cNvSpPr/>
          <p:nvPr/>
        </p:nvSpPr>
        <p:spPr>
          <a:xfrm>
            <a:off x="5473552" y="3648701"/>
            <a:ext cx="2350347"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1" name="Freeform 20"/>
          <p:cNvSpPr/>
          <p:nvPr/>
        </p:nvSpPr>
        <p:spPr>
          <a:xfrm>
            <a:off x="3442087" y="2127245"/>
            <a:ext cx="1960568" cy="845452"/>
          </a:xfrm>
          <a:custGeom>
            <a:avLst/>
            <a:gdLst>
              <a:gd name="connsiteX0" fmla="*/ 0 w 2057400"/>
              <a:gd name="connsiteY0" fmla="*/ 0 h 659584"/>
              <a:gd name="connsiteX1" fmla="*/ 1397263 w 2057400"/>
              <a:gd name="connsiteY1" fmla="*/ 0 h 659584"/>
              <a:gd name="connsiteX2" fmla="*/ 1397263 w 2057400"/>
              <a:gd name="connsiteY2" fmla="*/ 127008 h 659584"/>
              <a:gd name="connsiteX3" fmla="*/ 1649582 w 2057400"/>
              <a:gd name="connsiteY3" fmla="*/ 127008 h 659584"/>
              <a:gd name="connsiteX4" fmla="*/ 1649582 w 2057400"/>
              <a:gd name="connsiteY4" fmla="*/ 261425 h 659584"/>
              <a:gd name="connsiteX5" fmla="*/ 1883230 w 2057400"/>
              <a:gd name="connsiteY5" fmla="*/ 261425 h 659584"/>
              <a:gd name="connsiteX6" fmla="*/ 1883230 w 2057400"/>
              <a:gd name="connsiteY6" fmla="*/ 407513 h 659584"/>
              <a:gd name="connsiteX7" fmla="*/ 2057400 w 2057400"/>
              <a:gd name="connsiteY7" fmla="*/ 407513 h 659584"/>
              <a:gd name="connsiteX8" fmla="*/ 2057400 w 2057400"/>
              <a:gd name="connsiteY8" fmla="*/ 659584 h 659584"/>
              <a:gd name="connsiteX9" fmla="*/ 0 w 2057400"/>
              <a:gd name="connsiteY9" fmla="*/ 659584 h 6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659584">
                <a:moveTo>
                  <a:pt x="0" y="0"/>
                </a:moveTo>
                <a:lnTo>
                  <a:pt x="1397263" y="0"/>
                </a:lnTo>
                <a:lnTo>
                  <a:pt x="1397263" y="127008"/>
                </a:lnTo>
                <a:lnTo>
                  <a:pt x="1649582" y="127008"/>
                </a:lnTo>
                <a:lnTo>
                  <a:pt x="1649582" y="261425"/>
                </a:lnTo>
                <a:lnTo>
                  <a:pt x="1883230" y="261425"/>
                </a:lnTo>
                <a:lnTo>
                  <a:pt x="1883230" y="407513"/>
                </a:lnTo>
                <a:lnTo>
                  <a:pt x="2057400" y="407513"/>
                </a:lnTo>
                <a:lnTo>
                  <a:pt x="2057400" y="659584"/>
                </a:lnTo>
                <a:lnTo>
                  <a:pt x="0" y="659584"/>
                </a:lnTo>
                <a:close/>
              </a:path>
            </a:pathLst>
          </a:custGeom>
          <a:solidFill>
            <a:srgbClr val="002060"/>
          </a:solidFill>
          <a:ln w="28575" cap="flat" cmpd="sng" algn="ctr">
            <a:noFill/>
            <a:prstDash val="solid"/>
            <a:miter lim="800000"/>
          </a:ln>
          <a:effectLst/>
        </p:spPr>
        <p:txBody>
          <a:bodyPr wrap="square" lIns="252000" rIns="144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Resident &amp; Community Engagement</a:t>
            </a:r>
          </a:p>
        </p:txBody>
      </p:sp>
      <p:sp>
        <p:nvSpPr>
          <p:cNvPr id="22" name="Right Arrow 21"/>
          <p:cNvSpPr/>
          <p:nvPr/>
        </p:nvSpPr>
        <p:spPr>
          <a:xfrm>
            <a:off x="5473553" y="2080614"/>
            <a:ext cx="235034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5" name="Oval 24"/>
          <p:cNvSpPr/>
          <p:nvPr/>
        </p:nvSpPr>
        <p:spPr>
          <a:xfrm>
            <a:off x="3214129" y="2367380"/>
            <a:ext cx="376962" cy="365182"/>
          </a:xfrm>
          <a:prstGeom prst="ellipse">
            <a:avLst/>
          </a:prstGeom>
          <a:solidFill>
            <a:srgbClr val="1F4A7F"/>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8" name="Rectangle 27"/>
          <p:cNvSpPr/>
          <p:nvPr/>
        </p:nvSpPr>
        <p:spPr>
          <a:xfrm>
            <a:off x="7845378" y="4579194"/>
            <a:ext cx="1840489" cy="878584"/>
          </a:xfrm>
          <a:prstGeom prst="rect">
            <a:avLst/>
          </a:prstGeom>
          <a:solidFill>
            <a:srgbClr val="002060"/>
          </a:solidFill>
          <a:ln w="28575" cap="flat" cmpd="sng" algn="ctr">
            <a:noFill/>
            <a:prstDash val="solid"/>
            <a:miter lim="800000"/>
          </a:ln>
          <a:effectLst/>
        </p:spPr>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Workforce for the future</a:t>
            </a:r>
          </a:p>
        </p:txBody>
      </p:sp>
      <p:sp>
        <p:nvSpPr>
          <p:cNvPr id="29" name="Right Arrow 28"/>
          <p:cNvSpPr/>
          <p:nvPr/>
        </p:nvSpPr>
        <p:spPr>
          <a:xfrm>
            <a:off x="5473552" y="4758780"/>
            <a:ext cx="2215936" cy="743741"/>
          </a:xfrm>
          <a:prstGeom prst="rightArrow">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3" name="Bent Arrow 32"/>
          <p:cNvSpPr/>
          <p:nvPr/>
        </p:nvSpPr>
        <p:spPr>
          <a:xfrm flipV="1">
            <a:off x="2409048" y="4442880"/>
            <a:ext cx="717479" cy="843928"/>
          </a:xfrm>
          <a:prstGeom prst="bentArrow">
            <a:avLst>
              <a:gd name="adj1" fmla="val 25000"/>
              <a:gd name="adj2" fmla="val 25000"/>
              <a:gd name="adj3" fmla="val 34082"/>
              <a:gd name="adj4" fmla="val 43750"/>
            </a:avLst>
          </a:prstGeom>
          <a:solidFill>
            <a:srgbClr val="1F4A7F">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050384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250"/>
                                        <p:tgtEl>
                                          <p:spTgt spid="29"/>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1637</Words>
  <Application>Microsoft Office PowerPoint</Application>
  <PresentationFormat>Widescreen</PresentationFormat>
  <Paragraphs>345</Paragraphs>
  <Slides>37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Black</vt:lpstr>
      <vt:lpstr>Calibri</vt:lpstr>
      <vt:lpstr>Calibri Light</vt:lpstr>
      <vt:lpstr>Gadugi</vt:lpstr>
      <vt:lpstr>Tw Cen MT</vt:lpstr>
      <vt:lpstr>Office Theme</vt:lpstr>
      <vt:lpstr>PowerPoint Presentation</vt:lpstr>
      <vt:lpstr>PowerPoint Presentation</vt:lpstr>
      <vt:lpstr>The Playbook</vt:lpstr>
      <vt:lpstr>The Playbook</vt:lpstr>
      <vt:lpstr>The Playbook</vt:lpstr>
      <vt:lpstr>The Playbook</vt:lpstr>
      <vt:lpstr>The Playbook</vt:lpstr>
      <vt:lpstr>The Playbook</vt:lpstr>
      <vt:lpstr>The Playbook</vt:lpstr>
      <vt:lpstr>The Playbook</vt:lpstr>
      <vt:lpstr>The Playbook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Evans-Jones</dc:creator>
  <cp:lastModifiedBy>Matt Finucane</cp:lastModifiedBy>
  <cp:revision>23</cp:revision>
  <dcterms:created xsi:type="dcterms:W3CDTF">2020-09-08T10:02:03Z</dcterms:created>
  <dcterms:modified xsi:type="dcterms:W3CDTF">2020-10-08T15:06:47Z</dcterms:modified>
</cp:coreProperties>
</file>